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Proxima Nova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ProximaNova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ProximaNova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ProximaNova-italic.fntdata"/><Relationship Id="rId14" Type="http://schemas.openxmlformats.org/officeDocument/2006/relationships/slide" Target="slides/slide9.xml"/><Relationship Id="rId58" Type="http://schemas.openxmlformats.org/officeDocument/2006/relationships/font" Target="fonts/ProximaNov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b3531c897_0_9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b3531c897_0_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b3531c89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b3531c89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cd3d632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8cd3d632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b3531c897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b3531c897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Spring Flowers to show how to remove family member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b3531c897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b3531c89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b3531c897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b3531c897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070074f80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9070074f80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b3531c897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b3531c897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b3531c897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b3531c89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b3531c89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b3531c89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b3531c897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b3531c897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be37952e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be37952e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b3531c897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b3531c897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b3531c897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8b3531c897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b3531c897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b3531c897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b3531c897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b3531c897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b3531c897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b3531c897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b3531c897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b3531c897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b3531c897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b3531c897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8b3531c897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8b3531c897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b3531c897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8b3531c897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b3531c897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b3531c897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070074f80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070074f80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8b3531c897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8b3531c897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8be37952e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8be37952e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91e7e1d43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91e7e1d43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1e7e1d43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91e7e1d43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b3531c897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8b3531c897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b3531c897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8b3531c897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8b3531c897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8b3531c897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531c897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531c897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8b3531c897_0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8b3531c897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8b3531c897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8b3531c897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b3531c897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b3531c897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8b3531c897_0_1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8b3531c897_0_1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b3531c897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b3531c897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8cd3d6323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8cd3d6323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8b3531c897_0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8b3531c897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070074f80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070074f80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070074f80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070074f80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c1769c094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8c1769c094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8c1769c094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8c1769c094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8c1769c094_1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8c1769c094_1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c1769c094_1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c1769c094_1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b3531c897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b3531c897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8c1769c094_1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8c1769c094_1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070074f80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070074f8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b3531c89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b3531c89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b3531c897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b3531c897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b3531c89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b3531c89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be37952e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be37952e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6" name="Google Shape;26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" name="Google Shape;28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1311">
                <a:alpha val="698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AFAFA">
                <a:alpha val="69800"/>
              </a:srgb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None/>
              <a:defRPr sz="41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E1E5EB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D5DAE3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D5DAE3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92155" y="4881850"/>
            <a:ext cx="6981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 and Proprietary </a:t>
            </a:r>
            <a:r>
              <a:rPr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© Copyright 2019 Bitfocus, Inc., All Rights Reserved. </a:t>
            </a:r>
            <a:endParaRPr sz="1100"/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3407" y="4560738"/>
            <a:ext cx="621788" cy="23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 sz="12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8" name="Google Shape;108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800">
                <a:solidFill>
                  <a:srgbClr val="D3D8E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23" name="Google Shape;123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sz="33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000"/>
              <a:buFont typeface="Arial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800"/>
              <a:buFont typeface="Arial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700"/>
              <a:buFont typeface="Arial"/>
              <a:buNone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Slide w/Subheadings 3 1 1 1">
  <p:cSld name="1_Text Slide w/Subheadings 3 1 1 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/>
          <p:nvPr/>
        </p:nvSpPr>
        <p:spPr>
          <a:xfrm>
            <a:off x="0" y="0"/>
            <a:ext cx="3494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187724" y="2095047"/>
            <a:ext cx="31305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6" name="Google Shape;146;p18"/>
          <p:cNvSpPr txBox="1"/>
          <p:nvPr>
            <p:ph idx="2" type="body"/>
          </p:nvPr>
        </p:nvSpPr>
        <p:spPr>
          <a:xfrm>
            <a:off x="3917555" y="319800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7" name="Google Shape;147;p18"/>
          <p:cNvSpPr txBox="1"/>
          <p:nvPr>
            <p:ph idx="3" type="body"/>
          </p:nvPr>
        </p:nvSpPr>
        <p:spPr>
          <a:xfrm>
            <a:off x="3917550" y="603489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8" name="Google Shape;148;p18"/>
          <p:cNvSpPr txBox="1"/>
          <p:nvPr>
            <p:ph idx="4" type="body"/>
          </p:nvPr>
        </p:nvSpPr>
        <p:spPr>
          <a:xfrm>
            <a:off x="3917555" y="1854254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5" type="body"/>
          </p:nvPr>
        </p:nvSpPr>
        <p:spPr>
          <a:xfrm>
            <a:off x="3917550" y="2137943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6" type="body"/>
          </p:nvPr>
        </p:nvSpPr>
        <p:spPr>
          <a:xfrm>
            <a:off x="3917555" y="3388708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7" type="body"/>
          </p:nvPr>
        </p:nvSpPr>
        <p:spPr>
          <a:xfrm>
            <a:off x="3917550" y="3672397"/>
            <a:ext cx="4691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1000"/>
              <a:buFont typeface="Proxima Nova"/>
              <a:buNone/>
              <a:defRPr b="0" i="0" sz="39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sp>
        <p:nvSpPr>
          <p:cNvPr id="156" name="Google Shape;156;p19"/>
          <p:cNvSpPr/>
          <p:nvPr/>
        </p:nvSpPr>
        <p:spPr>
          <a:xfrm>
            <a:off x="0" y="5082857"/>
            <a:ext cx="9144000" cy="6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w/Bitfocus Logo">
  <p:cSld name="Cover Slide w/Bitfocus Logo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ctrTitle"/>
          </p:nvPr>
        </p:nvSpPr>
        <p:spPr>
          <a:xfrm>
            <a:off x="685799" y="16740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roxima Nova"/>
              <a:buNone/>
              <a:defRPr b="0" i="0" sz="3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cxnSp>
        <p:nvCxnSpPr>
          <p:cNvPr id="166" name="Google Shape;166;p21"/>
          <p:cNvCxnSpPr/>
          <p:nvPr/>
        </p:nvCxnSpPr>
        <p:spPr>
          <a:xfrm>
            <a:off x="3108629" y="2700340"/>
            <a:ext cx="29211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682826" y="2845878"/>
            <a:ext cx="7772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3472" y="4346749"/>
            <a:ext cx="1331405" cy="511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2100" lvl="1" marL="914400" rtl="0">
              <a:spcBef>
                <a:spcPts val="800"/>
              </a:spcBef>
              <a:spcAft>
                <a:spcPts val="0"/>
              </a:spcAft>
              <a:buSzPts val="1000"/>
              <a:buChar char="►"/>
              <a:defRPr/>
            </a:lvl2pPr>
            <a:lvl3pPr indent="-279400" lvl="2" marL="1371600" rtl="0">
              <a:spcBef>
                <a:spcPts val="800"/>
              </a:spcBef>
              <a:spcAft>
                <a:spcPts val="0"/>
              </a:spcAft>
              <a:buSzPts val="800"/>
              <a:buChar char="►"/>
              <a:defRPr/>
            </a:lvl3pPr>
            <a:lvl4pPr indent="-273050" lvl="3" marL="18288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4pPr>
            <a:lvl5pPr indent="-273050" lvl="4" marL="22860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5pPr>
            <a:lvl6pPr indent="-273050" lvl="5" marL="27432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6pPr>
            <a:lvl7pPr indent="-273050" lvl="6" marL="32004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7pPr>
            <a:lvl8pPr indent="-273050" lvl="7" marL="36576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8pPr>
            <a:lvl9pPr indent="-273050" lvl="8" marL="4114800" rtl="0">
              <a:spcBef>
                <a:spcPts val="800"/>
              </a:spcBef>
              <a:spcAft>
                <a:spcPts val="0"/>
              </a:spcAft>
              <a:buSzPts val="700"/>
              <a:buChar char="►"/>
              <a:defRPr/>
            </a:lvl9pPr>
          </a:lstStyle>
          <a:p/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Clipart">
  <p:cSld name="CUSTOM_5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6625" y="4334700"/>
            <a:ext cx="1611150" cy="6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-2679" r="2680" t="4680"/>
          <a:stretch/>
        </p:blipFill>
        <p:spPr>
          <a:xfrm>
            <a:off x="243000" y="4352613"/>
            <a:ext cx="1767913" cy="5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►"/>
              <a:defRPr sz="14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80" name="Google Shape;180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►"/>
              <a:defRPr sz="14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0" sz="3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E1E5EB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D5DAE3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D5DAE3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D5DAE3"/>
                </a:solidFill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4" name="Google Shape;84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sz="1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91" name="Google Shape;91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6F707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1311">
                <a:alpha val="69800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AFAFA">
                <a:alpha val="69800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D3D8E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1259961" y="4531022"/>
            <a:ext cx="3971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3407" y="4560738"/>
            <a:ext cx="621788" cy="23951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/>
          <p:nvPr/>
        </p:nvSpPr>
        <p:spPr>
          <a:xfrm>
            <a:off x="492155" y="4881850"/>
            <a:ext cx="6981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 and Proprietary </a:t>
            </a: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© Copyright 2019 Bitfocus, Inc., All Rights Reserved. </a:t>
            </a:r>
            <a:endParaRPr sz="11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0.png"/><Relationship Id="rId4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hyperlink" Target="mailto:marin@bitfocus.com" TargetMode="External"/><Relationship Id="rId4" Type="http://schemas.openxmlformats.org/officeDocument/2006/relationships/hyperlink" Target="https://marin.clarityhs.help/hc/en-us" TargetMode="External"/><Relationship Id="rId5" Type="http://schemas.openxmlformats.org/officeDocument/2006/relationships/hyperlink" Target="https://marin.clarityhs.help/hc/en-us/articles/360052218714" TargetMode="External"/><Relationship Id="rId6" Type="http://schemas.openxmlformats.org/officeDocument/2006/relationships/image" Target="../media/image42.png"/><Relationship Id="rId7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Coordinated Entry: Assessor Training</a:t>
            </a:r>
            <a:endParaRPr/>
          </a:p>
        </p:txBody>
      </p:sp>
      <p:sp>
        <p:nvSpPr>
          <p:cNvPr id="187" name="Google Shape;187;p25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Marin County</a:t>
            </a:r>
            <a:endParaRPr sz="1800"/>
          </a:p>
        </p:txBody>
      </p:sp>
      <p:cxnSp>
        <p:nvCxnSpPr>
          <p:cNvPr id="188" name="Google Shape;188;p25"/>
          <p:cNvCxnSpPr/>
          <p:nvPr/>
        </p:nvCxnSpPr>
        <p:spPr>
          <a:xfrm flipH="1" rot="10800000">
            <a:off x="2039300" y="3037875"/>
            <a:ext cx="4056900" cy="10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Release of Information</a:t>
            </a:r>
            <a:r>
              <a:rPr lang="en">
                <a:solidFill>
                  <a:srgbClr val="E1E5EB"/>
                </a:solidFill>
              </a:rPr>
              <a:t> </a:t>
            </a: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(ROI)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/>
          <p:nvPr>
            <p:ph idx="1" type="body"/>
          </p:nvPr>
        </p:nvSpPr>
        <p:spPr>
          <a:xfrm>
            <a:off x="521375" y="1043550"/>
            <a:ext cx="8229600" cy="6228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E-Signature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580" y="1464875"/>
            <a:ext cx="3346869" cy="29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3330" y="1464875"/>
            <a:ext cx="2940068" cy="299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Release of Information</a:t>
            </a:r>
            <a:r>
              <a:rPr lang="en">
                <a:solidFill>
                  <a:srgbClr val="E1E5EB"/>
                </a:solidFill>
              </a:rPr>
              <a:t> </a:t>
            </a: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(ROI)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457200" y="831925"/>
            <a:ext cx="8229600" cy="14073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If the client does not consent, you should set the ROI permission to No and mark the record </a:t>
            </a:r>
            <a:r>
              <a:rPr i="1" lang="en">
                <a:solidFill>
                  <a:schemeClr val="lt1"/>
                </a:solidFill>
              </a:rPr>
              <a:t>“Private”.</a:t>
            </a:r>
            <a:endParaRPr i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We always want to encourage the client to consent when possible. This increase coordination of care.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50" y="1961200"/>
            <a:ext cx="4077601" cy="13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6550" y="2448300"/>
            <a:ext cx="2992950" cy="20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8525" y="3703575"/>
            <a:ext cx="3852824" cy="11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457200" y="290726"/>
            <a:ext cx="8229600" cy="728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Managing Households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6"/>
          <p:cNvSpPr txBox="1"/>
          <p:nvPr>
            <p:ph idx="1" type="body"/>
          </p:nvPr>
        </p:nvSpPr>
        <p:spPr>
          <a:xfrm>
            <a:off x="406250" y="1018825"/>
            <a:ext cx="6701700" cy="8571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the client is part of a family but is moving forward individually, you will need to remove the client from the household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00"/>
                </a:solidFill>
              </a:rPr>
              <a:t>	</a:t>
            </a:r>
            <a:r>
              <a:rPr b="1" lang="en" sz="1800"/>
              <a:t>	1</a:t>
            </a:r>
            <a:endParaRPr b="1" sz="1800"/>
          </a:p>
          <a:p>
            <a:pPr indent="457200" lvl="0" marL="13716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990000"/>
                </a:solidFill>
              </a:rPr>
              <a:t>	</a:t>
            </a:r>
            <a:r>
              <a:rPr b="1" lang="en" sz="1800">
                <a:solidFill>
                  <a:srgbClr val="990000"/>
                </a:solidFill>
              </a:rPr>
              <a:t>	</a:t>
            </a:r>
            <a:r>
              <a:rPr lang="en" sz="1800">
                <a:solidFill>
                  <a:srgbClr val="990000"/>
                </a:solidFill>
              </a:rPr>
              <a:t>			</a:t>
            </a:r>
            <a:r>
              <a:rPr b="1" lang="en" sz="1800"/>
              <a:t>	2</a:t>
            </a:r>
            <a:r>
              <a:rPr lang="en" sz="1800">
                <a:solidFill>
                  <a:srgbClr val="990000"/>
                </a:solidFill>
              </a:rPr>
              <a:t>		</a:t>
            </a:r>
            <a:r>
              <a:rPr b="1" lang="en" sz="1800"/>
              <a:t>		        					                                       					  3	</a:t>
            </a:r>
            <a:r>
              <a:rPr lang="en" sz="1800">
                <a:solidFill>
                  <a:srgbClr val="990000"/>
                </a:solidFill>
              </a:rPr>
              <a:t>					 			</a:t>
            </a:r>
            <a:endParaRPr b="1" sz="1800">
              <a:solidFill>
                <a:srgbClr val="990000"/>
              </a:solidFill>
            </a:endParaRPr>
          </a:p>
        </p:txBody>
      </p:sp>
      <p:pic>
        <p:nvPicPr>
          <p:cNvPr id="269" name="Google Shape;2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75" y="1565775"/>
            <a:ext cx="3162525" cy="19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0700" y="1850500"/>
            <a:ext cx="3322425" cy="19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7175" y="2046275"/>
            <a:ext cx="2438350" cy="249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431800" y="3810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Update the Location Tab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7"/>
          <p:cNvSpPr txBox="1"/>
          <p:nvPr>
            <p:ph idx="1" type="body"/>
          </p:nvPr>
        </p:nvSpPr>
        <p:spPr>
          <a:xfrm>
            <a:off x="765300" y="2651675"/>
            <a:ext cx="3395100" cy="140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Location can be added manually or by using the GPS icon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active toggle should be turned on to indicate the client’s current location </a:t>
            </a:r>
            <a:endParaRPr/>
          </a:p>
        </p:txBody>
      </p:sp>
      <p:pic>
        <p:nvPicPr>
          <p:cNvPr id="278" name="Google Shape;2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38" y="988650"/>
            <a:ext cx="6496187" cy="1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83450"/>
            <a:ext cx="3984375" cy="33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Update Contact Information </a:t>
            </a:r>
            <a:endParaRPr/>
          </a:p>
        </p:txBody>
      </p:sp>
      <p:pic>
        <p:nvPicPr>
          <p:cNvPr id="285" name="Google Shape;2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989875"/>
            <a:ext cx="6901272" cy="7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8100" y="1803875"/>
            <a:ext cx="3031575" cy="300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/>
          <p:nvPr>
            <p:ph idx="1" type="body"/>
          </p:nvPr>
        </p:nvSpPr>
        <p:spPr>
          <a:xfrm>
            <a:off x="508000" y="1998300"/>
            <a:ext cx="2843700" cy="114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More than one contact can be added per client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Part II- New CE Workflow </a:t>
            </a:r>
            <a:endParaRPr b="1" sz="4100"/>
          </a:p>
        </p:txBody>
      </p:sp>
      <p:sp>
        <p:nvSpPr>
          <p:cNvPr id="293" name="Google Shape;293;p39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 </a:t>
            </a:r>
            <a:r>
              <a:rPr lang="en"/>
              <a:t>Enrollment </a:t>
            </a:r>
            <a:endParaRPr/>
          </a:p>
        </p:txBody>
      </p:sp>
      <p:sp>
        <p:nvSpPr>
          <p:cNvPr id="299" name="Google Shape;299;p40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/>
          <p:nvPr>
            <p:ph type="title"/>
          </p:nvPr>
        </p:nvSpPr>
        <p:spPr>
          <a:xfrm>
            <a:off x="457200" y="2821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Coordinated Entry Enrollment</a:t>
            </a:r>
            <a:r>
              <a:rPr lang="en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1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clients who are eligible for CE should be enrolled into a CE program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HUD requirement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Enrollments are completed to show that clients are actively being engaged in CE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Eliminates duplication of staff efforts and burden on the client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 cascades forward to other fields/screens in ONE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Coordinated Entry Enrollment</a:t>
            </a:r>
            <a:r>
              <a:rPr lang="en">
                <a:solidFill>
                  <a:srgbClr val="E1E5EB"/>
                </a:solidFill>
              </a:rPr>
              <a:t> </a:t>
            </a:r>
            <a:endParaRPr>
              <a:solidFill>
                <a:srgbClr val="E1E5EB"/>
              </a:solidFill>
            </a:endParaRPr>
          </a:p>
        </p:txBody>
      </p:sp>
      <p:pic>
        <p:nvPicPr>
          <p:cNvPr id="311" name="Google Shape;3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25" y="1063075"/>
            <a:ext cx="4550399" cy="227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824" y="2257379"/>
            <a:ext cx="4168824" cy="222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Coordinated Entry Enrollment</a:t>
            </a:r>
            <a:r>
              <a:rPr lang="en">
                <a:solidFill>
                  <a:srgbClr val="E1E5EB"/>
                </a:solidFill>
              </a:rPr>
              <a:t> </a:t>
            </a:r>
            <a:endParaRPr/>
          </a:p>
        </p:txBody>
      </p:sp>
      <p:sp>
        <p:nvSpPr>
          <p:cNvPr id="318" name="Google Shape;318;p43"/>
          <p:cNvSpPr txBox="1"/>
          <p:nvPr>
            <p:ph idx="1" type="body"/>
          </p:nvPr>
        </p:nvSpPr>
        <p:spPr>
          <a:xfrm>
            <a:off x="3902550" y="2223100"/>
            <a:ext cx="1338900" cy="19839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450" y="987725"/>
            <a:ext cx="5091874" cy="363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508000" y="1574092"/>
            <a:ext cx="31380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Part 1: Refresher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600">
                <a:solidFill>
                  <a:schemeClr val="lt1"/>
                </a:solidFill>
              </a:rPr>
              <a:t>Switching Agencies</a:t>
            </a:r>
            <a:endParaRPr sz="16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600">
                <a:solidFill>
                  <a:schemeClr val="lt1"/>
                </a:solidFill>
              </a:rPr>
              <a:t>Client Profiles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</a:rPr>
              <a:t>Searching for a client</a:t>
            </a:r>
            <a:endParaRPr sz="14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400">
                <a:solidFill>
                  <a:schemeClr val="lt1"/>
                </a:solidFill>
              </a:rPr>
              <a:t>What to do if you see duplicate profiles</a:t>
            </a:r>
            <a:endParaRPr sz="14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400">
                <a:solidFill>
                  <a:schemeClr val="lt1"/>
                </a:solidFill>
              </a:rPr>
              <a:t>Creating a client profile</a:t>
            </a:r>
            <a:endParaRPr sz="1400"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 sz="1400">
                <a:solidFill>
                  <a:schemeClr val="lt1"/>
                </a:solidFill>
              </a:rPr>
              <a:t>ROI</a:t>
            </a:r>
            <a:endParaRPr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400">
                <a:solidFill>
                  <a:schemeClr val="lt1"/>
                </a:solidFill>
              </a:rPr>
              <a:t>Managing households</a:t>
            </a:r>
            <a:endParaRPr sz="1400">
              <a:solidFill>
                <a:schemeClr val="lt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</a:pPr>
            <a:r>
              <a:rPr lang="en" sz="1400">
                <a:solidFill>
                  <a:schemeClr val="lt1"/>
                </a:solidFill>
              </a:rPr>
              <a:t>Contact and Location Information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95" name="Google Shape;195;p26"/>
          <p:cNvSpPr txBox="1"/>
          <p:nvPr>
            <p:ph idx="2" type="body"/>
          </p:nvPr>
        </p:nvSpPr>
        <p:spPr>
          <a:xfrm>
            <a:off x="3817602" y="1574092"/>
            <a:ext cx="31380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Part 2: New Items </a:t>
            </a:r>
            <a:endParaRPr b="1"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CE Enrollment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Current Living Situation 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CE Assessment 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Referral to the CQ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CE Events and Services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Uploading Documentation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Exit 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Reports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Resources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Living Situation </a:t>
            </a:r>
            <a:endParaRPr/>
          </a:p>
        </p:txBody>
      </p:sp>
      <p:sp>
        <p:nvSpPr>
          <p:cNvPr id="325" name="Google Shape;325;p44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Current Living Situation (CLS)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5"/>
          <p:cNvSpPr txBox="1"/>
          <p:nvPr>
            <p:ph idx="1" type="body"/>
          </p:nvPr>
        </p:nvSpPr>
        <p:spPr>
          <a:xfrm>
            <a:off x="457200" y="1411300"/>
            <a:ext cx="7238700" cy="25797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*NEW*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Required as part of the 2020 HUD Data Standards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Used to regularly document the following: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current living situation of people experiencing homelessness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Homeless chronicity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entered by shelter staff or outreach staff, it can be used as a homeless verification.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1E5EB"/>
                </a:solidFill>
              </a:rPr>
              <a:t>Current Living Situation </a:t>
            </a:r>
            <a:endParaRPr>
              <a:solidFill>
                <a:srgbClr val="E1E5EB"/>
              </a:solidFill>
            </a:endParaRPr>
          </a:p>
        </p:txBody>
      </p:sp>
      <p:sp>
        <p:nvSpPr>
          <p:cNvPr id="337" name="Google Shape;337;p46"/>
          <p:cNvSpPr txBox="1"/>
          <p:nvPr>
            <p:ph idx="1" type="body"/>
          </p:nvPr>
        </p:nvSpPr>
        <p:spPr>
          <a:xfrm>
            <a:off x="508000" y="1065426"/>
            <a:ext cx="6447600" cy="2807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For Coordinated Entry, record a CLS anytime any of the following occurs:</a:t>
            </a:r>
            <a:endParaRPr sz="1600"/>
          </a:p>
          <a:p>
            <a:pPr indent="-311150" lvl="0" marL="457200" rtl="0" algn="l">
              <a:spcBef>
                <a:spcPts val="80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 sz="1600"/>
              <a:t>Project Start (enrollment into CE program)</a:t>
            </a:r>
            <a:endParaRPr sz="1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 sz="1600"/>
              <a:t>A CE Assessment or CE Event is recorded; or</a:t>
            </a:r>
            <a:endParaRPr sz="1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" sz="1600"/>
              <a:t>The client’s living situation changes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/>
          <p:nvPr>
            <p:ph type="title"/>
          </p:nvPr>
        </p:nvSpPr>
        <p:spPr>
          <a:xfrm>
            <a:off x="304800" y="3583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Current Living Situation Assessment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1E5EB"/>
              </a:solidFill>
            </a:endParaRPr>
          </a:p>
        </p:txBody>
      </p:sp>
      <p:sp>
        <p:nvSpPr>
          <p:cNvPr id="343" name="Google Shape;343;p47"/>
          <p:cNvSpPr txBox="1"/>
          <p:nvPr>
            <p:ph idx="1" type="body"/>
          </p:nvPr>
        </p:nvSpPr>
        <p:spPr>
          <a:xfrm>
            <a:off x="3069500" y="2024225"/>
            <a:ext cx="2382000" cy="6138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00" y="1032400"/>
            <a:ext cx="3655074" cy="20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450" y="1933550"/>
            <a:ext cx="6534602" cy="148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8300" y="3130350"/>
            <a:ext cx="2384650" cy="157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/>
          <p:nvPr>
            <p:ph type="title"/>
          </p:nvPr>
        </p:nvSpPr>
        <p:spPr>
          <a:xfrm>
            <a:off x="381000" y="5107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Current Living Situation Assessment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1E5E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2" name="Google Shape;35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550" y="1063075"/>
            <a:ext cx="5668426" cy="327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 Assessment </a:t>
            </a:r>
            <a:endParaRPr/>
          </a:p>
        </p:txBody>
      </p:sp>
      <p:sp>
        <p:nvSpPr>
          <p:cNvPr id="358" name="Google Shape;358;p49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Assessment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0"/>
          <p:cNvSpPr txBox="1"/>
          <p:nvPr>
            <p:ph idx="1" type="body"/>
          </p:nvPr>
        </p:nvSpPr>
        <p:spPr>
          <a:xfrm>
            <a:off x="457200" y="1201900"/>
            <a:ext cx="69666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Evaluates a client’s possible health vulnerability, housing barriers, and homelessness chronicity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Determines prioritization for housing resources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 NOT guarantee eligibility for a housing resource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 txBox="1"/>
          <p:nvPr>
            <p:ph type="title"/>
          </p:nvPr>
        </p:nvSpPr>
        <p:spPr>
          <a:xfrm>
            <a:off x="457200" y="205976"/>
            <a:ext cx="8229600" cy="7158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CE Assessment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1"/>
          <p:cNvSpPr txBox="1"/>
          <p:nvPr>
            <p:ph idx="1" type="body"/>
          </p:nvPr>
        </p:nvSpPr>
        <p:spPr>
          <a:xfrm>
            <a:off x="457200" y="957800"/>
            <a:ext cx="6816300" cy="9588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 to completing an assessment, </a:t>
            </a:r>
            <a:r>
              <a:rPr b="1" lang="en" sz="1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the client’s History or </a:t>
            </a:r>
            <a:r>
              <a:rPr b="1" lang="en" sz="1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profile screen</a:t>
            </a:r>
            <a:r>
              <a:rPr b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see if they have already completed an assessment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the client has been exited from CE, you need to re-enroll them prior to completing the assessment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									       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371" name="Google Shape;37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750" y="2166225"/>
            <a:ext cx="5693776" cy="181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CE Assessment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7" name="Google Shape;377;p52"/>
          <p:cNvSpPr txBox="1"/>
          <p:nvPr>
            <p:ph idx="1" type="body"/>
          </p:nvPr>
        </p:nvSpPr>
        <p:spPr>
          <a:xfrm>
            <a:off x="1890450" y="1390749"/>
            <a:ext cx="2553000" cy="14448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50" y="945275"/>
            <a:ext cx="5478873" cy="20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7950" y="2054700"/>
            <a:ext cx="5017849" cy="285937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2"/>
          <p:cNvSpPr txBox="1"/>
          <p:nvPr/>
        </p:nvSpPr>
        <p:spPr>
          <a:xfrm>
            <a:off x="6187375" y="1345250"/>
            <a:ext cx="28200" cy="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2"/>
          <p:cNvSpPr txBox="1"/>
          <p:nvPr/>
        </p:nvSpPr>
        <p:spPr>
          <a:xfrm>
            <a:off x="752375" y="3291725"/>
            <a:ext cx="22644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DAE3"/>
                </a:solidFill>
              </a:rPr>
              <a:t>*</a:t>
            </a:r>
            <a:r>
              <a:rPr lang="en">
                <a:solidFill>
                  <a:srgbClr val="D5DAE3"/>
                </a:solidFill>
              </a:rPr>
              <a:t>The </a:t>
            </a:r>
            <a:r>
              <a:rPr lang="en">
                <a:solidFill>
                  <a:srgbClr val="D5DAE3"/>
                </a:solidFill>
              </a:rPr>
              <a:t>assessment</a:t>
            </a:r>
            <a:r>
              <a:rPr lang="en">
                <a:solidFill>
                  <a:srgbClr val="D5DAE3"/>
                </a:solidFill>
              </a:rPr>
              <a:t> has not changed, it is just located in a new place</a:t>
            </a:r>
            <a:endParaRPr>
              <a:solidFill>
                <a:srgbClr val="D5DAE3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3"/>
          <p:cNvSpPr txBox="1"/>
          <p:nvPr>
            <p:ph type="title"/>
          </p:nvPr>
        </p:nvSpPr>
        <p:spPr>
          <a:xfrm>
            <a:off x="457200" y="311400"/>
            <a:ext cx="8229600" cy="7518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CE Assessment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3"/>
          <p:cNvSpPr txBox="1"/>
          <p:nvPr>
            <p:ph idx="1" type="body"/>
          </p:nvPr>
        </p:nvSpPr>
        <p:spPr>
          <a:xfrm>
            <a:off x="266525" y="1212325"/>
            <a:ext cx="6797400" cy="14451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*NEW*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two new HUD 2020 Data Standards fields that will be on the CE Assessment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Location- </a:t>
            </a:r>
            <a:r>
              <a:rPr i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was updated to match the HUD </a:t>
            </a:r>
            <a:r>
              <a:rPr i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r>
              <a:rPr i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Type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400" y="3358250"/>
            <a:ext cx="6272349" cy="79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389" y="2266685"/>
            <a:ext cx="6272360" cy="9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Part 1- Refresher </a:t>
            </a:r>
            <a:endParaRPr b="1" sz="4100"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4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CE Assessment </a:t>
            </a:r>
            <a:endParaRPr/>
          </a:p>
        </p:txBody>
      </p:sp>
      <p:pic>
        <p:nvPicPr>
          <p:cNvPr id="395" name="Google Shape;3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2" y="1004275"/>
            <a:ext cx="4768197" cy="380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075" y="2439450"/>
            <a:ext cx="4454724" cy="1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5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Referral to the Community Queue</a:t>
            </a:r>
            <a:endParaRPr sz="2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5"/>
          <p:cNvSpPr txBox="1"/>
          <p:nvPr>
            <p:ph idx="1" type="body"/>
          </p:nvPr>
        </p:nvSpPr>
        <p:spPr>
          <a:xfrm>
            <a:off x="309400" y="997450"/>
            <a:ext cx="8229600" cy="13482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D5DAE3"/>
                </a:solidFill>
              </a:rPr>
              <a:t>Family Shelter ONLY</a:t>
            </a:r>
            <a:endParaRPr b="1" sz="1300">
              <a:solidFill>
                <a:srgbClr val="D5DAE3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300"/>
              <a:buChar char="•"/>
            </a:pPr>
            <a:r>
              <a:rPr lang="en" sz="1300">
                <a:solidFill>
                  <a:srgbClr val="D5DAE3"/>
                </a:solidFill>
              </a:rPr>
              <a:t>Families in need of shelter  will be referred to the Family Housing Queue at the time of assessment </a:t>
            </a:r>
            <a:endParaRPr sz="1300">
              <a:solidFill>
                <a:srgbClr val="D5DAE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D5DAE3"/>
                </a:solidFill>
              </a:rPr>
              <a:t>Permanent Housing/RRH</a:t>
            </a:r>
            <a:endParaRPr b="1" sz="1300">
              <a:solidFill>
                <a:srgbClr val="D5DAE3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300"/>
              <a:buChar char="•"/>
            </a:pPr>
            <a:r>
              <a:rPr lang="en" sz="1300">
                <a:solidFill>
                  <a:srgbClr val="D5DAE3"/>
                </a:solidFill>
              </a:rPr>
              <a:t>Clients will be referred to the Active List during case conferencing </a:t>
            </a:r>
            <a:endParaRPr sz="1300">
              <a:solidFill>
                <a:srgbClr val="D5DAE3"/>
              </a:solidFill>
            </a:endParaRPr>
          </a:p>
        </p:txBody>
      </p:sp>
      <p:pic>
        <p:nvPicPr>
          <p:cNvPr id="403" name="Google Shape;40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375" y="2345650"/>
            <a:ext cx="5251774" cy="235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Referral to the Community Queue</a:t>
            </a:r>
            <a:endParaRPr sz="2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9" name="Google Shape;40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675" y="1229500"/>
            <a:ext cx="5375926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7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Referral to the Community Queue</a:t>
            </a:r>
            <a:endParaRPr sz="2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7"/>
          <p:cNvSpPr txBox="1"/>
          <p:nvPr>
            <p:ph idx="1" type="body"/>
          </p:nvPr>
        </p:nvSpPr>
        <p:spPr>
          <a:xfrm>
            <a:off x="457200" y="929100"/>
            <a:ext cx="7599000" cy="8571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Clients may </a:t>
            </a:r>
            <a:r>
              <a:rPr lang="en" sz="1800">
                <a:solidFill>
                  <a:schemeClr val="lt1"/>
                </a:solidFill>
              </a:rPr>
              <a:t>removed</a:t>
            </a:r>
            <a:r>
              <a:rPr lang="en" sz="1800">
                <a:solidFill>
                  <a:schemeClr val="lt1"/>
                </a:solidFill>
              </a:rPr>
              <a:t> from the queue if they self- resolve, pass away or referred by mistake 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16" name="Google Shape;41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25" y="1591950"/>
            <a:ext cx="5764260" cy="17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2126" y="2839150"/>
            <a:ext cx="5224676" cy="177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 Events and </a:t>
            </a:r>
            <a:r>
              <a:rPr lang="en"/>
              <a:t>Services </a:t>
            </a:r>
            <a:endParaRPr/>
          </a:p>
        </p:txBody>
      </p:sp>
      <p:sp>
        <p:nvSpPr>
          <p:cNvPr id="423" name="Google Shape;423;p58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9"/>
          <p:cNvSpPr txBox="1"/>
          <p:nvPr>
            <p:ph type="title"/>
          </p:nvPr>
        </p:nvSpPr>
        <p:spPr>
          <a:xfrm>
            <a:off x="508000" y="46787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 Event Services </a:t>
            </a:r>
            <a:endParaRPr/>
          </a:p>
        </p:txBody>
      </p:sp>
      <p:sp>
        <p:nvSpPr>
          <p:cNvPr id="429" name="Google Shape;429;p59"/>
          <p:cNvSpPr txBox="1"/>
          <p:nvPr>
            <p:ph idx="1" type="body"/>
          </p:nvPr>
        </p:nvSpPr>
        <p:spPr>
          <a:xfrm>
            <a:off x="508000" y="1139967"/>
            <a:ext cx="64476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b="1" lang="en">
                <a:solidFill>
                  <a:schemeClr val="lt1"/>
                </a:solidFill>
              </a:rPr>
              <a:t>*NEW*</a:t>
            </a:r>
            <a:r>
              <a:rPr lang="en">
                <a:solidFill>
                  <a:schemeClr val="lt1"/>
                </a:solidFill>
              </a:rPr>
              <a:t> Required as part of the 2020 HUD Data Standards 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Services set up under the CE agency/program are categorized as CE Events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b="1" lang="en">
                <a:solidFill>
                  <a:schemeClr val="lt1"/>
                </a:solidFill>
              </a:rPr>
              <a:t>*</a:t>
            </a:r>
            <a:r>
              <a:rPr b="1" lang="en">
                <a:solidFill>
                  <a:schemeClr val="lt1"/>
                </a:solidFill>
              </a:rPr>
              <a:t>Remember</a:t>
            </a:r>
            <a:r>
              <a:rPr b="1" lang="en">
                <a:solidFill>
                  <a:schemeClr val="lt1"/>
                </a:solidFill>
              </a:rPr>
              <a:t>*</a:t>
            </a:r>
            <a:r>
              <a:rPr lang="en">
                <a:solidFill>
                  <a:schemeClr val="lt1"/>
                </a:solidFill>
              </a:rPr>
              <a:t> Every time a CE event is recorded, you must enter a Current Living Situation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0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 Event Services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60"/>
          <p:cNvSpPr txBox="1"/>
          <p:nvPr>
            <p:ph idx="1" type="body"/>
          </p:nvPr>
        </p:nvSpPr>
        <p:spPr>
          <a:xfrm>
            <a:off x="508000" y="110832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“Referral to Housing Needs Assessment” service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Recorded every time you enter a CE Assessment 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36" name="Google Shape;43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087" y="1671600"/>
            <a:ext cx="5454176" cy="28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 Event Services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61"/>
          <p:cNvSpPr txBox="1"/>
          <p:nvPr>
            <p:ph idx="1" type="body"/>
          </p:nvPr>
        </p:nvSpPr>
        <p:spPr>
          <a:xfrm>
            <a:off x="508000" y="1086969"/>
            <a:ext cx="6447600" cy="64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>
                <a:solidFill>
                  <a:schemeClr val="lt1"/>
                </a:solidFill>
              </a:rPr>
              <a:t>Select the appropriate referral source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3" name="Google Shape;44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442" y="1515900"/>
            <a:ext cx="5300734" cy="33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Uploading Documents</a:t>
            </a:r>
            <a:endParaRPr/>
          </a:p>
        </p:txBody>
      </p:sp>
      <p:sp>
        <p:nvSpPr>
          <p:cNvPr id="449" name="Google Shape;449;p6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3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Uploading Documents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3"/>
          <p:cNvSpPr txBox="1"/>
          <p:nvPr>
            <p:ph idx="1" type="body"/>
          </p:nvPr>
        </p:nvSpPr>
        <p:spPr>
          <a:xfrm>
            <a:off x="6605975" y="2361175"/>
            <a:ext cx="2080800" cy="11673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56" name="Google Shape;45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75" y="1089025"/>
            <a:ext cx="6185352" cy="127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2425" y="1974650"/>
            <a:ext cx="4814602" cy="266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Switching </a:t>
            </a: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Agencies</a:t>
            </a: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457200" y="1411300"/>
            <a:ext cx="30162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related to Coordinated Entry should be done under the Marin County Coordinated Entry Agency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Users will need to switch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agencies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Clarity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5700" y="1023734"/>
            <a:ext cx="3722651" cy="3917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4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Exits</a:t>
            </a:r>
            <a:endParaRPr/>
          </a:p>
        </p:txBody>
      </p:sp>
      <p:sp>
        <p:nvSpPr>
          <p:cNvPr id="463" name="Google Shape;463;p64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5"/>
          <p:cNvSpPr txBox="1"/>
          <p:nvPr>
            <p:ph type="title"/>
          </p:nvPr>
        </p:nvSpPr>
        <p:spPr>
          <a:xfrm>
            <a:off x="457200" y="195304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Exits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5"/>
          <p:cNvSpPr txBox="1"/>
          <p:nvPr>
            <p:ph idx="1" type="body"/>
          </p:nvPr>
        </p:nvSpPr>
        <p:spPr>
          <a:xfrm>
            <a:off x="457200" y="996250"/>
            <a:ext cx="68730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Assessor and Matchmaker staff are responsible for exiting clients from the CE program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should be exited from CE for the following reason: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client has entered a permanent residential project type or is otherwise known to have found permanent housing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client is automatically exited from CE when a client has a move-in date recorded or destination for a permanent housing destination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client is known to have left the CoC to pursue other assistance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client is deceased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has declined all services </a:t>
            </a:r>
            <a:endParaRPr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6"/>
          <p:cNvSpPr txBox="1"/>
          <p:nvPr>
            <p:ph type="title"/>
          </p:nvPr>
        </p:nvSpPr>
        <p:spPr>
          <a:xfrm>
            <a:off x="508000" y="524325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Auto-Exits from CE when Housed</a:t>
            </a:r>
            <a:endParaRPr/>
          </a:p>
        </p:txBody>
      </p:sp>
      <p:sp>
        <p:nvSpPr>
          <p:cNvPr id="475" name="Google Shape;475;p66"/>
          <p:cNvSpPr txBox="1"/>
          <p:nvPr>
            <p:ph idx="1" type="body"/>
          </p:nvPr>
        </p:nvSpPr>
        <p:spPr>
          <a:xfrm>
            <a:off x="508000" y="2189173"/>
            <a:ext cx="3138000" cy="234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Example 1: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client is referred to Fireside. The client is enrolled in the program with a move-in date of 7/30/20.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Auto-Exit from CE= YES</a:t>
            </a:r>
            <a:endParaRPr/>
          </a:p>
        </p:txBody>
      </p:sp>
      <p:sp>
        <p:nvSpPr>
          <p:cNvPr id="476" name="Google Shape;476;p66"/>
          <p:cNvSpPr txBox="1"/>
          <p:nvPr>
            <p:ph idx="2" type="body"/>
          </p:nvPr>
        </p:nvSpPr>
        <p:spPr>
          <a:xfrm>
            <a:off x="3817475" y="2189248"/>
            <a:ext cx="3138000" cy="234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Example 2: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client informs their case manager they are going to live with their aunt in Oregon.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The client needs to be manualled exited from CE.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Auto-Exit=NO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66"/>
          <p:cNvSpPr txBox="1"/>
          <p:nvPr/>
        </p:nvSpPr>
        <p:spPr>
          <a:xfrm>
            <a:off x="615275" y="1053525"/>
            <a:ext cx="6766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Auto-exits from CE happen when a client has a move-in date recorded or destination for a permanent housing destination 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7"/>
          <p:cNvSpPr txBox="1"/>
          <p:nvPr>
            <p:ph type="title"/>
          </p:nvPr>
        </p:nvSpPr>
        <p:spPr>
          <a:xfrm>
            <a:off x="457200" y="195304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Exits</a:t>
            </a: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83" name="Google Shape;483;p67"/>
          <p:cNvSpPr txBox="1"/>
          <p:nvPr>
            <p:ph idx="1" type="body"/>
          </p:nvPr>
        </p:nvSpPr>
        <p:spPr>
          <a:xfrm>
            <a:off x="2198550" y="1998700"/>
            <a:ext cx="2580900" cy="10593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2775" y="2571750"/>
            <a:ext cx="5259049" cy="17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75" y="1052400"/>
            <a:ext cx="6930501" cy="18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8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Recap of CE Data </a:t>
            </a: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Elements</a:t>
            </a: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91" name="Google Shape;491;p68"/>
          <p:cNvSpPr txBox="1"/>
          <p:nvPr>
            <p:ph idx="1" type="body"/>
          </p:nvPr>
        </p:nvSpPr>
        <p:spPr>
          <a:xfrm>
            <a:off x="457200" y="979149"/>
            <a:ext cx="8229600" cy="1400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AutoNum type="arabicPeriod"/>
            </a:pPr>
            <a:r>
              <a:rPr lang="en" sz="1400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rPr>
              <a:t>Enrollment</a:t>
            </a:r>
            <a:endParaRPr sz="1400">
              <a:solidFill>
                <a:srgbClr val="D5DAE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AutoNum type="arabicPeriod"/>
            </a:pPr>
            <a:r>
              <a:rPr lang="en" sz="1400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rPr>
              <a:t>Current Living Situation </a:t>
            </a:r>
            <a:endParaRPr sz="1400">
              <a:solidFill>
                <a:srgbClr val="D5DAE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AutoNum type="arabicPeriod"/>
            </a:pPr>
            <a:r>
              <a:rPr lang="en" sz="1400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rPr>
              <a:t>CE Assessment (VI-SPDAT)</a:t>
            </a:r>
            <a:endParaRPr sz="1400">
              <a:solidFill>
                <a:srgbClr val="D5DAE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AutoNum type="arabicPeriod"/>
            </a:pPr>
            <a:r>
              <a:rPr lang="en" sz="1400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rPr>
              <a:t>Referral to queue (Family Shelter only)</a:t>
            </a:r>
            <a:endParaRPr sz="1400">
              <a:solidFill>
                <a:srgbClr val="D5DAE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AutoNum type="arabicPeriod"/>
            </a:pPr>
            <a:r>
              <a:rPr lang="en" sz="1400">
                <a:solidFill>
                  <a:srgbClr val="D5DAE3"/>
                </a:solidFill>
                <a:latin typeface="Arial"/>
                <a:ea typeface="Arial"/>
                <a:cs typeface="Arial"/>
                <a:sym typeface="Arial"/>
              </a:rPr>
              <a:t>CE Event Services </a:t>
            </a:r>
            <a:endParaRPr sz="1400">
              <a:solidFill>
                <a:srgbClr val="D5DA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75" y="2379549"/>
            <a:ext cx="7852449" cy="19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9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Remember</a:t>
            </a: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2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9"/>
          <p:cNvSpPr txBox="1"/>
          <p:nvPr>
            <p:ph idx="1" type="body"/>
          </p:nvPr>
        </p:nvSpPr>
        <p:spPr>
          <a:xfrm>
            <a:off x="368800" y="1126474"/>
            <a:ext cx="82296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DAE3"/>
                </a:solidFill>
              </a:rPr>
              <a:t>A Current Living Situation must be recorded when you:</a:t>
            </a:r>
            <a:endParaRPr>
              <a:solidFill>
                <a:srgbClr val="D5DAE3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800"/>
              <a:buChar char="•"/>
            </a:pPr>
            <a:r>
              <a:rPr lang="en">
                <a:solidFill>
                  <a:srgbClr val="D5DAE3"/>
                </a:solidFill>
              </a:rPr>
              <a:t>Enroll the client</a:t>
            </a:r>
            <a:endParaRPr>
              <a:solidFill>
                <a:srgbClr val="D5DAE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•"/>
            </a:pPr>
            <a:r>
              <a:rPr lang="en">
                <a:solidFill>
                  <a:srgbClr val="D5DAE3"/>
                </a:solidFill>
              </a:rPr>
              <a:t>Enter a VI-SPDAT</a:t>
            </a:r>
            <a:endParaRPr>
              <a:solidFill>
                <a:srgbClr val="D5DAE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800"/>
              <a:buChar char="•"/>
            </a:pPr>
            <a:r>
              <a:rPr lang="en">
                <a:solidFill>
                  <a:srgbClr val="D5DAE3"/>
                </a:solidFill>
              </a:rPr>
              <a:t>Enter a Referral: </a:t>
            </a:r>
            <a:r>
              <a:rPr lang="en">
                <a:solidFill>
                  <a:srgbClr val="D5DAE3"/>
                </a:solidFill>
              </a:rPr>
              <a:t>Housing</a:t>
            </a:r>
            <a:r>
              <a:rPr lang="en">
                <a:solidFill>
                  <a:srgbClr val="D5DAE3"/>
                </a:solidFill>
              </a:rPr>
              <a:t> Needs </a:t>
            </a:r>
            <a:r>
              <a:rPr lang="en">
                <a:solidFill>
                  <a:srgbClr val="D5DAE3"/>
                </a:solidFill>
              </a:rPr>
              <a:t>Assessment</a:t>
            </a:r>
            <a:r>
              <a:rPr lang="en">
                <a:solidFill>
                  <a:srgbClr val="D5DAE3"/>
                </a:solidFill>
              </a:rPr>
              <a:t> Service </a:t>
            </a:r>
            <a:endParaRPr>
              <a:solidFill>
                <a:srgbClr val="D5DAE3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0"/>
          <p:cNvSpPr txBox="1"/>
          <p:nvPr>
            <p:ph type="title"/>
          </p:nvPr>
        </p:nvSpPr>
        <p:spPr>
          <a:xfrm>
            <a:off x="311700" y="457200"/>
            <a:ext cx="6643800" cy="80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Referral Statistics Report</a:t>
            </a:r>
            <a:r>
              <a:rPr b="1" lang="en">
                <a:solidFill>
                  <a:srgbClr val="D5DAE3"/>
                </a:solidFill>
              </a:rPr>
              <a:t> </a:t>
            </a:r>
            <a:endParaRPr b="1">
              <a:solidFill>
                <a:srgbClr val="D5DAE3"/>
              </a:solidFill>
            </a:endParaRPr>
          </a:p>
        </p:txBody>
      </p:sp>
      <p:sp>
        <p:nvSpPr>
          <p:cNvPr id="504" name="Google Shape;504;p70"/>
          <p:cNvSpPr txBox="1"/>
          <p:nvPr>
            <p:ph idx="4294967295" type="body"/>
          </p:nvPr>
        </p:nvSpPr>
        <p:spPr>
          <a:xfrm>
            <a:off x="311700" y="11202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400"/>
              <a:buChar char="●"/>
            </a:pPr>
            <a:r>
              <a:rPr lang="en">
                <a:solidFill>
                  <a:srgbClr val="D5DAE3"/>
                </a:solidFill>
              </a:rPr>
              <a:t>[RFRL-101] Referral Statistics (Community and Referral Reports)</a:t>
            </a:r>
            <a:endParaRPr>
              <a:solidFill>
                <a:srgbClr val="D5DAE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Char char="○"/>
            </a:pPr>
            <a:r>
              <a:rPr lang="en" sz="1400">
                <a:solidFill>
                  <a:srgbClr val="D5DAE3"/>
                </a:solidFill>
              </a:rPr>
              <a:t>Who’s been referred</a:t>
            </a:r>
            <a:endParaRPr sz="1400">
              <a:solidFill>
                <a:srgbClr val="D5DAE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Char char="○"/>
            </a:pPr>
            <a:r>
              <a:rPr lang="en" sz="1400">
                <a:solidFill>
                  <a:srgbClr val="D5DAE3"/>
                </a:solidFill>
              </a:rPr>
              <a:t>Inbound vs. outbound </a:t>
            </a:r>
            <a:endParaRPr sz="1400">
              <a:solidFill>
                <a:srgbClr val="D5DAE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Char char="○"/>
            </a:pPr>
            <a:r>
              <a:rPr lang="en" sz="1400">
                <a:solidFill>
                  <a:srgbClr val="D5DAE3"/>
                </a:solidFill>
              </a:rPr>
              <a:t>Number of referrals received by an agency </a:t>
            </a:r>
            <a:endParaRPr sz="1400">
              <a:solidFill>
                <a:srgbClr val="D5DAE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Char char="○"/>
            </a:pPr>
            <a:r>
              <a:rPr lang="en" sz="1400">
                <a:solidFill>
                  <a:srgbClr val="D5DAE3"/>
                </a:solidFill>
              </a:rPr>
              <a:t>Status of referrals </a:t>
            </a:r>
            <a:endParaRPr sz="1400">
              <a:solidFill>
                <a:srgbClr val="D5DAE3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1"/>
          <p:cNvSpPr txBox="1"/>
          <p:nvPr>
            <p:ph type="title"/>
          </p:nvPr>
        </p:nvSpPr>
        <p:spPr>
          <a:xfrm>
            <a:off x="311700" y="4256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Referral Statistics Report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D5DAE3"/>
                </a:solidFill>
              </a:rPr>
              <a:t> </a:t>
            </a:r>
            <a:endParaRPr sz="2400">
              <a:solidFill>
                <a:srgbClr val="D5DAE3"/>
              </a:solidFill>
            </a:endParaRPr>
          </a:p>
        </p:txBody>
      </p:sp>
      <p:pic>
        <p:nvPicPr>
          <p:cNvPr id="510" name="Google Shape;51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900" y="1413075"/>
            <a:ext cx="4209325" cy="28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800" y="998325"/>
            <a:ext cx="3694326" cy="35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2"/>
          <p:cNvSpPr txBox="1"/>
          <p:nvPr>
            <p:ph type="title"/>
          </p:nvPr>
        </p:nvSpPr>
        <p:spPr>
          <a:xfrm>
            <a:off x="355600" y="3690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1E5EB"/>
                </a:solidFill>
              </a:rPr>
              <a:t>Program Roster</a:t>
            </a:r>
            <a:endParaRPr>
              <a:solidFill>
                <a:srgbClr val="E1E5EB"/>
              </a:solidFill>
            </a:endParaRPr>
          </a:p>
        </p:txBody>
      </p:sp>
      <p:sp>
        <p:nvSpPr>
          <p:cNvPr id="517" name="Google Shape;517;p72"/>
          <p:cNvSpPr txBox="1"/>
          <p:nvPr>
            <p:ph idx="1" type="body"/>
          </p:nvPr>
        </p:nvSpPr>
        <p:spPr>
          <a:xfrm>
            <a:off x="355600" y="1110567"/>
            <a:ext cx="64476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5DAE3"/>
              </a:buClr>
              <a:buSzPts val="1400"/>
              <a:buChar char="●"/>
            </a:pPr>
            <a:r>
              <a:rPr b="1" lang="en">
                <a:solidFill>
                  <a:srgbClr val="D5DAE3"/>
                </a:solidFill>
              </a:rPr>
              <a:t> </a:t>
            </a:r>
            <a:r>
              <a:rPr lang="en">
                <a:solidFill>
                  <a:srgbClr val="D5DAE3"/>
                </a:solidFill>
              </a:rPr>
              <a:t>[GNRL-106] Program Roster (Program Based Report)</a:t>
            </a:r>
            <a:endParaRPr>
              <a:solidFill>
                <a:srgbClr val="D5DAE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Char char="○"/>
            </a:pPr>
            <a:r>
              <a:rPr lang="en" sz="1400">
                <a:solidFill>
                  <a:srgbClr val="D5DAE3"/>
                </a:solidFill>
              </a:rPr>
              <a:t>Who’s stayed in the program</a:t>
            </a:r>
            <a:r>
              <a:rPr b="1" lang="en" sz="1400">
                <a:solidFill>
                  <a:srgbClr val="D5DAE3"/>
                </a:solidFill>
              </a:rPr>
              <a:t> </a:t>
            </a:r>
            <a:endParaRPr sz="1400">
              <a:solidFill>
                <a:srgbClr val="D5DAE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E3"/>
              </a:buClr>
              <a:buSzPts val="1400"/>
              <a:buChar char="○"/>
            </a:pPr>
            <a:r>
              <a:rPr lang="en" sz="1400">
                <a:solidFill>
                  <a:srgbClr val="D5DAE3"/>
                </a:solidFill>
              </a:rPr>
              <a:t>Lists program stay information for clients with the selected status in the selected program</a:t>
            </a:r>
            <a:endParaRPr sz="1400">
              <a:solidFill>
                <a:srgbClr val="D5DAE3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00" y="1242100"/>
            <a:ext cx="6288623" cy="265929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73"/>
          <p:cNvSpPr txBox="1"/>
          <p:nvPr>
            <p:ph type="title"/>
          </p:nvPr>
        </p:nvSpPr>
        <p:spPr>
          <a:xfrm>
            <a:off x="355600" y="3690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1E5EB"/>
                </a:solidFill>
              </a:rPr>
              <a:t>Program Roster</a:t>
            </a:r>
            <a:endParaRPr>
              <a:solidFill>
                <a:srgbClr val="E1E5E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Profiles </a:t>
            </a:r>
            <a:endParaRPr/>
          </a:p>
        </p:txBody>
      </p:sp>
      <p:sp>
        <p:nvSpPr>
          <p:cNvPr id="214" name="Google Shape;214;p29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4"/>
          <p:cNvSpPr txBox="1"/>
          <p:nvPr>
            <p:ph idx="1" type="body"/>
          </p:nvPr>
        </p:nvSpPr>
        <p:spPr>
          <a:xfrm>
            <a:off x="311700" y="1152475"/>
            <a:ext cx="7266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en" sz="2400"/>
              <a:t>New and updated Coordinated Entry report coming soon!!!!</a:t>
            </a:r>
            <a:endParaRPr b="1" i="1" sz="2400"/>
          </a:p>
        </p:txBody>
      </p:sp>
      <p:sp>
        <p:nvSpPr>
          <p:cNvPr id="529" name="Google Shape;529;p74"/>
          <p:cNvSpPr txBox="1"/>
          <p:nvPr>
            <p:ph type="title"/>
          </p:nvPr>
        </p:nvSpPr>
        <p:spPr>
          <a:xfrm>
            <a:off x="431800" y="3690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1E5EB"/>
                </a:solidFill>
              </a:rPr>
              <a:t>Reports</a:t>
            </a:r>
            <a:endParaRPr>
              <a:solidFill>
                <a:srgbClr val="E1E5EB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535" name="Google Shape;535;p75"/>
          <p:cNvSpPr txBox="1"/>
          <p:nvPr>
            <p:ph idx="1" type="body"/>
          </p:nvPr>
        </p:nvSpPr>
        <p:spPr>
          <a:xfrm>
            <a:off x="508000" y="1463400"/>
            <a:ext cx="3660300" cy="267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Bitfocus Help Desk 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marin@bitfocus.com</a:t>
            </a:r>
            <a:r>
              <a:rPr lang="en"/>
              <a:t> or (415) 429-4211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Marin Help Center Web Page 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https://marin.clarityhs.help/hc/en-us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Coordinated Entry Training Materials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https://marin.clarityhs.help/hc/en-us/articles/360052218714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536" name="Google Shape;536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4651" y="1917459"/>
            <a:ext cx="1726400" cy="130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5600" y="2306696"/>
            <a:ext cx="1106400" cy="16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75"/>
          <p:cNvSpPr txBox="1"/>
          <p:nvPr>
            <p:ph idx="2" type="body"/>
          </p:nvPr>
        </p:nvSpPr>
        <p:spPr>
          <a:xfrm>
            <a:off x="4063200" y="1321219"/>
            <a:ext cx="3138000" cy="76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The Help Desk Widget </a:t>
            </a:r>
            <a:endParaRPr/>
          </a:p>
        </p:txBody>
      </p:sp>
      <p:sp>
        <p:nvSpPr>
          <p:cNvPr id="539" name="Google Shape;539;p75"/>
          <p:cNvSpPr/>
          <p:nvPr/>
        </p:nvSpPr>
        <p:spPr>
          <a:xfrm>
            <a:off x="4406575" y="1289275"/>
            <a:ext cx="3582600" cy="28500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75"/>
          <p:cNvSpPr/>
          <p:nvPr/>
        </p:nvSpPr>
        <p:spPr>
          <a:xfrm>
            <a:off x="342225" y="1289275"/>
            <a:ext cx="3883500" cy="28500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Looking</a:t>
            </a: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 up clients Clarity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335350" y="1416750"/>
            <a:ext cx="8229600" cy="11550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1E5EB"/>
              </a:buClr>
              <a:buSzPts val="1400"/>
              <a:buChar char="●"/>
            </a:pPr>
            <a:r>
              <a:rPr lang="en" sz="14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Search for client or head of household</a:t>
            </a:r>
            <a:endParaRPr sz="14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1E5EB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Search by name </a:t>
            </a:r>
            <a:r>
              <a:rPr b="1" lang="en" sz="14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partial name</a:t>
            </a:r>
            <a:r>
              <a:rPr lang="en" sz="14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, DOB or SSN </a:t>
            </a:r>
            <a:endParaRPr sz="14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1E5EB"/>
              </a:buClr>
              <a:buSzPts val="1400"/>
              <a:buChar char="●"/>
            </a:pPr>
            <a:r>
              <a:rPr lang="en" sz="14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If unable to find head of household, create a new profile</a:t>
            </a:r>
            <a:endParaRPr sz="14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50" y="2495975"/>
            <a:ext cx="7488303" cy="12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457200" y="207804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Duplicate Profiles </a:t>
            </a:r>
            <a:endParaRPr sz="2700">
              <a:solidFill>
                <a:srgbClr val="E1E5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237550" y="975450"/>
            <a:ext cx="7067700" cy="12771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discover multiple profiles for a client, you should: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which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profile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should be the primary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the Bitfocus Help Desk to get the records merged together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-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the unique identifiers for each profile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00" y="2203850"/>
            <a:ext cx="6602574" cy="196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Creating New Profiles</a:t>
            </a:r>
            <a:r>
              <a:rPr lang="en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2"/>
          <p:cNvSpPr txBox="1"/>
          <p:nvPr>
            <p:ph idx="1" type="body"/>
          </p:nvPr>
        </p:nvSpPr>
        <p:spPr>
          <a:xfrm>
            <a:off x="402925" y="1043550"/>
            <a:ext cx="6866400" cy="9915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be sure to collect as much information as possible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Avoid using “Client refused” or Data Not Collected” whenever possible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existing profiles, confirm that all information is correct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75" y="2226025"/>
            <a:ext cx="5143000" cy="10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3775" y="1886050"/>
            <a:ext cx="3286274" cy="302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Release of Information</a:t>
            </a:r>
            <a:r>
              <a:rPr lang="en">
                <a:solidFill>
                  <a:srgbClr val="E1E5EB"/>
                </a:solidFill>
              </a:rPr>
              <a:t> </a:t>
            </a:r>
            <a:r>
              <a:rPr lang="en" sz="2700">
                <a:solidFill>
                  <a:srgbClr val="E1E5EB"/>
                </a:solidFill>
                <a:latin typeface="Arial"/>
                <a:ea typeface="Arial"/>
                <a:cs typeface="Arial"/>
                <a:sym typeface="Arial"/>
              </a:rPr>
              <a:t>(ROI)</a:t>
            </a:r>
            <a:endParaRPr/>
          </a:p>
        </p:txBody>
      </p:sp>
      <p:pic>
        <p:nvPicPr>
          <p:cNvPr id="242" name="Google Shape;2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94300"/>
            <a:ext cx="2992950" cy="20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9650" y="2318150"/>
            <a:ext cx="3771476" cy="17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2947" y="2953400"/>
            <a:ext cx="4002853" cy="204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/>
          <p:nvPr/>
        </p:nvSpPr>
        <p:spPr>
          <a:xfrm>
            <a:off x="3587025" y="1063075"/>
            <a:ext cx="4248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>
                <a:solidFill>
                  <a:schemeClr val="accent1"/>
                </a:solidFill>
              </a:rPr>
              <a:t>A </a:t>
            </a:r>
            <a:r>
              <a:rPr lang="en">
                <a:solidFill>
                  <a:schemeClr val="accent1"/>
                </a:solidFill>
              </a:rPr>
              <a:t>release</a:t>
            </a:r>
            <a:r>
              <a:rPr lang="en">
                <a:solidFill>
                  <a:schemeClr val="accent1"/>
                </a:solidFill>
              </a:rPr>
              <a:t> of information should be added for every client</a:t>
            </a:r>
            <a:endParaRPr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>
                <a:solidFill>
                  <a:schemeClr val="accent1"/>
                </a:solidFill>
              </a:rPr>
              <a:t>You can upload a signed PDF or complete by E-signing 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Bitfocus">
      <a:dk1>
        <a:srgbClr val="58595B"/>
      </a:dk1>
      <a:lt1>
        <a:srgbClr val="C5CCD8"/>
      </a:lt1>
      <a:dk2>
        <a:srgbClr val="294869"/>
      </a:dk2>
      <a:lt2>
        <a:srgbClr val="8A9AB2"/>
      </a:lt2>
      <a:accent1>
        <a:srgbClr val="F8F8F8"/>
      </a:accent1>
      <a:accent2>
        <a:srgbClr val="A61A17"/>
      </a:accent2>
      <a:accent3>
        <a:srgbClr val="4A6180"/>
      </a:accent3>
      <a:accent4>
        <a:srgbClr val="E76618"/>
      </a:accent4>
      <a:accent5>
        <a:srgbClr val="C42F1A"/>
      </a:accent5>
      <a:accent6>
        <a:srgbClr val="F8F8F8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