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3531c897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3531c897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3f89a1b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3f89a1b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3f89a1b7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3f89a1b7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by mode- important to only pull in families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client ID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3f89a1b7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3f89a1b7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3f89a1b7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3f89a1b7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No penings- just refer to the program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b3531c897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b3531c89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3f89a1b7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3f89a1b7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Change back to HBOM agency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3f89a1b7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3f89a1b7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3f89a1b7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3f89a1b7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3f89a1b7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3f89a1b7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3f89a1b7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3f89a1b7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e37952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e37952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3f89a1b7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3f89a1b7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070074f8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070074f8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7bcebd3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7bcebd3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7bcebd3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7bcebd3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this list has fewer clients than what you see on the queue. People have been adding adults to the </a:t>
            </a:r>
            <a:r>
              <a:rPr lang="en"/>
              <a:t>family</a:t>
            </a:r>
            <a:r>
              <a:rPr lang="en"/>
              <a:t> queue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3531c89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3531c89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b3531c89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b3531c89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3531c89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b3531c89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b3531c897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b3531c897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40f71fd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40f71fd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CE agency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CQ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  <a:defRPr sz="41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E1E5EB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D5DAE3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D5DAE3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 sz="12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8" name="Google Shape;108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23" name="Google Shape;123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Slide w/Subheadings 3 1 1 1">
  <p:cSld name="1_Text Slide w/Subheadings 3 1 1 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1000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6" name="Google Shape;156;p19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Bitfocus Logo">
  <p:cSld name="Cover Slide w/Bitfocus Log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66" name="Google Shape;166;p21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2100" lvl="1" marL="914400" rtl="0">
              <a:spcBef>
                <a:spcPts val="800"/>
              </a:spcBef>
              <a:spcAft>
                <a:spcPts val="0"/>
              </a:spcAft>
              <a:buSzPts val="1000"/>
              <a:buChar char="►"/>
              <a:defRPr/>
            </a:lvl2pPr>
            <a:lvl3pPr indent="-279400" lvl="2" marL="1371600" rtl="0">
              <a:spcBef>
                <a:spcPts val="800"/>
              </a:spcBef>
              <a:spcAft>
                <a:spcPts val="0"/>
              </a:spcAft>
              <a:buSzPts val="800"/>
              <a:buChar char="►"/>
              <a:defRPr/>
            </a:lvl3pPr>
            <a:lvl4pPr indent="-273050" lvl="3" marL="1828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4pPr>
            <a:lvl5pPr indent="-273050" lvl="4" marL="22860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5pPr>
            <a:lvl6pPr indent="-273050" lvl="5" marL="27432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6pPr>
            <a:lvl7pPr indent="-273050" lvl="6" marL="32004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7pPr>
            <a:lvl8pPr indent="-273050" lvl="7" marL="36576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8pPr>
            <a:lvl9pPr indent="-273050" lvl="8" marL="4114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Clipart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6625" y="4334700"/>
            <a:ext cx="161115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-2679" r="2680" t="4680"/>
          <a:stretch/>
        </p:blipFill>
        <p:spPr>
          <a:xfrm>
            <a:off x="243000" y="4352613"/>
            <a:ext cx="1767913" cy="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0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marin@bitfocus.com" TargetMode="External"/><Relationship Id="rId4" Type="http://schemas.openxmlformats.org/officeDocument/2006/relationships/hyperlink" Target="https://marin.clarityhs.help/hc/en-us" TargetMode="External"/><Relationship Id="rId5" Type="http://schemas.openxmlformats.org/officeDocument/2006/relationships/hyperlink" Target="https://marin.clarityhs.help/hc/en-us/articles/360052218714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Coordinated Entry: Family Shelter Training</a:t>
            </a:r>
            <a:endParaRPr sz="4000"/>
          </a:p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Marin County</a:t>
            </a:r>
            <a:endParaRPr sz="1800"/>
          </a:p>
        </p:txBody>
      </p:sp>
      <p:cxnSp>
        <p:nvCxnSpPr>
          <p:cNvPr id="188" name="Google Shape;188;p25"/>
          <p:cNvCxnSpPr/>
          <p:nvPr/>
        </p:nvCxnSpPr>
        <p:spPr>
          <a:xfrm flipH="1" rot="10800000">
            <a:off x="2039300" y="3037875"/>
            <a:ext cx="4056900" cy="1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Shelter Queue</a:t>
            </a:r>
            <a:endParaRPr/>
          </a:p>
        </p:txBody>
      </p:sp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457200" y="1106500"/>
            <a:ext cx="3618000" cy="270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Click on the </a:t>
            </a:r>
            <a:r>
              <a:rPr i="1" lang="en">
                <a:solidFill>
                  <a:schemeClr val="lt1"/>
                </a:solidFill>
              </a:rPr>
              <a:t>Referrals Tab </a:t>
            </a:r>
            <a:endParaRPr i="1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Click on the </a:t>
            </a:r>
            <a:r>
              <a:rPr i="1" lang="en">
                <a:solidFill>
                  <a:schemeClr val="lt1"/>
                </a:solidFill>
              </a:rPr>
              <a:t>Community Queue</a:t>
            </a:r>
            <a:r>
              <a:rPr lang="en">
                <a:solidFill>
                  <a:schemeClr val="lt1"/>
                </a:solidFill>
              </a:rPr>
              <a:t> tab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The name that is highlighted in blue is the queue that you are viewing. If you’re viewing the wrong list, just click on the list you want to be viewing.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Make sure </a:t>
            </a:r>
            <a:r>
              <a:rPr i="1" lang="en">
                <a:solidFill>
                  <a:schemeClr val="lt1"/>
                </a:solidFill>
              </a:rPr>
              <a:t>Family Shelter Queue </a:t>
            </a:r>
            <a:r>
              <a:rPr lang="en">
                <a:solidFill>
                  <a:schemeClr val="lt1"/>
                </a:solidFill>
              </a:rPr>
              <a:t>is the one that is </a:t>
            </a:r>
            <a:r>
              <a:rPr lang="en">
                <a:solidFill>
                  <a:schemeClr val="lt1"/>
                </a:solidFill>
              </a:rPr>
              <a:t>highlighted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900" y="2226670"/>
            <a:ext cx="4571998" cy="257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350" y="915400"/>
            <a:ext cx="3409601" cy="11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Shelter Queue</a:t>
            </a:r>
            <a:endParaRPr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457200" y="1106500"/>
            <a:ext cx="7087800" cy="1310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From the </a:t>
            </a:r>
            <a:r>
              <a:rPr i="1" lang="en">
                <a:solidFill>
                  <a:schemeClr val="lt1"/>
                </a:solidFill>
              </a:rPr>
              <a:t>Family Shelter Queue</a:t>
            </a:r>
            <a:r>
              <a:rPr lang="en">
                <a:solidFill>
                  <a:schemeClr val="lt1"/>
                </a:solidFill>
              </a:rPr>
              <a:t>, you can see a list of families (heads of household) who have been referred for family shelter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○"/>
            </a:pPr>
            <a:r>
              <a:rPr lang="en">
                <a:solidFill>
                  <a:schemeClr val="lt1"/>
                </a:solidFill>
              </a:rPr>
              <a:t>Search - Client Name, UI, SSN 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○"/>
            </a:pPr>
            <a:r>
              <a:rPr lang="en">
                <a:solidFill>
                  <a:schemeClr val="lt1"/>
                </a:solidFill>
              </a:rPr>
              <a:t>Mode - Assessment Type (e.g. VI-SPDAT Prescreen for Families [V2])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○"/>
            </a:pPr>
            <a:r>
              <a:rPr lang="en">
                <a:solidFill>
                  <a:schemeClr val="lt1"/>
                </a:solidFill>
              </a:rPr>
              <a:t>Active Agency - the agency you want to send a referral to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00" y="2571749"/>
            <a:ext cx="7168527" cy="196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Shelter Queue</a:t>
            </a:r>
            <a:endParaRPr/>
          </a:p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457200" y="1106500"/>
            <a:ext cx="33708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From this list, find the client you wish to refer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Hover your mouse to the left and click the pencil to edit the referral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000" y="1106500"/>
            <a:ext cx="4487543" cy="338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Shelter Queue</a:t>
            </a:r>
            <a:endParaRPr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457200" y="1106500"/>
            <a:ext cx="33708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From the referral, scroll down to the </a:t>
            </a:r>
            <a:r>
              <a:rPr i="1" lang="en">
                <a:solidFill>
                  <a:schemeClr val="lt1"/>
                </a:solidFill>
              </a:rPr>
              <a:t>Re-assign</a:t>
            </a:r>
            <a:r>
              <a:rPr lang="en">
                <a:solidFill>
                  <a:schemeClr val="lt1"/>
                </a:solidFill>
              </a:rPr>
              <a:t> section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Select the program you wish to refer the client to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Click </a:t>
            </a:r>
            <a:r>
              <a:rPr i="1" lang="en">
                <a:solidFill>
                  <a:schemeClr val="lt1"/>
                </a:solidFill>
              </a:rPr>
              <a:t>Save Changes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400" y="1106500"/>
            <a:ext cx="5011199" cy="214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00" y="2657325"/>
            <a:ext cx="4145851" cy="16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279" name="Google Shape;279;p3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457200" y="1106500"/>
            <a:ext cx="67578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Before processing a referral, you will need to be logged in under </a:t>
            </a:r>
            <a:r>
              <a:rPr i="1" lang="en">
                <a:solidFill>
                  <a:schemeClr val="lt1"/>
                </a:solidFill>
              </a:rPr>
              <a:t>Homeward Bound of Marin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If not already logged in under </a:t>
            </a:r>
            <a:r>
              <a:rPr i="1" lang="en">
                <a:solidFill>
                  <a:schemeClr val="lt1"/>
                </a:solidFill>
              </a:rPr>
              <a:t>HBOM</a:t>
            </a:r>
            <a:r>
              <a:rPr lang="en">
                <a:solidFill>
                  <a:schemeClr val="lt1"/>
                </a:solidFill>
              </a:rPr>
              <a:t>, Click on the drop down arrow below your name in the top right corner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Select </a:t>
            </a:r>
            <a:r>
              <a:rPr i="1" lang="en">
                <a:solidFill>
                  <a:schemeClr val="lt1"/>
                </a:solidFill>
              </a:rPr>
              <a:t>Homeward Bound of Marin</a:t>
            </a:r>
            <a:r>
              <a:rPr lang="en">
                <a:solidFill>
                  <a:schemeClr val="lt1"/>
                </a:solidFill>
              </a:rPr>
              <a:t> from the list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You are now ready to go to process the referral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00" y="2821775"/>
            <a:ext cx="3482600" cy="14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200" y="3067025"/>
            <a:ext cx="3363724" cy="1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293" name="Google Shape;293;p40"/>
          <p:cNvSpPr txBox="1"/>
          <p:nvPr>
            <p:ph idx="1" type="body"/>
          </p:nvPr>
        </p:nvSpPr>
        <p:spPr>
          <a:xfrm>
            <a:off x="457200" y="1106500"/>
            <a:ext cx="36117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lt1"/>
                </a:solidFill>
              </a:rPr>
              <a:t>Navigate to the </a:t>
            </a:r>
            <a:r>
              <a:rPr i="1" lang="en">
                <a:solidFill>
                  <a:schemeClr val="lt1"/>
                </a:solidFill>
              </a:rPr>
              <a:t>Pending</a:t>
            </a:r>
            <a:r>
              <a:rPr lang="en">
                <a:solidFill>
                  <a:schemeClr val="lt1"/>
                </a:solidFill>
              </a:rPr>
              <a:t> tab</a:t>
            </a:r>
            <a:r>
              <a:rPr lang="en">
                <a:solidFill>
                  <a:schemeClr val="lt1"/>
                </a:solidFill>
              </a:rPr>
              <a:t> by clicking the </a:t>
            </a:r>
            <a:r>
              <a:rPr i="1" lang="en">
                <a:solidFill>
                  <a:schemeClr val="lt1"/>
                </a:solidFill>
              </a:rPr>
              <a:t>Referrals</a:t>
            </a:r>
            <a:r>
              <a:rPr lang="en">
                <a:solidFill>
                  <a:schemeClr val="lt1"/>
                </a:solidFill>
              </a:rPr>
              <a:t> tab in the top right section under your name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It will automatically sort the clients by </a:t>
            </a:r>
            <a:r>
              <a:rPr i="1" lang="en">
                <a:solidFill>
                  <a:schemeClr val="lt1"/>
                </a:solidFill>
              </a:rPr>
              <a:t>Days Pending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There are different sort options you can select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You can also search for clients by name or UID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 sz="1300">
                <a:solidFill>
                  <a:schemeClr val="lt1"/>
                </a:solidFill>
              </a:rPr>
              <a:t>White= status hasn’t’ been changed</a:t>
            </a:r>
            <a:endParaRPr i="1" sz="1300">
              <a:solidFill>
                <a:schemeClr val="lt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i="1" lang="en" sz="1300">
                <a:solidFill>
                  <a:schemeClr val="lt1"/>
                </a:solidFill>
              </a:rPr>
              <a:t>Green= status in pending I/P</a:t>
            </a:r>
            <a:endParaRPr i="1" sz="1300">
              <a:solidFill>
                <a:schemeClr val="lt1"/>
              </a:solidFill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975" y="827175"/>
            <a:ext cx="2514976" cy="94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50375"/>
            <a:ext cx="4204951" cy="28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301" name="Google Shape;301;p41"/>
          <p:cNvSpPr txBox="1"/>
          <p:nvPr>
            <p:ph idx="1" type="body"/>
          </p:nvPr>
        </p:nvSpPr>
        <p:spPr>
          <a:xfrm>
            <a:off x="457200" y="1106500"/>
            <a:ext cx="33708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From this list, find the referral you wish to process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Hover your mouse to the left and click the pencil to edit the referral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Once inside the referral, scroll down until you see </a:t>
            </a:r>
            <a:r>
              <a:rPr i="1" lang="en">
                <a:solidFill>
                  <a:schemeClr val="lt1"/>
                </a:solidFill>
              </a:rPr>
              <a:t>Status</a:t>
            </a:r>
            <a:endParaRPr i="1"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Pending In-Process</a:t>
            </a:r>
            <a:r>
              <a:rPr lang="en">
                <a:solidFill>
                  <a:schemeClr val="lt1"/>
                </a:solidFill>
              </a:rPr>
              <a:t> - these are referrals HBOM is processing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Denied</a:t>
            </a:r>
            <a:r>
              <a:rPr lang="en">
                <a:solidFill>
                  <a:schemeClr val="lt1"/>
                </a:solidFill>
              </a:rPr>
              <a:t> - referrals HBOM is not accepting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375" y="927525"/>
            <a:ext cx="4742727" cy="15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000" y="2571750"/>
            <a:ext cx="4073834" cy="22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309" name="Google Shape;309;p42"/>
          <p:cNvSpPr txBox="1"/>
          <p:nvPr>
            <p:ph idx="1" type="body"/>
          </p:nvPr>
        </p:nvSpPr>
        <p:spPr>
          <a:xfrm>
            <a:off x="457200" y="1106500"/>
            <a:ext cx="67578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Denials - if HBOM is denying a referral, four additional field will appear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Send to Community Queue</a:t>
            </a:r>
            <a:r>
              <a:rPr lang="en">
                <a:solidFill>
                  <a:schemeClr val="lt1"/>
                </a:solidFill>
              </a:rPr>
              <a:t> - sends the referral back to the </a:t>
            </a:r>
            <a:r>
              <a:rPr i="1" lang="en">
                <a:solidFill>
                  <a:schemeClr val="lt1"/>
                </a:solidFill>
              </a:rPr>
              <a:t>Family Shelter Queue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Denied by Type</a:t>
            </a:r>
            <a:r>
              <a:rPr lang="en">
                <a:solidFill>
                  <a:schemeClr val="lt1"/>
                </a:solidFill>
              </a:rPr>
              <a:t> - Client or Provider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Denial Reason</a:t>
            </a:r>
            <a:r>
              <a:rPr lang="en">
                <a:solidFill>
                  <a:schemeClr val="lt1"/>
                </a:solidFill>
              </a:rPr>
              <a:t> - List of reasons the referral was denied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i="1" lang="en">
                <a:solidFill>
                  <a:schemeClr val="lt1"/>
                </a:solidFill>
              </a:rPr>
              <a:t>Denial Information</a:t>
            </a:r>
            <a:r>
              <a:rPr lang="en">
                <a:solidFill>
                  <a:schemeClr val="lt1"/>
                </a:solidFill>
              </a:rPr>
              <a:t> - Add additional details regarding the denial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06" y="2420150"/>
            <a:ext cx="3476026" cy="20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550" y="2510750"/>
            <a:ext cx="4047876" cy="2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Accepting</a:t>
            </a:r>
            <a:r>
              <a:rPr lang="en"/>
              <a:t> </a:t>
            </a:r>
            <a:r>
              <a:rPr lang="en"/>
              <a:t>a Referral</a:t>
            </a:r>
            <a:endParaRPr/>
          </a:p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457200" y="1106500"/>
            <a:ext cx="3000600" cy="345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300">
                <a:solidFill>
                  <a:schemeClr val="lt1"/>
                </a:solidFill>
              </a:rPr>
              <a:t>To accept a referral, client and household will then be enrolled in the family shelter program</a:t>
            </a:r>
            <a:endParaRPr sz="1300">
              <a:solidFill>
                <a:schemeClr val="lt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</a:pPr>
            <a:r>
              <a:rPr lang="en" sz="1100">
                <a:solidFill>
                  <a:schemeClr val="lt1"/>
                </a:solidFill>
              </a:rPr>
              <a:t>Click on the client’s name to be taken directly to their profile, where you can then enrolled the client and household into the family shelter program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650" y="1326973"/>
            <a:ext cx="3460265" cy="177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94" name="Google Shape;194;p26"/>
          <p:cNvSpPr txBox="1"/>
          <p:nvPr>
            <p:ph idx="2" type="body"/>
          </p:nvPr>
        </p:nvSpPr>
        <p:spPr>
          <a:xfrm>
            <a:off x="639775" y="1574100"/>
            <a:ext cx="6660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In today’s training, you will learn how to</a:t>
            </a:r>
            <a:endParaRPr b="1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</a:t>
            </a:r>
            <a:r>
              <a:rPr lang="en">
                <a:solidFill>
                  <a:schemeClr val="lt1"/>
                </a:solidFill>
              </a:rPr>
              <a:t>omplete the Family Shelter Screening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Refer a family from the </a:t>
            </a:r>
            <a:r>
              <a:rPr i="1" lang="en">
                <a:solidFill>
                  <a:schemeClr val="lt1"/>
                </a:solidFill>
              </a:rPr>
              <a:t>Family Shelter Queue </a:t>
            </a:r>
            <a:r>
              <a:rPr lang="en">
                <a:solidFill>
                  <a:schemeClr val="lt1"/>
                </a:solidFill>
              </a:rPr>
              <a:t>to the family shelter program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Process a referral by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Changing a referral from pending to pending in-process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Denying a referral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Accepting a referral by enrolling the client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Referral</a:t>
            </a:r>
            <a:endParaRPr/>
          </a:p>
        </p:txBody>
      </p:sp>
      <p:sp>
        <p:nvSpPr>
          <p:cNvPr id="324" name="Google Shape;324;p44"/>
          <p:cNvSpPr txBox="1"/>
          <p:nvPr>
            <p:ph idx="1" type="body"/>
          </p:nvPr>
        </p:nvSpPr>
        <p:spPr>
          <a:xfrm>
            <a:off x="457200" y="1106500"/>
            <a:ext cx="74265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Once at the Head of Household’s profile, click the </a:t>
            </a:r>
            <a:r>
              <a:rPr i="1" lang="en">
                <a:solidFill>
                  <a:schemeClr val="lt1"/>
                </a:solidFill>
              </a:rPr>
              <a:t>Programs</a:t>
            </a:r>
            <a:r>
              <a:rPr lang="en">
                <a:solidFill>
                  <a:schemeClr val="lt1"/>
                </a:solidFill>
              </a:rPr>
              <a:t> tab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Click on the family shelter program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IMPORTANT: Before clicking </a:t>
            </a:r>
            <a:r>
              <a:rPr i="1" lang="en">
                <a:solidFill>
                  <a:schemeClr val="lt1"/>
                </a:solidFill>
              </a:rPr>
              <a:t>Enroll</a:t>
            </a:r>
            <a:r>
              <a:rPr lang="en">
                <a:solidFill>
                  <a:schemeClr val="lt1"/>
                </a:solidFill>
              </a:rPr>
              <a:t> make sure </a:t>
            </a:r>
            <a:r>
              <a:rPr i="1" lang="en"/>
              <a:t>Program Placement a result of Referral provided by Marin County Coordinated Entry Agency</a:t>
            </a:r>
            <a:r>
              <a:rPr i="1" lang="en"/>
              <a:t> </a:t>
            </a:r>
            <a:r>
              <a:rPr lang="en"/>
              <a:t>is toggled on - this is what will mark the referral as complete and accepted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/>
              <a:t>Toggle the slider next to each </a:t>
            </a:r>
            <a:r>
              <a:rPr i="1" lang="en"/>
              <a:t>Program Group Member </a:t>
            </a:r>
            <a:r>
              <a:rPr lang="en"/>
              <a:t>that is enrolling with the head of household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251" y="2878400"/>
            <a:ext cx="6078076" cy="182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508000" y="1463400"/>
            <a:ext cx="3660300" cy="267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Bitfocus Help Desk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marin@bitfocus.com</a:t>
            </a:r>
            <a:r>
              <a:rPr lang="en"/>
              <a:t> or (415) 429-4211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Marin Help Center Web Page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https://marin.clarityhs.help/hc/en-us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Coordinated Entry Training Materials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https://marin.clarityhs.help/hc/en-us/articles/360052218714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32" name="Google Shape;33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651" y="1917459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5600" y="23066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>
            <p:ph idx="2" type="body"/>
          </p:nvPr>
        </p:nvSpPr>
        <p:spPr>
          <a:xfrm>
            <a:off x="4063200" y="1321219"/>
            <a:ext cx="31380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The Help Desk Widget </a:t>
            </a:r>
            <a:endParaRPr/>
          </a:p>
        </p:txBody>
      </p:sp>
      <p:sp>
        <p:nvSpPr>
          <p:cNvPr id="335" name="Google Shape;335;p45"/>
          <p:cNvSpPr/>
          <p:nvPr/>
        </p:nvSpPr>
        <p:spPr>
          <a:xfrm>
            <a:off x="480600" y="1463400"/>
            <a:ext cx="36603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know who is on the Shelter Queue </a:t>
            </a:r>
            <a:endParaRPr/>
          </a:p>
        </p:txBody>
      </p:sp>
      <p:sp>
        <p:nvSpPr>
          <p:cNvPr id="200" name="Google Shape;200;p27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Families on the Shelter Queue Report </a:t>
            </a:r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508000" y="116324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</a:pPr>
            <a:r>
              <a:rPr lang="en"/>
              <a:t>The Families on the Shelter Queue report will help you identify new families on the queue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►"/>
            </a:pPr>
            <a:r>
              <a:rPr lang="en"/>
              <a:t>The report can be accessed under the Data Analysis tab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72" y="2286572"/>
            <a:ext cx="2496025" cy="18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124" y="2075548"/>
            <a:ext cx="3714250" cy="242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the Family Shelter Screening</a:t>
            </a:r>
            <a:endParaRPr/>
          </a:p>
        </p:txBody>
      </p:sp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457200" y="2821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Family Shelter Screening</a:t>
            </a:r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457200" y="12588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families will be screened using the Family Shelter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Screening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assessment will be added as a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 alone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assessment under HBOM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not added to the Coordinated Entry enrollment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Navigate to the head of household’s profile, click on the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Assessments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tab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next to the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Shelter Screening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097" y="2571750"/>
            <a:ext cx="5841978" cy="208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Family Shelter Screening</a:t>
            </a:r>
            <a:endParaRPr>
              <a:solidFill>
                <a:srgbClr val="E1E5EB"/>
              </a:solidFill>
            </a:endParaRPr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457200" y="1106500"/>
            <a:ext cx="63807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 the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Shelter Assessment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the adult/s name/s have been checked against the Megan’s Law database, and the toggle is moved, the rest of the assessment will appear.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 the bottom when you are done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50" y="2636455"/>
            <a:ext cx="4421850" cy="16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200" y="2068750"/>
            <a:ext cx="3520823" cy="27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Referring a Client</a:t>
            </a:r>
            <a:r>
              <a:rPr lang="en" sz="3700"/>
              <a:t> from the Family Shelter Queue</a:t>
            </a:r>
            <a:endParaRPr sz="3700"/>
          </a:p>
        </p:txBody>
      </p:sp>
      <p:sp>
        <p:nvSpPr>
          <p:cNvPr id="235" name="Google Shape;235;p3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Shelter Queue</a:t>
            </a:r>
            <a:endParaRPr/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457200" y="1106500"/>
            <a:ext cx="6380700" cy="305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Before Navigating to the Family Shelter Queue, you will need to first switch under the </a:t>
            </a:r>
            <a:r>
              <a:rPr i="1" lang="en">
                <a:solidFill>
                  <a:schemeClr val="lt1"/>
                </a:solidFill>
              </a:rPr>
              <a:t>Marin Coordinated Entry Agency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Click on the drop down arrow below your name in the top right corner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Select </a:t>
            </a:r>
            <a:r>
              <a:rPr i="1" lang="en">
                <a:solidFill>
                  <a:schemeClr val="lt1"/>
                </a:solidFill>
              </a:rPr>
              <a:t>Marin Coordinated Entry Agency</a:t>
            </a:r>
            <a:r>
              <a:rPr lang="en">
                <a:solidFill>
                  <a:schemeClr val="lt1"/>
                </a:solidFill>
              </a:rPr>
              <a:t> from the list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You are now ready to go to the </a:t>
            </a:r>
            <a:r>
              <a:rPr i="1" lang="en">
                <a:solidFill>
                  <a:schemeClr val="lt1"/>
                </a:solidFill>
              </a:rPr>
              <a:t>Referrals</a:t>
            </a:r>
            <a:r>
              <a:rPr lang="en">
                <a:solidFill>
                  <a:schemeClr val="lt1"/>
                </a:solidFill>
              </a:rPr>
              <a:t> tab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2571750"/>
            <a:ext cx="3590201" cy="15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0950" y="3198725"/>
            <a:ext cx="4174974" cy="12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Bitfocus">
      <a:dk1>
        <a:srgbClr val="58595B"/>
      </a:dk1>
      <a:lt1>
        <a:srgbClr val="C5CCD8"/>
      </a:lt1>
      <a:dk2>
        <a:srgbClr val="294869"/>
      </a:dk2>
      <a:lt2>
        <a:srgbClr val="8A9AB2"/>
      </a:lt2>
      <a:accent1>
        <a:srgbClr val="F8F8F8"/>
      </a:accent1>
      <a:accent2>
        <a:srgbClr val="A61A17"/>
      </a:accent2>
      <a:accent3>
        <a:srgbClr val="4A6180"/>
      </a:accent3>
      <a:accent4>
        <a:srgbClr val="E76618"/>
      </a:accent4>
      <a:accent5>
        <a:srgbClr val="C42F1A"/>
      </a:accent5>
      <a:accent6>
        <a:srgbClr val="F8F8F8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