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Proxima Nova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BAF15C2-747B-4ED8-B5B2-A163245735CF}">
  <a:tblStyle styleId="{1BAF15C2-747B-4ED8-B5B2-A163245735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ProximaNova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ProximaNova-italic.fntdata"/><Relationship Id="rId14" Type="http://schemas.openxmlformats.org/officeDocument/2006/relationships/slide" Target="slides/slide8.xml"/><Relationship Id="rId36" Type="http://schemas.openxmlformats.org/officeDocument/2006/relationships/font" Target="fonts/ProximaNova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ProximaNova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233c522a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233c522a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ac6af248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8ac6af248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ac6af2487_0_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ac6af2487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ac6af248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ac6af248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ac6af2487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8ac6af2487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0a502704d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90a502704d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8ac6af2487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8ac6af2487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233c522ac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233c522ac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233c522ac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233c522ac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d0389e4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d0389e4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233c522ac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8233c522ac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be20e020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be20e020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ac6af2487_0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8ac6af2487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ac6af2487_0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ac6af2487_0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8ac6af2487_0_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8ac6af2487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8ac6af2487_0_7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8ac6af2487_0_7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ac6af2487_0_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ac6af2487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90a502704d_0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90a502704d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90a502704d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90a502704d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8c23e23880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8c23e23880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903d6e7f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903d6e7f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0a50270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90a50270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ac6af248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ac6af248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ac6af24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ac6af24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ac6af248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ac6af248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ac6af2487_0_5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8ac6af2487_0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ac6af2487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ac6af248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2"/>
          <p:cNvGrpSpPr/>
          <p:nvPr/>
        </p:nvGrpSpPr>
        <p:grpSpPr>
          <a:xfrm>
            <a:off x="-78" y="-6350"/>
            <a:ext cx="9144178" cy="5149935"/>
            <a:chOff x="-104" y="-8467"/>
            <a:chExt cx="12192237" cy="6866580"/>
          </a:xfrm>
        </p:grpSpPr>
        <p:cxnSp>
          <p:nvCxnSpPr>
            <p:cNvPr id="26" name="Google Shape;26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6F707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" name="Google Shape;27;p2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rgbClr val="6F707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8" name="Google Shape;28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1311">
                <a:alpha val="69800"/>
              </a:srgb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AFAFA">
                <a:alpha val="69800"/>
              </a:srgbClr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2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Arial"/>
              <a:buNone/>
              <a:defRPr sz="4100">
                <a:solidFill>
                  <a:schemeClr val="accen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rgbClr val="E1E5EB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D5DAE3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D5DAE3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38" name="Google Shape;38;p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2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492155" y="4881850"/>
            <a:ext cx="6981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Confidential and Proprietary </a:t>
            </a:r>
            <a:r>
              <a:rPr lang="en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© Copyright 2019 Bitfocus, Inc., All Rights Reserved. </a:t>
            </a:r>
            <a:endParaRPr sz="1100"/>
          </a:p>
        </p:txBody>
      </p:sp>
      <p:pic>
        <p:nvPicPr>
          <p:cNvPr id="42" name="Google Shape;4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3407" y="4560738"/>
            <a:ext cx="621788" cy="239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/>
          <p:nvPr>
            <p:ph type="title"/>
          </p:nvPr>
        </p:nvSpPr>
        <p:spPr>
          <a:xfrm>
            <a:off x="508001" y="457200"/>
            <a:ext cx="64476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sz="33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3D8E1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sz="33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" type="body"/>
          </p:nvPr>
        </p:nvSpPr>
        <p:spPr>
          <a:xfrm>
            <a:off x="1024604" y="2724150"/>
            <a:ext cx="5418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000"/>
              <a:buFont typeface="Arial"/>
              <a:buNone/>
              <a:defRPr sz="1200">
                <a:solidFill>
                  <a:srgbClr val="E1E5EB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000"/>
              <a:buFont typeface="Arial"/>
              <a:buNone/>
              <a:defRPr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800"/>
              <a:buFont typeface="Arial"/>
              <a:buNone/>
              <a:defRPr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700"/>
              <a:buFont typeface="Arial"/>
              <a:buNone/>
              <a:defRPr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700"/>
              <a:buFont typeface="Arial"/>
              <a:buNone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2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3D8E1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104" name="Google Shape;104;p1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1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2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08" name="Google Shape;108;p12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type="title"/>
          </p:nvPr>
        </p:nvSpPr>
        <p:spPr>
          <a:xfrm>
            <a:off x="508001" y="1448991"/>
            <a:ext cx="6447600" cy="1946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sz="33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1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3D8E1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112" name="Google Shape;112;p1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3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1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sz="33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sz="1800">
                <a:solidFill>
                  <a:srgbClr val="D3D8E1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000"/>
              <a:buFont typeface="Arial"/>
              <a:buNone/>
              <a:defRPr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800"/>
              <a:buFont typeface="Arial"/>
              <a:buNone/>
              <a:defRPr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700"/>
              <a:buFont typeface="Arial"/>
              <a:buNone/>
              <a:defRPr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700"/>
              <a:buFont typeface="Arial"/>
              <a:buNone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18" name="Google Shape;118;p14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E1E5EB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119" name="Google Shape;119;p1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14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14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23" name="Google Shape;123;p14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>
            <p:ph type="title"/>
          </p:nvPr>
        </p:nvSpPr>
        <p:spPr>
          <a:xfrm>
            <a:off x="514349" y="457200"/>
            <a:ext cx="64413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sz="33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000"/>
              <a:buFont typeface="Arial"/>
              <a:buNone/>
              <a:defRPr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800"/>
              <a:buFont typeface="Arial"/>
              <a:buNone/>
              <a:defRPr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700"/>
              <a:buFont typeface="Arial"/>
              <a:buNone/>
              <a:defRPr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700"/>
              <a:buFont typeface="Arial"/>
              <a:buNone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27" name="Google Shape;127;p15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E1E5EB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128" name="Google Shape;128;p1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15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15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idx="1" type="body"/>
          </p:nvPr>
        </p:nvSpPr>
        <p:spPr>
          <a:xfrm rot="5400000">
            <a:off x="2276402" y="-148058"/>
            <a:ext cx="2910600" cy="6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16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 rot="5400000">
            <a:off x="4495662" y="1937249"/>
            <a:ext cx="39387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" type="body"/>
          </p:nvPr>
        </p:nvSpPr>
        <p:spPr>
          <a:xfrm rot="5400000">
            <a:off x="1186264" y="-220950"/>
            <a:ext cx="3938700" cy="52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 Slide w/Subheadings 3 1 1 1">
  <p:cSld name="1_Text Slide w/Subheadings 3 1 1 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/>
          <p:nvPr/>
        </p:nvSpPr>
        <p:spPr>
          <a:xfrm>
            <a:off x="0" y="0"/>
            <a:ext cx="3494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 txBox="1"/>
          <p:nvPr>
            <p:ph idx="1" type="body"/>
          </p:nvPr>
        </p:nvSpPr>
        <p:spPr>
          <a:xfrm>
            <a:off x="187724" y="2095047"/>
            <a:ext cx="3130500" cy="9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6" name="Google Shape;146;p18"/>
          <p:cNvSpPr txBox="1"/>
          <p:nvPr>
            <p:ph idx="2" type="body"/>
          </p:nvPr>
        </p:nvSpPr>
        <p:spPr>
          <a:xfrm>
            <a:off x="3917555" y="319800"/>
            <a:ext cx="4691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7" name="Google Shape;147;p18"/>
          <p:cNvSpPr txBox="1"/>
          <p:nvPr>
            <p:ph idx="3" type="body"/>
          </p:nvPr>
        </p:nvSpPr>
        <p:spPr>
          <a:xfrm>
            <a:off x="3917550" y="603489"/>
            <a:ext cx="46914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8" name="Google Shape;148;p18"/>
          <p:cNvSpPr txBox="1"/>
          <p:nvPr>
            <p:ph idx="4" type="body"/>
          </p:nvPr>
        </p:nvSpPr>
        <p:spPr>
          <a:xfrm>
            <a:off x="3917555" y="1854254"/>
            <a:ext cx="4691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9" name="Google Shape;149;p18"/>
          <p:cNvSpPr txBox="1"/>
          <p:nvPr>
            <p:ph idx="5" type="body"/>
          </p:nvPr>
        </p:nvSpPr>
        <p:spPr>
          <a:xfrm>
            <a:off x="3917550" y="2137943"/>
            <a:ext cx="46914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0" name="Google Shape;150;p18"/>
          <p:cNvSpPr txBox="1"/>
          <p:nvPr>
            <p:ph idx="6" type="body"/>
          </p:nvPr>
        </p:nvSpPr>
        <p:spPr>
          <a:xfrm>
            <a:off x="3917555" y="3388708"/>
            <a:ext cx="4691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1" name="Google Shape;151;p18"/>
          <p:cNvSpPr txBox="1"/>
          <p:nvPr>
            <p:ph idx="7" type="body"/>
          </p:nvPr>
        </p:nvSpPr>
        <p:spPr>
          <a:xfrm>
            <a:off x="3917550" y="3672397"/>
            <a:ext cx="46914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29116" y="4619228"/>
            <a:ext cx="821450" cy="3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Text Slid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594"/>
              </a:buClr>
              <a:buSzPts val="1000"/>
              <a:buFont typeface="Proxima Nova"/>
              <a:buNone/>
              <a:defRPr b="0" i="0" sz="3900" u="none" cap="none" strike="noStrike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9pPr>
          </a:lstStyle>
          <a:p/>
        </p:txBody>
      </p:sp>
      <p:sp>
        <p:nvSpPr>
          <p:cNvPr id="156" name="Google Shape;156;p19"/>
          <p:cNvSpPr/>
          <p:nvPr/>
        </p:nvSpPr>
        <p:spPr>
          <a:xfrm>
            <a:off x="0" y="5082857"/>
            <a:ext cx="9144000" cy="6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 txBox="1"/>
          <p:nvPr>
            <p:ph idx="1" type="body"/>
          </p:nvPr>
        </p:nvSpPr>
        <p:spPr>
          <a:xfrm>
            <a:off x="457200" y="1411299"/>
            <a:ext cx="8229600" cy="30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158" name="Google Shape;15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29116" y="4619228"/>
            <a:ext cx="821450" cy="3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594"/>
              </a:buClr>
              <a:buSzPts val="2400"/>
              <a:buFont typeface="Proxima Nova"/>
              <a:buNone/>
              <a:defRPr b="0" i="0" sz="2400" u="none" cap="none" strike="noStrike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63" name="Google Shape;16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3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w/Bitfocus Logo">
  <p:cSld name="Cover Slide w/Bitfocus Logo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type="ctrTitle"/>
          </p:nvPr>
        </p:nvSpPr>
        <p:spPr>
          <a:xfrm>
            <a:off x="685799" y="1674021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roxima Nova"/>
              <a:buNone/>
              <a:defRPr b="0" i="0" sz="3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9pPr>
          </a:lstStyle>
          <a:p/>
        </p:txBody>
      </p:sp>
      <p:cxnSp>
        <p:nvCxnSpPr>
          <p:cNvPr id="166" name="Google Shape;166;p21"/>
          <p:cNvCxnSpPr/>
          <p:nvPr/>
        </p:nvCxnSpPr>
        <p:spPr>
          <a:xfrm>
            <a:off x="3108629" y="2700340"/>
            <a:ext cx="29211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682826" y="2845878"/>
            <a:ext cx="77727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3472" y="4346749"/>
            <a:ext cx="1331405" cy="511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2100" lvl="1" marL="914400" rtl="0">
              <a:spcBef>
                <a:spcPts val="800"/>
              </a:spcBef>
              <a:spcAft>
                <a:spcPts val="0"/>
              </a:spcAft>
              <a:buSzPts val="1000"/>
              <a:buChar char="►"/>
              <a:defRPr/>
            </a:lvl2pPr>
            <a:lvl3pPr indent="-279400" lvl="2" marL="1371600" rtl="0">
              <a:spcBef>
                <a:spcPts val="800"/>
              </a:spcBef>
              <a:spcAft>
                <a:spcPts val="0"/>
              </a:spcAft>
              <a:buSzPts val="800"/>
              <a:buChar char="►"/>
              <a:defRPr/>
            </a:lvl3pPr>
            <a:lvl4pPr indent="-273050" lvl="3" marL="182880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4pPr>
            <a:lvl5pPr indent="-273050" lvl="4" marL="228600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5pPr>
            <a:lvl6pPr indent="-273050" lvl="5" marL="274320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6pPr>
            <a:lvl7pPr indent="-273050" lvl="6" marL="320040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7pPr>
            <a:lvl8pPr indent="-273050" lvl="7" marL="365760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8pPr>
            <a:lvl9pPr indent="-273050" lvl="8" marL="411480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9pPr>
          </a:lstStyle>
          <a:p/>
        </p:txBody>
      </p:sp>
      <p:sp>
        <p:nvSpPr>
          <p:cNvPr id="173" name="Google Shape;17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eck Clipart">
  <p:cSld name="CUSTOM_5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86625" y="4334700"/>
            <a:ext cx="1611150" cy="6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 b="0" l="-2679" r="2680" t="4680"/>
          <a:stretch/>
        </p:blipFill>
        <p:spPr>
          <a:xfrm>
            <a:off x="243000" y="4352613"/>
            <a:ext cx="1767913" cy="5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►"/>
              <a:defRPr sz="14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9pPr>
          </a:lstStyle>
          <a:p/>
        </p:txBody>
      </p:sp>
      <p:sp>
        <p:nvSpPr>
          <p:cNvPr id="180" name="Google Shape;180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►"/>
              <a:defRPr sz="14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9pPr>
          </a:lstStyle>
          <a:p/>
        </p:txBody>
      </p:sp>
      <p:sp>
        <p:nvSpPr>
          <p:cNvPr id="181" name="Google Shape;18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2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508000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2" type="body"/>
          </p:nvPr>
        </p:nvSpPr>
        <p:spPr>
          <a:xfrm>
            <a:off x="3817477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 txBox="1"/>
          <p:nvPr>
            <p:ph type="title"/>
          </p:nvPr>
        </p:nvSpPr>
        <p:spPr>
          <a:xfrm>
            <a:off x="508001" y="2025650"/>
            <a:ext cx="64476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b="0" sz="30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1" type="body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E1E5EB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506809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506809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3816287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3816288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508000" y="1123953"/>
            <a:ext cx="28908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" type="body"/>
          </p:nvPr>
        </p:nvSpPr>
        <p:spPr>
          <a:xfrm>
            <a:off x="3570346" y="386193"/>
            <a:ext cx="3385200" cy="41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2" type="body"/>
          </p:nvPr>
        </p:nvSpPr>
        <p:spPr>
          <a:xfrm>
            <a:off x="508000" y="2082802"/>
            <a:ext cx="2890800" cy="19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9pPr>
          </a:lstStyle>
          <a:p/>
        </p:txBody>
      </p:sp>
      <p:sp>
        <p:nvSpPr>
          <p:cNvPr id="84" name="Google Shape;84;p9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9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type="title"/>
          </p:nvPr>
        </p:nvSpPr>
        <p:spPr>
          <a:xfrm>
            <a:off x="508000" y="3600450"/>
            <a:ext cx="64476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sz="1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508000" y="457200"/>
            <a:ext cx="6447600" cy="28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0"/>
          <p:cNvSpPr txBox="1"/>
          <p:nvPr>
            <p:ph idx="1" type="body"/>
          </p:nvPr>
        </p:nvSpPr>
        <p:spPr>
          <a:xfrm>
            <a:off x="508000" y="4025503"/>
            <a:ext cx="6447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91" name="Google Shape;91;p10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0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6350"/>
            <a:ext cx="9144100" cy="5149935"/>
            <a:chOff x="0" y="-8467"/>
            <a:chExt cx="12192133" cy="686658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6F707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rgbClr val="6F707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1311">
                <a:alpha val="69800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AFAFA">
                <a:alpha val="69800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►"/>
              <a:defRPr b="0" i="0" sz="14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►"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9400" lvl="2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3050" lvl="3" marL="182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305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305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3050" lvl="8" marL="4114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D5DAE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D5DAE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3407" y="4560738"/>
            <a:ext cx="621788" cy="23951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"/>
          <p:cNvSpPr/>
          <p:nvPr/>
        </p:nvSpPr>
        <p:spPr>
          <a:xfrm>
            <a:off x="492155" y="4881850"/>
            <a:ext cx="6981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Confidential and Proprietary </a:t>
            </a:r>
            <a:r>
              <a:rPr b="0"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© Copyright 2019 Bitfocus, Inc., All Rights Reserved. </a:t>
            </a:r>
            <a:endParaRPr sz="11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hyperlink" Target="mailto:marin@bitfocus.com" TargetMode="External"/><Relationship Id="rId4" Type="http://schemas.openxmlformats.org/officeDocument/2006/relationships/hyperlink" Target="https://marin.clarityhs.help/hc/en-us" TargetMode="External"/><Relationship Id="rId5" Type="http://schemas.openxmlformats.org/officeDocument/2006/relationships/hyperlink" Target="https://marin.clarityhs.help/hc/en-us/articles/360052218714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Coordinated Entry: Matchmaker Training</a:t>
            </a:r>
            <a:endParaRPr/>
          </a:p>
        </p:txBody>
      </p:sp>
      <p:sp>
        <p:nvSpPr>
          <p:cNvPr id="187" name="Google Shape;187;p25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Marin County</a:t>
            </a:r>
            <a:endParaRPr sz="1800"/>
          </a:p>
        </p:txBody>
      </p:sp>
      <p:cxnSp>
        <p:nvCxnSpPr>
          <p:cNvPr id="188" name="Google Shape;188;p25"/>
          <p:cNvCxnSpPr/>
          <p:nvPr/>
        </p:nvCxnSpPr>
        <p:spPr>
          <a:xfrm flipH="1" rot="10800000">
            <a:off x="2039300" y="3037875"/>
            <a:ext cx="4056900" cy="10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/>
          <p:nvPr>
            <p:ph type="title"/>
          </p:nvPr>
        </p:nvSpPr>
        <p:spPr>
          <a:xfrm>
            <a:off x="371475" y="247704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Matchmaking </a:t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8" name="Google Shape;248;p34"/>
          <p:cNvSpPr txBox="1"/>
          <p:nvPr/>
        </p:nvSpPr>
        <p:spPr>
          <a:xfrm>
            <a:off x="371475" y="706450"/>
            <a:ext cx="6541500" cy="20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T</a:t>
            </a:r>
            <a:r>
              <a:rPr lang="en" sz="1200">
                <a:solidFill>
                  <a:schemeClr val="lt1"/>
                </a:solidFill>
              </a:rPr>
              <a:t>he Community Queue is equipped with multiple filters. The unified search box allows for different types of criteria to be entered, either on its own, or in a combination with other terms.  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Select search parameters and click </a:t>
            </a:r>
            <a:r>
              <a:rPr i="1" lang="en" sz="1200">
                <a:solidFill>
                  <a:schemeClr val="lt1"/>
                </a:solidFill>
              </a:rPr>
              <a:t>Search:</a:t>
            </a:r>
            <a:endParaRPr i="1" sz="1200">
              <a:solidFill>
                <a:schemeClr val="lt1"/>
              </a:solidFill>
            </a:endParaRPr>
          </a:p>
          <a:p>
            <a:pPr indent="-304800" lvl="0" marL="64770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Search - Client Name, UI, SSN </a:t>
            </a:r>
            <a:endParaRPr sz="1200">
              <a:solidFill>
                <a:schemeClr val="lt1"/>
              </a:solidFill>
            </a:endParaRPr>
          </a:p>
          <a:p>
            <a:pPr indent="-3048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Mode - Assessment Type (e.g. VI-SPDAT Prescreen for Families [V1])</a:t>
            </a:r>
            <a:endParaRPr sz="1200">
              <a:solidFill>
                <a:schemeClr val="lt1"/>
              </a:solidFill>
            </a:endParaRPr>
          </a:p>
          <a:p>
            <a:pPr indent="-3048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Active Agency - the agency you want to send a referral to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3000"/>
              </a:spcBef>
              <a:spcAft>
                <a:spcPts val="1200"/>
              </a:spcAft>
              <a:buNone/>
            </a:pPr>
            <a:r>
              <a:t/>
            </a:r>
            <a:endParaRPr i="1" sz="1200">
              <a:solidFill>
                <a:schemeClr val="lt1"/>
              </a:solidFill>
            </a:endParaRPr>
          </a:p>
        </p:txBody>
      </p:sp>
      <p:pic>
        <p:nvPicPr>
          <p:cNvPr id="249" name="Google Shape;2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350" y="2930575"/>
            <a:ext cx="5643774" cy="167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Searching by Mode</a:t>
            </a:r>
            <a:endParaRPr sz="27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5"/>
          <p:cNvSpPr txBox="1"/>
          <p:nvPr>
            <p:ph idx="1" type="body"/>
          </p:nvPr>
        </p:nvSpPr>
        <p:spPr>
          <a:xfrm>
            <a:off x="373800" y="1043550"/>
            <a:ext cx="6737100" cy="6045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Searching by Mode will show client score and prioritize clients on the CQ with the highest score </a:t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id="256" name="Google Shape;25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638" y="1745975"/>
            <a:ext cx="6139427" cy="25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Making a Referral 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6"/>
          <p:cNvSpPr txBox="1"/>
          <p:nvPr>
            <p:ph idx="1" type="body"/>
          </p:nvPr>
        </p:nvSpPr>
        <p:spPr>
          <a:xfrm>
            <a:off x="376800" y="977350"/>
            <a:ext cx="8229600" cy="7617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the correct program and click Save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Scroll down to the notes, section to enter a note if needed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800" y="1739050"/>
            <a:ext cx="5254001" cy="16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8250" y="3190500"/>
            <a:ext cx="5187174" cy="18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Referral Notifications</a:t>
            </a:r>
            <a:endParaRPr/>
          </a:p>
        </p:txBody>
      </p:sp>
      <p:sp>
        <p:nvSpPr>
          <p:cNvPr id="270" name="Google Shape;270;p37"/>
          <p:cNvSpPr txBox="1"/>
          <p:nvPr>
            <p:ph idx="1" type="body"/>
          </p:nvPr>
        </p:nvSpPr>
        <p:spPr>
          <a:xfrm>
            <a:off x="457200" y="1131975"/>
            <a:ext cx="6297900" cy="305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provider will receive a notification once the referral is sent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person who sends the referral will receive a notification once the provider changes the status of the referral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/>
          <p:nvPr>
            <p:ph type="title"/>
          </p:nvPr>
        </p:nvSpPr>
        <p:spPr>
          <a:xfrm>
            <a:off x="311700" y="333425"/>
            <a:ext cx="8520600" cy="504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D5DAE3"/>
                </a:solidFill>
              </a:rPr>
              <a:t>Referral Notifications</a:t>
            </a:r>
            <a:r>
              <a:rPr b="1" lang="en" sz="2400"/>
              <a:t> </a:t>
            </a:r>
            <a:endParaRPr b="1" sz="2400"/>
          </a:p>
        </p:txBody>
      </p:sp>
      <p:graphicFrame>
        <p:nvGraphicFramePr>
          <p:cNvPr id="276" name="Google Shape;276;p38"/>
          <p:cNvGraphicFramePr/>
          <p:nvPr/>
        </p:nvGraphicFramePr>
        <p:xfrm>
          <a:off x="450200" y="9679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{1BAF15C2-747B-4ED8-B5B2-A163245735CF}</a:tableStyleId>
              </a:tblPr>
              <a:tblGrid>
                <a:gridCol w="2134100"/>
                <a:gridCol w="2134100"/>
                <a:gridCol w="2134100"/>
              </a:tblGrid>
              <a:tr h="345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D5DAE3"/>
                          </a:solidFill>
                        </a:rPr>
                        <a:t>Notification </a:t>
                      </a:r>
                      <a:endParaRPr b="1" sz="1300">
                        <a:solidFill>
                          <a:srgbClr val="D5DAE3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D5DAE3"/>
                          </a:solidFill>
                        </a:rPr>
                        <a:t>Time</a:t>
                      </a:r>
                      <a:endParaRPr b="1" sz="1300">
                        <a:solidFill>
                          <a:srgbClr val="D5DAE3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D5DAE3"/>
                          </a:solidFill>
                        </a:rPr>
                        <a:t>Action </a:t>
                      </a:r>
                      <a:endParaRPr b="1" sz="1300">
                        <a:solidFill>
                          <a:srgbClr val="D5DAE3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7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D5DAE3"/>
                          </a:solidFill>
                        </a:rPr>
                        <a:t>Pending Notification</a:t>
                      </a:r>
                      <a:endParaRPr sz="1300">
                        <a:solidFill>
                          <a:srgbClr val="D5DAE3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D5DAE3"/>
                          </a:solidFill>
                        </a:rPr>
                        <a:t>7 days</a:t>
                      </a:r>
                      <a:endParaRPr sz="1300">
                        <a:solidFill>
                          <a:srgbClr val="D5DAE3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D5DAE3"/>
                          </a:solidFill>
                        </a:rPr>
                        <a:t>If the status of the referral stays in pending status for 7 days or more, the provider will receive weekly notifications until the status is changed </a:t>
                      </a:r>
                      <a:endParaRPr sz="1300">
                        <a:solidFill>
                          <a:srgbClr val="D5DAE3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5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D5DAE3"/>
                          </a:solidFill>
                        </a:rPr>
                        <a:t>Pending-in Process Notification </a:t>
                      </a:r>
                      <a:endParaRPr sz="1300">
                        <a:solidFill>
                          <a:srgbClr val="D5DAE3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D5DAE3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D5DAE3"/>
                          </a:solidFill>
                        </a:rPr>
                        <a:t>14 days</a:t>
                      </a:r>
                      <a:endParaRPr sz="1300">
                        <a:solidFill>
                          <a:srgbClr val="D5DAE3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D5DAE3"/>
                          </a:solidFill>
                        </a:rPr>
                        <a:t>If the status of the referral stays in pending-in process status for 14 days or more, the provider will receive weekly notifications until the status is changed </a:t>
                      </a:r>
                      <a:endParaRPr sz="1300">
                        <a:solidFill>
                          <a:srgbClr val="D5DAE3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History of the Referral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9"/>
          <p:cNvSpPr txBox="1"/>
          <p:nvPr>
            <p:ph idx="1" type="body"/>
          </p:nvPr>
        </p:nvSpPr>
        <p:spPr>
          <a:xfrm>
            <a:off x="457200" y="1063074"/>
            <a:ext cx="8229600" cy="5889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see the activity for a particular referral in the history of that referral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50" y="1798300"/>
            <a:ext cx="5423400" cy="13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2000" y="3416300"/>
            <a:ext cx="5979850" cy="116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0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Exits</a:t>
            </a:r>
            <a:endParaRPr/>
          </a:p>
        </p:txBody>
      </p:sp>
      <p:sp>
        <p:nvSpPr>
          <p:cNvPr id="290" name="Google Shape;290;p40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/>
          <p:nvPr>
            <p:ph type="title"/>
          </p:nvPr>
        </p:nvSpPr>
        <p:spPr>
          <a:xfrm>
            <a:off x="457200" y="195304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Exits </a:t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1"/>
          <p:cNvSpPr txBox="1"/>
          <p:nvPr>
            <p:ph idx="1" type="body"/>
          </p:nvPr>
        </p:nvSpPr>
        <p:spPr>
          <a:xfrm>
            <a:off x="457200" y="937750"/>
            <a:ext cx="6873000" cy="38448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►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Assessor and Matchmaker staff are responsible for existing clients from the CE program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►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Client should be exited from CE for the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following reason: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►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client has entered a permanent residential project type or is otherwise known to have found permanent housing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►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client is known to have left the CoC to pursue other assistance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►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client is deceased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►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Client has declined all services 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 txBox="1"/>
          <p:nvPr>
            <p:ph type="title"/>
          </p:nvPr>
        </p:nvSpPr>
        <p:spPr>
          <a:xfrm>
            <a:off x="508000" y="524325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Auto-Exits from CE</a:t>
            </a:r>
            <a:endParaRPr/>
          </a:p>
        </p:txBody>
      </p:sp>
      <p:sp>
        <p:nvSpPr>
          <p:cNvPr id="302" name="Google Shape;302;p42"/>
          <p:cNvSpPr txBox="1"/>
          <p:nvPr>
            <p:ph idx="1" type="body"/>
          </p:nvPr>
        </p:nvSpPr>
        <p:spPr>
          <a:xfrm>
            <a:off x="508000" y="2189173"/>
            <a:ext cx="3138000" cy="2341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Example 1: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The client is referred to Fireside. The client is enrolled in the program with a move-in date of 7/30/20.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Auto-Exit from CE= YES</a:t>
            </a:r>
            <a:endParaRPr/>
          </a:p>
        </p:txBody>
      </p:sp>
      <p:sp>
        <p:nvSpPr>
          <p:cNvPr id="303" name="Google Shape;303;p42"/>
          <p:cNvSpPr txBox="1"/>
          <p:nvPr>
            <p:ph idx="2" type="body"/>
          </p:nvPr>
        </p:nvSpPr>
        <p:spPr>
          <a:xfrm>
            <a:off x="3817475" y="2189248"/>
            <a:ext cx="3138000" cy="2341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Example 2: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The client informs their CE staff they are going to live with their aunt in Oregon.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The client needs to be manualled exited from CE.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Auto-Exit=NO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2"/>
          <p:cNvSpPr txBox="1"/>
          <p:nvPr/>
        </p:nvSpPr>
        <p:spPr>
          <a:xfrm>
            <a:off x="615275" y="1053525"/>
            <a:ext cx="67662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Auto-exits from CE happen when a client has a move-in date recorded or destination for a permanent housing destination 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3"/>
          <p:cNvSpPr txBox="1"/>
          <p:nvPr>
            <p:ph type="title"/>
          </p:nvPr>
        </p:nvSpPr>
        <p:spPr>
          <a:xfrm>
            <a:off x="457200" y="195304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Exits </a:t>
            </a:r>
            <a:endParaRPr/>
          </a:p>
        </p:txBody>
      </p:sp>
      <p:sp>
        <p:nvSpPr>
          <p:cNvPr id="310" name="Google Shape;310;p43"/>
          <p:cNvSpPr txBox="1"/>
          <p:nvPr>
            <p:ph idx="1" type="body"/>
          </p:nvPr>
        </p:nvSpPr>
        <p:spPr>
          <a:xfrm>
            <a:off x="2198550" y="1998700"/>
            <a:ext cx="2580900" cy="10593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11" name="Google Shape;31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1425" y="2803075"/>
            <a:ext cx="5259049" cy="179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550" y="1052400"/>
            <a:ext cx="7364601" cy="199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508000" y="1620442"/>
            <a:ext cx="3138000" cy="291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►"/>
            </a:pPr>
            <a:r>
              <a:rPr lang="en" sz="1500">
                <a:solidFill>
                  <a:schemeClr val="lt1"/>
                </a:solidFill>
              </a:rPr>
              <a:t>What happened before?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►"/>
            </a:pPr>
            <a:r>
              <a:rPr lang="en" sz="1500">
                <a:solidFill>
                  <a:schemeClr val="lt1"/>
                </a:solidFill>
              </a:rPr>
              <a:t>Referral to the CQ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►"/>
            </a:pPr>
            <a:r>
              <a:rPr lang="en" sz="1500">
                <a:solidFill>
                  <a:schemeClr val="lt1"/>
                </a:solidFill>
              </a:rPr>
              <a:t>Orientation to the queue 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►"/>
            </a:pPr>
            <a:r>
              <a:rPr lang="en" sz="1300">
                <a:solidFill>
                  <a:schemeClr val="lt1"/>
                </a:solidFill>
              </a:rPr>
              <a:t>Agency</a:t>
            </a:r>
            <a:endParaRPr sz="1300">
              <a:solidFill>
                <a:schemeClr val="l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►"/>
            </a:pPr>
            <a:r>
              <a:rPr lang="en" sz="1300">
                <a:solidFill>
                  <a:schemeClr val="lt1"/>
                </a:solidFill>
              </a:rPr>
              <a:t>Mode</a:t>
            </a:r>
            <a:endParaRPr sz="1300">
              <a:solidFill>
                <a:schemeClr val="l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►"/>
            </a:pPr>
            <a:r>
              <a:rPr lang="en" sz="1300">
                <a:solidFill>
                  <a:schemeClr val="lt1"/>
                </a:solidFill>
              </a:rPr>
              <a:t>Prioritization of queue/ Display scores</a:t>
            </a:r>
            <a:endParaRPr sz="13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6"/>
          <p:cNvSpPr txBox="1"/>
          <p:nvPr>
            <p:ph idx="2" type="body"/>
          </p:nvPr>
        </p:nvSpPr>
        <p:spPr>
          <a:xfrm>
            <a:off x="3817477" y="1620442"/>
            <a:ext cx="3138000" cy="291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►"/>
            </a:pPr>
            <a:r>
              <a:rPr lang="en" sz="1500">
                <a:solidFill>
                  <a:schemeClr val="lt1"/>
                </a:solidFill>
              </a:rPr>
              <a:t>Referrals to shelter or housing 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►"/>
            </a:pPr>
            <a:r>
              <a:rPr lang="en" sz="1500">
                <a:solidFill>
                  <a:schemeClr val="lt1"/>
                </a:solidFill>
              </a:rPr>
              <a:t>Removal from CQ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►"/>
            </a:pPr>
            <a:r>
              <a:rPr lang="en" sz="1500">
                <a:solidFill>
                  <a:schemeClr val="lt1"/>
                </a:solidFill>
              </a:rPr>
              <a:t>Referral Notifications 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►"/>
            </a:pPr>
            <a:r>
              <a:rPr lang="en" sz="1500">
                <a:solidFill>
                  <a:schemeClr val="lt1"/>
                </a:solidFill>
              </a:rPr>
              <a:t>Reports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►"/>
            </a:pPr>
            <a:r>
              <a:rPr lang="en" sz="1500">
                <a:solidFill>
                  <a:schemeClr val="lt1"/>
                </a:solidFill>
              </a:rPr>
              <a:t>Resources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4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Talk Reports </a:t>
            </a:r>
            <a:endParaRPr/>
          </a:p>
        </p:txBody>
      </p:sp>
      <p:sp>
        <p:nvSpPr>
          <p:cNvPr id="318" name="Google Shape;318;p44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5"/>
          <p:cNvSpPr txBox="1"/>
          <p:nvPr>
            <p:ph type="title"/>
          </p:nvPr>
        </p:nvSpPr>
        <p:spPr>
          <a:xfrm>
            <a:off x="311700" y="457200"/>
            <a:ext cx="6643800" cy="804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Referral Statistics Report</a:t>
            </a:r>
            <a:r>
              <a:rPr b="1" lang="en">
                <a:solidFill>
                  <a:srgbClr val="D5DAE3"/>
                </a:solidFill>
              </a:rPr>
              <a:t> </a:t>
            </a:r>
            <a:endParaRPr b="1">
              <a:solidFill>
                <a:srgbClr val="D5DAE3"/>
              </a:solidFill>
            </a:endParaRPr>
          </a:p>
        </p:txBody>
      </p:sp>
      <p:sp>
        <p:nvSpPr>
          <p:cNvPr id="324" name="Google Shape;324;p45"/>
          <p:cNvSpPr txBox="1"/>
          <p:nvPr>
            <p:ph idx="4294967295" type="body"/>
          </p:nvPr>
        </p:nvSpPr>
        <p:spPr>
          <a:xfrm>
            <a:off x="311700" y="11202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D5DAE3"/>
                </a:solidFill>
              </a:rPr>
              <a:t>[RFRL-101] Referral Statistics (Community and Referral Reports)</a:t>
            </a:r>
            <a:endParaRPr sz="1800">
              <a:solidFill>
                <a:srgbClr val="D5DAE3"/>
              </a:solidFill>
            </a:endParaRPr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Clr>
                <a:srgbClr val="D5DAE3"/>
              </a:buClr>
              <a:buSzPts val="1800"/>
              <a:buChar char="►"/>
            </a:pPr>
            <a:r>
              <a:rPr lang="en" sz="1800">
                <a:solidFill>
                  <a:srgbClr val="D5DAE3"/>
                </a:solidFill>
              </a:rPr>
              <a:t>Who’s been referred</a:t>
            </a:r>
            <a:endParaRPr sz="1800">
              <a:solidFill>
                <a:srgbClr val="D5DAE3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800"/>
              <a:buChar char="►"/>
            </a:pPr>
            <a:r>
              <a:rPr lang="en" sz="1800">
                <a:solidFill>
                  <a:srgbClr val="D5DAE3"/>
                </a:solidFill>
              </a:rPr>
              <a:t>Inbound vs. outbound </a:t>
            </a:r>
            <a:endParaRPr sz="1800">
              <a:solidFill>
                <a:srgbClr val="D5DAE3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800"/>
              <a:buChar char="►"/>
            </a:pPr>
            <a:r>
              <a:rPr lang="en" sz="1800">
                <a:solidFill>
                  <a:srgbClr val="D5DAE3"/>
                </a:solidFill>
              </a:rPr>
              <a:t>Number of referrals received by an agency </a:t>
            </a:r>
            <a:endParaRPr sz="1800">
              <a:solidFill>
                <a:srgbClr val="D5DAE3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800"/>
              <a:buChar char="►"/>
            </a:pPr>
            <a:r>
              <a:rPr lang="en" sz="1800">
                <a:solidFill>
                  <a:srgbClr val="D5DAE3"/>
                </a:solidFill>
              </a:rPr>
              <a:t>Status of referrals </a:t>
            </a:r>
            <a:endParaRPr sz="1800">
              <a:solidFill>
                <a:srgbClr val="D5DAE3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6"/>
          <p:cNvSpPr txBox="1"/>
          <p:nvPr>
            <p:ph type="title"/>
          </p:nvPr>
        </p:nvSpPr>
        <p:spPr>
          <a:xfrm>
            <a:off x="311700" y="4256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Referral Statistics Report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D5DAE3"/>
                </a:solidFill>
              </a:rPr>
              <a:t> </a:t>
            </a:r>
            <a:endParaRPr sz="2400">
              <a:solidFill>
                <a:srgbClr val="D5DAE3"/>
              </a:solidFill>
            </a:endParaRPr>
          </a:p>
        </p:txBody>
      </p:sp>
      <p:pic>
        <p:nvPicPr>
          <p:cNvPr id="330" name="Google Shape;33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7225" y="1596850"/>
            <a:ext cx="4209325" cy="289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40750"/>
            <a:ext cx="3799401" cy="360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7"/>
          <p:cNvSpPr txBox="1"/>
          <p:nvPr>
            <p:ph type="title"/>
          </p:nvPr>
        </p:nvSpPr>
        <p:spPr>
          <a:xfrm>
            <a:off x="457400" y="305425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D5DAE3"/>
                </a:solidFill>
              </a:rPr>
              <a:t>Community Queue Details Report </a:t>
            </a:r>
            <a:endParaRPr/>
          </a:p>
        </p:txBody>
      </p:sp>
      <p:sp>
        <p:nvSpPr>
          <p:cNvPr id="337" name="Google Shape;337;p47"/>
          <p:cNvSpPr txBox="1"/>
          <p:nvPr>
            <p:ph idx="1" type="body"/>
          </p:nvPr>
        </p:nvSpPr>
        <p:spPr>
          <a:xfrm>
            <a:off x="457400" y="1116442"/>
            <a:ext cx="6447600" cy="291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[RFRL-120] Community Queue Detail </a:t>
            </a:r>
            <a:r>
              <a:rPr lang="en" sz="1800">
                <a:solidFill>
                  <a:srgbClr val="D5DAE3"/>
                </a:solidFill>
              </a:rPr>
              <a:t>(Community and Referral Reports)</a:t>
            </a:r>
            <a:endParaRPr sz="1800">
              <a:solidFill>
                <a:srgbClr val="D5DAE3"/>
              </a:solidFill>
            </a:endParaRPr>
          </a:p>
          <a:p>
            <a: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</a:pPr>
            <a:r>
              <a:rPr lang="en" sz="1800">
                <a:solidFill>
                  <a:srgbClr val="D5DAE3"/>
                </a:solidFill>
              </a:rPr>
              <a:t>Clients currently on the queue</a:t>
            </a:r>
            <a:endParaRPr sz="1800">
              <a:solidFill>
                <a:srgbClr val="D5DAE3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►"/>
            </a:pPr>
            <a:r>
              <a:rPr lang="en" sz="1800">
                <a:solidFill>
                  <a:srgbClr val="D5DAE3"/>
                </a:solidFill>
              </a:rPr>
              <a:t>Specific demographic information about clients on the queu</a:t>
            </a:r>
            <a:r>
              <a:rPr lang="en" sz="1600">
                <a:solidFill>
                  <a:srgbClr val="D5DAE3"/>
                </a:solidFill>
              </a:rPr>
              <a:t>e </a:t>
            </a:r>
            <a:endParaRPr sz="1600">
              <a:solidFill>
                <a:srgbClr val="D5DAE3"/>
              </a:solidFill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8"/>
          <p:cNvSpPr txBox="1"/>
          <p:nvPr>
            <p:ph type="title"/>
          </p:nvPr>
        </p:nvSpPr>
        <p:spPr>
          <a:xfrm>
            <a:off x="518650" y="329600"/>
            <a:ext cx="6447600" cy="596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5DAE3"/>
                </a:solidFill>
              </a:rPr>
              <a:t>Community Queue Details Report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343" name="Google Shape;34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8925" y="830150"/>
            <a:ext cx="3944673" cy="394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9"/>
          <p:cNvSpPr txBox="1"/>
          <p:nvPr>
            <p:ph type="title"/>
          </p:nvPr>
        </p:nvSpPr>
        <p:spPr>
          <a:xfrm>
            <a:off x="355600" y="3690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1E5EB"/>
                </a:solidFill>
              </a:rPr>
              <a:t>Program Roster</a:t>
            </a:r>
            <a:endParaRPr>
              <a:solidFill>
                <a:srgbClr val="E1E5EB"/>
              </a:solidFill>
            </a:endParaRPr>
          </a:p>
        </p:txBody>
      </p:sp>
      <p:sp>
        <p:nvSpPr>
          <p:cNvPr id="349" name="Google Shape;349;p49"/>
          <p:cNvSpPr txBox="1"/>
          <p:nvPr>
            <p:ph idx="1" type="body"/>
          </p:nvPr>
        </p:nvSpPr>
        <p:spPr>
          <a:xfrm>
            <a:off x="355600" y="1110567"/>
            <a:ext cx="6447600" cy="291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5DAE3"/>
              </a:buClr>
              <a:buSzPts val="1400"/>
              <a:buChar char="●"/>
            </a:pPr>
            <a:r>
              <a:rPr b="1" lang="en">
                <a:solidFill>
                  <a:srgbClr val="D5DAE3"/>
                </a:solidFill>
              </a:rPr>
              <a:t> </a:t>
            </a:r>
            <a:r>
              <a:rPr lang="en">
                <a:solidFill>
                  <a:srgbClr val="D5DAE3"/>
                </a:solidFill>
              </a:rPr>
              <a:t>[GNRL-106] Program Roster (Program Based Report)</a:t>
            </a:r>
            <a:endParaRPr>
              <a:solidFill>
                <a:srgbClr val="D5DAE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400"/>
              <a:buChar char="○"/>
            </a:pPr>
            <a:r>
              <a:rPr lang="en" sz="1400">
                <a:solidFill>
                  <a:srgbClr val="D5DAE3"/>
                </a:solidFill>
              </a:rPr>
              <a:t>Who’s stayed in the program</a:t>
            </a:r>
            <a:r>
              <a:rPr b="1" lang="en" sz="1400">
                <a:solidFill>
                  <a:srgbClr val="D5DAE3"/>
                </a:solidFill>
              </a:rPr>
              <a:t> </a:t>
            </a:r>
            <a:endParaRPr sz="1400">
              <a:solidFill>
                <a:srgbClr val="D5DAE3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400"/>
              <a:buChar char="○"/>
            </a:pPr>
            <a:r>
              <a:rPr lang="en" sz="1400">
                <a:solidFill>
                  <a:srgbClr val="D5DAE3"/>
                </a:solidFill>
              </a:rPr>
              <a:t>Lists program stay information for clients with the selected status in the selected program</a:t>
            </a:r>
            <a:endParaRPr sz="1400">
              <a:solidFill>
                <a:srgbClr val="D5DAE3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00" y="1242100"/>
            <a:ext cx="6288623" cy="265929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0"/>
          <p:cNvSpPr txBox="1"/>
          <p:nvPr>
            <p:ph type="title"/>
          </p:nvPr>
        </p:nvSpPr>
        <p:spPr>
          <a:xfrm>
            <a:off x="355600" y="3690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1E5EB"/>
                </a:solidFill>
              </a:rPr>
              <a:t>Program Roster</a:t>
            </a:r>
            <a:endParaRPr>
              <a:solidFill>
                <a:srgbClr val="E1E5EB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Reports</a:t>
            </a:r>
            <a:endParaRPr/>
          </a:p>
        </p:txBody>
      </p:sp>
      <p:sp>
        <p:nvSpPr>
          <p:cNvPr id="361" name="Google Shape;361;p51"/>
          <p:cNvSpPr txBox="1"/>
          <p:nvPr>
            <p:ph idx="1" type="body"/>
          </p:nvPr>
        </p:nvSpPr>
        <p:spPr>
          <a:xfrm>
            <a:off x="311700" y="1152475"/>
            <a:ext cx="7266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33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3300"/>
              <a:t>New and updated Coordinated Entry report coming soon!!!!</a:t>
            </a:r>
            <a:endParaRPr b="1" sz="33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2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367" name="Google Shape;367;p52"/>
          <p:cNvSpPr txBox="1"/>
          <p:nvPr>
            <p:ph idx="1" type="body"/>
          </p:nvPr>
        </p:nvSpPr>
        <p:spPr>
          <a:xfrm>
            <a:off x="508000" y="1463400"/>
            <a:ext cx="3660300" cy="2676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Bitfocus Help Desk 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marin@bitfocus.com</a:t>
            </a:r>
            <a:r>
              <a:rPr lang="en"/>
              <a:t> or (415) 429-4211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Marin Help Center Web Page 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https://marin.clarityhs.help/hc/en-us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Coordinated Entry Training Materials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https://marin.clarityhs.help/hc/en-us/articles/360052218714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368" name="Google Shape;368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4651" y="1917459"/>
            <a:ext cx="1726400" cy="130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5600" y="2306696"/>
            <a:ext cx="1106400" cy="1657774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2"/>
          <p:cNvSpPr txBox="1"/>
          <p:nvPr>
            <p:ph idx="2" type="body"/>
          </p:nvPr>
        </p:nvSpPr>
        <p:spPr>
          <a:xfrm>
            <a:off x="4063200" y="1321219"/>
            <a:ext cx="3138000" cy="76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The Help Desk Widget </a:t>
            </a:r>
            <a:endParaRPr/>
          </a:p>
        </p:txBody>
      </p:sp>
      <p:sp>
        <p:nvSpPr>
          <p:cNvPr id="371" name="Google Shape;371;p52"/>
          <p:cNvSpPr/>
          <p:nvPr/>
        </p:nvSpPr>
        <p:spPr>
          <a:xfrm>
            <a:off x="4406575" y="1289275"/>
            <a:ext cx="3582600" cy="28500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52"/>
          <p:cNvSpPr/>
          <p:nvPr/>
        </p:nvSpPr>
        <p:spPr>
          <a:xfrm>
            <a:off x="342225" y="1289275"/>
            <a:ext cx="3883500" cy="28500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Before...</a:t>
            </a:r>
            <a:endParaRPr/>
          </a:p>
        </p:txBody>
      </p:sp>
      <p:pic>
        <p:nvPicPr>
          <p:cNvPr id="201" name="Google Shape;20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00" y="1430475"/>
            <a:ext cx="7769324" cy="244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Definitions</a:t>
            </a:r>
            <a:endParaRPr/>
          </a:p>
        </p:txBody>
      </p:sp>
      <p:sp>
        <p:nvSpPr>
          <p:cNvPr id="207" name="Google Shape;207;p28"/>
          <p:cNvSpPr txBox="1"/>
          <p:nvPr>
            <p:ph idx="1" type="body"/>
          </p:nvPr>
        </p:nvSpPr>
        <p:spPr>
          <a:xfrm>
            <a:off x="498925" y="1162325"/>
            <a:ext cx="71574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5DAE3"/>
                </a:solidFill>
              </a:rPr>
              <a:t>Community Queue (CQ): </a:t>
            </a:r>
            <a:r>
              <a:rPr lang="en">
                <a:solidFill>
                  <a:srgbClr val="D5DAE3"/>
                </a:solidFill>
              </a:rPr>
              <a:t>a list of clients who have been prioritized for shelter or housing.</a:t>
            </a:r>
            <a:endParaRPr>
              <a:solidFill>
                <a:srgbClr val="D5DAE3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5DAE3"/>
              </a:buClr>
              <a:buSzPts val="1100"/>
              <a:buChar char="►"/>
            </a:pPr>
            <a:r>
              <a:rPr lang="en">
                <a:solidFill>
                  <a:srgbClr val="D5DAE3"/>
                </a:solidFill>
              </a:rPr>
              <a:t>“Active List” </a:t>
            </a:r>
            <a:endParaRPr>
              <a:solidFill>
                <a:srgbClr val="D5DAE3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100"/>
              <a:buChar char="►"/>
            </a:pPr>
            <a:r>
              <a:rPr lang="en">
                <a:solidFill>
                  <a:srgbClr val="D5DAE3"/>
                </a:solidFill>
              </a:rPr>
              <a:t>Family Housing Queue</a:t>
            </a:r>
            <a:endParaRPr>
              <a:solidFill>
                <a:srgbClr val="D5DAE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5DAE3"/>
                </a:solidFill>
              </a:rPr>
              <a:t>Matchmaking: </a:t>
            </a:r>
            <a:r>
              <a:rPr lang="en">
                <a:solidFill>
                  <a:srgbClr val="D5DAE3"/>
                </a:solidFill>
              </a:rPr>
              <a:t>the process of determining what resources clients are eligible for and making a referral to the resource</a:t>
            </a:r>
            <a:endParaRPr>
              <a:solidFill>
                <a:srgbClr val="D5DAE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D5DAE3"/>
                </a:solidFill>
              </a:rPr>
              <a:t>Matchmaker:</a:t>
            </a:r>
            <a:r>
              <a:rPr lang="en">
                <a:solidFill>
                  <a:srgbClr val="D5DAE3"/>
                </a:solidFill>
              </a:rPr>
              <a:t> the staff responsible for making the referral  </a:t>
            </a:r>
            <a:endParaRPr>
              <a:solidFill>
                <a:srgbClr val="D5DAE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Referral to the Community Queue </a:t>
            </a:r>
            <a:endParaRPr/>
          </a:p>
        </p:txBody>
      </p:sp>
      <p:sp>
        <p:nvSpPr>
          <p:cNvPr id="213" name="Google Shape;213;p29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type="title"/>
          </p:nvPr>
        </p:nvSpPr>
        <p:spPr>
          <a:xfrm>
            <a:off x="172275" y="128275"/>
            <a:ext cx="7197300" cy="7788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Referring to the CQ </a:t>
            </a:r>
            <a:endParaRPr sz="27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0"/>
          <p:cNvSpPr txBox="1"/>
          <p:nvPr>
            <p:ph idx="1" type="body"/>
          </p:nvPr>
        </p:nvSpPr>
        <p:spPr>
          <a:xfrm>
            <a:off x="172275" y="907075"/>
            <a:ext cx="6956700" cy="13449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rgbClr val="D5DAE3"/>
                </a:solidFill>
                <a:latin typeface="Arial"/>
                <a:ea typeface="Arial"/>
                <a:cs typeface="Arial"/>
                <a:sym typeface="Arial"/>
              </a:rPr>
              <a:t>Marin has two community </a:t>
            </a:r>
            <a:r>
              <a:rPr lang="en" sz="1400">
                <a:solidFill>
                  <a:srgbClr val="D5DAE3"/>
                </a:solidFill>
                <a:latin typeface="Arial"/>
                <a:ea typeface="Arial"/>
                <a:cs typeface="Arial"/>
                <a:sym typeface="Arial"/>
              </a:rPr>
              <a:t>queues</a:t>
            </a:r>
            <a:endParaRPr sz="1400">
              <a:solidFill>
                <a:srgbClr val="D5DAE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400"/>
              <a:buFont typeface="Arial"/>
              <a:buChar char="▪"/>
            </a:pPr>
            <a:r>
              <a:rPr lang="en" sz="1400">
                <a:solidFill>
                  <a:srgbClr val="D5DAE3"/>
                </a:solidFill>
                <a:latin typeface="Arial"/>
                <a:ea typeface="Arial"/>
                <a:cs typeface="Arial"/>
                <a:sym typeface="Arial"/>
              </a:rPr>
              <a:t>Active List </a:t>
            </a:r>
            <a:endParaRPr sz="1400">
              <a:solidFill>
                <a:srgbClr val="D5DAE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400"/>
              <a:buFont typeface="Arial"/>
              <a:buChar char="▪"/>
            </a:pPr>
            <a:r>
              <a:rPr lang="en" sz="1400">
                <a:solidFill>
                  <a:srgbClr val="D5DAE3"/>
                </a:solidFill>
                <a:latin typeface="Arial"/>
                <a:ea typeface="Arial"/>
                <a:cs typeface="Arial"/>
                <a:sym typeface="Arial"/>
              </a:rPr>
              <a:t>Family Shelter </a:t>
            </a:r>
            <a:r>
              <a:rPr lang="en" sz="1400">
                <a:solidFill>
                  <a:srgbClr val="D5DAE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From the Family Assessment 	</a:t>
            </a:r>
            <a:r>
              <a:rPr lang="en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                     </a:t>
            </a:r>
            <a:r>
              <a:rPr b="1" lang="en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From the Adult or TAY Assessment 									 Assessment </a:t>
            </a:r>
            <a:endParaRPr b="1"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638" y="2622300"/>
            <a:ext cx="4176173" cy="239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3650" y="2622300"/>
            <a:ext cx="4470449" cy="23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type="title"/>
          </p:nvPr>
        </p:nvSpPr>
        <p:spPr>
          <a:xfrm>
            <a:off x="457200" y="126750"/>
            <a:ext cx="8229600" cy="12222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Referrals to the CQ</a:t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E1E5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1"/>
          <p:cNvSpPr txBox="1"/>
          <p:nvPr>
            <p:ph idx="1" type="body"/>
          </p:nvPr>
        </p:nvSpPr>
        <p:spPr>
          <a:xfrm>
            <a:off x="115275" y="917100"/>
            <a:ext cx="7212300" cy="17568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the client gets a VI-SPDAT Revision, the original assessment needs to be removed from the CQ and the new assessment will need to be 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referred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500" y="2033425"/>
            <a:ext cx="4435798" cy="168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5800" y="3090125"/>
            <a:ext cx="3127324" cy="153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Matchmaking </a:t>
            </a:r>
            <a:endParaRPr/>
          </a:p>
        </p:txBody>
      </p:sp>
      <p:sp>
        <p:nvSpPr>
          <p:cNvPr id="235" name="Google Shape;235;p32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Matchmaking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3"/>
          <p:cNvSpPr txBox="1"/>
          <p:nvPr>
            <p:ph idx="1" type="body"/>
          </p:nvPr>
        </p:nvSpPr>
        <p:spPr>
          <a:xfrm>
            <a:off x="371150" y="1027075"/>
            <a:ext cx="3233400" cy="25401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Two Community Queues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Active List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Shelter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the CQ (blue indicates the CQ you are on)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Queues are 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independent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 each other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a client is on both queues and referred from one, they still remain on the other queue. 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4650" y="965825"/>
            <a:ext cx="4687527" cy="266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Bitfocus">
      <a:dk1>
        <a:srgbClr val="58595B"/>
      </a:dk1>
      <a:lt1>
        <a:srgbClr val="C5CCD8"/>
      </a:lt1>
      <a:dk2>
        <a:srgbClr val="294869"/>
      </a:dk2>
      <a:lt2>
        <a:srgbClr val="8A9AB2"/>
      </a:lt2>
      <a:accent1>
        <a:srgbClr val="F8F8F8"/>
      </a:accent1>
      <a:accent2>
        <a:srgbClr val="A61A17"/>
      </a:accent2>
      <a:accent3>
        <a:srgbClr val="4A6180"/>
      </a:accent3>
      <a:accent4>
        <a:srgbClr val="E76618"/>
      </a:accent4>
      <a:accent5>
        <a:srgbClr val="C42F1A"/>
      </a:accent5>
      <a:accent6>
        <a:srgbClr val="F8F8F8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