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211F3B-5BC3-4FC1-BA16-8E9573BE06ED}">
  <a:tblStyle styleId="{2D211F3B-5BC3-4FC1-BA16-8E9573BE06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ximaNova-bold.fntdata"/><Relationship Id="rId10" Type="http://schemas.openxmlformats.org/officeDocument/2006/relationships/slide" Target="slides/slide4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7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6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a998463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a998463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a998463a4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a998463a4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a998463a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a998463a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a998463a4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a998463a4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791a1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c791a1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bea8152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bea8152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bea8152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bea8152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a998463a4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a998463a4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a998463a4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a998463a4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a998463a4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a998463a4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ea815200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ea81520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a998463a4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a998463a4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a998463a4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a998463a4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a998463a4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a998463a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a998463a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a998463a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c7f3787d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c7f3787d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2377b53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2377b5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a998463a4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a998463a4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Enrolled in Coordinated Entry (CE)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Current Living Situation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Client completes a CE Assessment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Referred to the Community Queue (“Active List”)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Navigation support and other services are provided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►"/>
            </a:pPr>
            <a:r>
              <a:rPr lang="en" sz="1000"/>
              <a:t>Referred to a housing or shelter program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a998463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a998463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a998463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a998463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6a084ea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6a084ea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a998463a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a998463a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a998463a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a998463a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a998463a4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a998463a4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  <a:defRPr sz="41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E1E5EB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D5DAE3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D5DAE3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 sz="12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8" name="Google Shape;108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23" name="Google Shape;123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Slide w/Subheadings 3 1 1 1">
  <p:cSld name="1_Text Slide w/Subheadings 3 1 1 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1000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6" name="Google Shape;156;p19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Bitfocus Logo">
  <p:cSld name="Cover Slide w/Bitfocus Log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66" name="Google Shape;166;p21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2100" lvl="1" marL="914400" rtl="0">
              <a:spcBef>
                <a:spcPts val="800"/>
              </a:spcBef>
              <a:spcAft>
                <a:spcPts val="0"/>
              </a:spcAft>
              <a:buSzPts val="1000"/>
              <a:buChar char="►"/>
              <a:defRPr/>
            </a:lvl2pPr>
            <a:lvl3pPr indent="-279400" lvl="2" marL="1371600" rtl="0">
              <a:spcBef>
                <a:spcPts val="800"/>
              </a:spcBef>
              <a:spcAft>
                <a:spcPts val="0"/>
              </a:spcAft>
              <a:buSzPts val="800"/>
              <a:buChar char="►"/>
              <a:defRPr/>
            </a:lvl3pPr>
            <a:lvl4pPr indent="-273050" lvl="3" marL="1828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4pPr>
            <a:lvl5pPr indent="-273050" lvl="4" marL="22860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5pPr>
            <a:lvl6pPr indent="-273050" lvl="5" marL="27432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6pPr>
            <a:lvl7pPr indent="-273050" lvl="6" marL="32004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7pPr>
            <a:lvl8pPr indent="-273050" lvl="7" marL="36576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8pPr>
            <a:lvl9pPr indent="-273050" lvl="8" marL="4114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Clipart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6625" y="4334700"/>
            <a:ext cx="161115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-2679" r="2680" t="4680"/>
          <a:stretch/>
        </p:blipFill>
        <p:spPr>
          <a:xfrm>
            <a:off x="243000" y="4352613"/>
            <a:ext cx="1767913" cy="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0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marin@bitfocus.com" TargetMode="External"/><Relationship Id="rId4" Type="http://schemas.openxmlformats.org/officeDocument/2006/relationships/hyperlink" Target="https://marin.clarityhs.help/hc/en-us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onesf@bitfocus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Coordinated Entry: Provider Training  </a:t>
            </a:r>
            <a:endParaRPr/>
          </a:p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Marin County</a:t>
            </a:r>
            <a:endParaRPr sz="1800"/>
          </a:p>
        </p:txBody>
      </p:sp>
      <p:cxnSp>
        <p:nvCxnSpPr>
          <p:cNvPr id="188" name="Google Shape;188;p25"/>
          <p:cNvCxnSpPr/>
          <p:nvPr/>
        </p:nvCxnSpPr>
        <p:spPr>
          <a:xfrm flipH="1" rot="10800000">
            <a:off x="2039300" y="3037875"/>
            <a:ext cx="4056900" cy="1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333425"/>
            <a:ext cx="8520600" cy="504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5DAE3"/>
                </a:solidFill>
              </a:rPr>
              <a:t>Referral </a:t>
            </a:r>
            <a:r>
              <a:rPr b="1" lang="en" sz="2400">
                <a:solidFill>
                  <a:srgbClr val="D5DAE3"/>
                </a:solidFill>
              </a:rPr>
              <a:t>Notifications</a:t>
            </a:r>
            <a:r>
              <a:rPr b="1" lang="en" sz="2400"/>
              <a:t> </a:t>
            </a:r>
            <a:endParaRPr b="1" sz="2400"/>
          </a:p>
        </p:txBody>
      </p:sp>
      <p:graphicFrame>
        <p:nvGraphicFramePr>
          <p:cNvPr id="245" name="Google Shape;245;p34"/>
          <p:cNvGraphicFramePr/>
          <p:nvPr/>
        </p:nvGraphicFramePr>
        <p:xfrm>
          <a:off x="450200" y="9679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{2D211F3B-5BC3-4FC1-BA16-8E9573BE06ED}</a:tableStyleId>
              </a:tblPr>
              <a:tblGrid>
                <a:gridCol w="2134100"/>
                <a:gridCol w="2134100"/>
                <a:gridCol w="2134100"/>
              </a:tblGrid>
              <a:tr h="34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Notification 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Time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5DAE3"/>
                          </a:solidFill>
                        </a:rPr>
                        <a:t>Action </a:t>
                      </a:r>
                      <a:endParaRPr b="1"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Pending Notification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7 days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If the status of the referral stays in pending status for 7 days or more, the </a:t>
                      </a: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provider</a:t>
                      </a: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 will receive weekly notifications until the status is changed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Pending-in Process Notification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14 days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DAE3"/>
                          </a:solidFill>
                        </a:rPr>
                        <a:t>If the status of the referral stays in pending-in process status for 14 days or more, the provider will receive weekly notifications until the status is changed </a:t>
                      </a:r>
                      <a:endParaRPr sz="1300">
                        <a:solidFill>
                          <a:srgbClr val="D5DAE3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Denying a Referral</a:t>
            </a:r>
            <a:endParaRPr sz="2400"/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272900" y="921850"/>
            <a:ext cx="3984000" cy="339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</a:pPr>
            <a:r>
              <a:rPr lang="en"/>
              <a:t>Change</a:t>
            </a:r>
            <a:r>
              <a:rPr lang="en"/>
              <a:t> the status of the referral to denied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►"/>
            </a:pPr>
            <a:r>
              <a:rPr lang="en"/>
              <a:t>Four additional fields will populate that need to be answered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>
                <a:solidFill>
                  <a:srgbClr val="FFFFFF"/>
                </a:solidFill>
              </a:rPr>
              <a:t>Send to Community Queue</a:t>
            </a:r>
            <a:r>
              <a:rPr lang="en"/>
              <a:t>: Answer </a:t>
            </a:r>
            <a:r>
              <a:rPr i="1" lang="en"/>
              <a:t>yes </a:t>
            </a:r>
            <a:r>
              <a:rPr lang="en"/>
              <a:t>if client is still experiencing homelessness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>
                <a:solidFill>
                  <a:srgbClr val="FFFFFF"/>
                </a:solidFill>
              </a:rPr>
              <a:t>Denied by type</a:t>
            </a:r>
            <a:r>
              <a:rPr b="1" lang="en"/>
              <a:t>:</a:t>
            </a:r>
            <a:r>
              <a:rPr lang="en"/>
              <a:t> Provider/client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>
                <a:solidFill>
                  <a:srgbClr val="FFFFFF"/>
                </a:solidFill>
              </a:rPr>
              <a:t>Denied Reason</a:t>
            </a:r>
            <a:r>
              <a:rPr b="1" lang="en"/>
              <a:t>:</a:t>
            </a:r>
            <a:r>
              <a:rPr lang="en"/>
              <a:t> Reason for the denial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>
                <a:solidFill>
                  <a:srgbClr val="FFFFFF"/>
                </a:solidFill>
              </a:rPr>
              <a:t>Denial Information</a:t>
            </a:r>
            <a:r>
              <a:rPr lang="en"/>
              <a:t>: Provide additional details explaining the reason for the denial 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175" y="1416900"/>
            <a:ext cx="4626752" cy="234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Accepting Referrals </a:t>
            </a:r>
            <a:endParaRPr sz="2400"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175975" y="1117200"/>
            <a:ext cx="3848400" cy="2909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Accepting the referral enrolls the client and closes the referral simultaneously</a:t>
            </a:r>
            <a:endParaRPr>
              <a:solidFill>
                <a:srgbClr val="D5DAE3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The “Program placement a result of…” toggle must be on to close the referral</a:t>
            </a:r>
            <a:endParaRPr>
              <a:solidFill>
                <a:srgbClr val="D5DAE3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The orange pending referral box is a visual to let you know your are enrolling in the right program </a:t>
            </a:r>
            <a:endParaRPr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425" y="1064187"/>
            <a:ext cx="4524802" cy="301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Accepting Referrals </a:t>
            </a:r>
            <a:endParaRPr sz="2400"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311700" y="1152475"/>
            <a:ext cx="75411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►"/>
            </a:pPr>
            <a:r>
              <a:rPr lang="en"/>
              <a:t>T</a:t>
            </a:r>
            <a:r>
              <a:rPr lang="en"/>
              <a:t>he chain link icon indicated that the enrollment is linked to a referral and was completed properly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►"/>
            </a:pPr>
            <a:r>
              <a:rPr lang="en" sz="1400"/>
              <a:t>Indicates the enrollment was completed properly </a:t>
            </a:r>
            <a:endParaRPr sz="1400"/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325" y="1925498"/>
            <a:ext cx="5696800" cy="20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311700" y="4544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Move-In Dates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311700" y="955000"/>
            <a:ext cx="8520600" cy="100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</a:pPr>
            <a:r>
              <a:rPr lang="en"/>
              <a:t>Move-in dates should be entered on the enrollment screen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►"/>
            </a:pPr>
            <a:r>
              <a:rPr lang="en"/>
              <a:t>For PSH programs, the move-in date typically matched the enrollment date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►"/>
            </a:pPr>
            <a:r>
              <a:rPr lang="en"/>
              <a:t>For RRH, the enrollment should happen during program intake. The move-in date should be entered later, when the client moves into their unit. </a:t>
            </a:r>
            <a:endParaRPr/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249" y="1956400"/>
            <a:ext cx="4787051" cy="291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Documents</a:t>
            </a:r>
            <a:endParaRPr/>
          </a:p>
        </p:txBody>
      </p:sp>
      <p:sp>
        <p:nvSpPr>
          <p:cNvPr id="279" name="Google Shape;279;p39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Uploading Documents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0"/>
          <p:cNvSpPr txBox="1"/>
          <p:nvPr>
            <p:ph idx="1" type="body"/>
          </p:nvPr>
        </p:nvSpPr>
        <p:spPr>
          <a:xfrm>
            <a:off x="6605975" y="2361175"/>
            <a:ext cx="2080800" cy="1167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75" y="1165225"/>
            <a:ext cx="5489973" cy="1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475" y="2129025"/>
            <a:ext cx="4814602" cy="266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Reports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311700" y="457200"/>
            <a:ext cx="6643800" cy="80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Referral Statistics Report </a:t>
            </a:r>
            <a:endParaRPr b="1" sz="2400">
              <a:solidFill>
                <a:srgbClr val="D5DAE3"/>
              </a:solidFill>
            </a:endParaRPr>
          </a:p>
        </p:txBody>
      </p:sp>
      <p:sp>
        <p:nvSpPr>
          <p:cNvPr id="298" name="Google Shape;298;p42"/>
          <p:cNvSpPr txBox="1"/>
          <p:nvPr>
            <p:ph idx="4294967295" type="body"/>
          </p:nvPr>
        </p:nvSpPr>
        <p:spPr>
          <a:xfrm>
            <a:off x="311700" y="1120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D5DAE3"/>
                </a:solidFill>
              </a:rPr>
              <a:t>[RFRL-101] Referral Statistics (Community and Referral Reports)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Who’s been referred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Inbound vs. outbound 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Number of referrals received by an agency 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Status of referrals </a:t>
            </a:r>
            <a:endParaRPr sz="1800">
              <a:solidFill>
                <a:srgbClr val="D5DAE3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title"/>
          </p:nvPr>
        </p:nvSpPr>
        <p:spPr>
          <a:xfrm>
            <a:off x="311700" y="4256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Referral Statistics Report </a:t>
            </a:r>
            <a:endParaRPr b="1" sz="2400"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 </a:t>
            </a:r>
            <a:endParaRPr sz="2400">
              <a:solidFill>
                <a:srgbClr val="D5DAE3"/>
              </a:solidFill>
            </a:endParaRPr>
          </a:p>
        </p:txBody>
      </p:sp>
      <p:pic>
        <p:nvPicPr>
          <p:cNvPr id="304" name="Google Shape;3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275" y="1240750"/>
            <a:ext cx="4164573" cy="36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40750"/>
            <a:ext cx="3799401" cy="36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94" name="Google Shape;194;p26"/>
          <p:cNvSpPr txBox="1"/>
          <p:nvPr>
            <p:ph idx="2" type="body"/>
          </p:nvPr>
        </p:nvSpPr>
        <p:spPr>
          <a:xfrm>
            <a:off x="583102" y="1490717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Pending Referrals Tab  </a:t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Changing the status of referrals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Referral Notifications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Denying a referral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Accepting a referral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Reports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►"/>
            </a:pP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5DAE3"/>
                </a:solidFill>
              </a:rPr>
              <a:t>Program Roster</a:t>
            </a:r>
            <a:endParaRPr b="1" sz="2400">
              <a:solidFill>
                <a:srgbClr val="D5DAE3"/>
              </a:solidFill>
            </a:endParaRPr>
          </a:p>
        </p:txBody>
      </p:sp>
      <p:sp>
        <p:nvSpPr>
          <p:cNvPr id="311" name="Google Shape;311;p4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D5DAE3"/>
                </a:solidFill>
              </a:rPr>
              <a:t> </a:t>
            </a:r>
            <a:r>
              <a:rPr lang="en" sz="1800">
                <a:solidFill>
                  <a:srgbClr val="D5DAE3"/>
                </a:solidFill>
              </a:rPr>
              <a:t>[GNRL-106] Program Roster (Program Based Report)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Who’s stayed in the program</a:t>
            </a:r>
            <a:r>
              <a:rPr b="1" lang="en" sz="1800">
                <a:solidFill>
                  <a:srgbClr val="D5DAE3"/>
                </a:solidFill>
              </a:rPr>
              <a:t> </a:t>
            </a:r>
            <a:endParaRPr sz="1800">
              <a:solidFill>
                <a:srgbClr val="D5DAE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Lists program stay information for clients with the selected status in the selected program</a:t>
            </a:r>
            <a:endParaRPr sz="1800"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5DAE3"/>
                </a:solidFill>
              </a:rPr>
              <a:t>Program Roster</a:t>
            </a:r>
            <a:endParaRPr sz="2400"/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" y="1242100"/>
            <a:ext cx="6288623" cy="2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5DAE3"/>
                </a:solidFill>
              </a:rPr>
              <a:t>HMIS Data Quality Report </a:t>
            </a:r>
            <a:endParaRPr b="1" sz="2400">
              <a:solidFill>
                <a:srgbClr val="D5DAE3"/>
              </a:solidFill>
            </a:endParaRPr>
          </a:p>
        </p:txBody>
      </p:sp>
      <p:sp>
        <p:nvSpPr>
          <p:cNvPr id="323" name="Google Shape;323;p46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5DAE3"/>
                </a:solidFill>
              </a:rPr>
              <a:t>[HUDX-225] HMIS Data Quality Report (HUD Reports)</a:t>
            </a:r>
            <a:endParaRPr sz="1800">
              <a:solidFill>
                <a:srgbClr val="D5DAE3"/>
              </a:solidFill>
            </a:endParaRPr>
          </a:p>
          <a:p>
            <a:pPr indent="-266700" lvl="1" marL="5588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Who needs support around data entry? </a:t>
            </a:r>
            <a:endParaRPr sz="1800">
              <a:solidFill>
                <a:srgbClr val="D5DAE3"/>
              </a:solidFill>
            </a:endParaRPr>
          </a:p>
          <a:p>
            <a:pPr indent="-266700" lvl="1" marL="5588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Part of HUD’s Data Quality Framework</a:t>
            </a:r>
            <a:endParaRPr sz="1800">
              <a:solidFill>
                <a:srgbClr val="D5DAE3"/>
              </a:solidFill>
            </a:endParaRPr>
          </a:p>
          <a:p>
            <a:pPr indent="-266700" lvl="1" marL="5588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lang="en" sz="1800">
                <a:solidFill>
                  <a:srgbClr val="D5DAE3"/>
                </a:solidFill>
              </a:rPr>
              <a:t>Comprehensive data review</a:t>
            </a:r>
            <a:endParaRPr sz="1800">
              <a:solidFill>
                <a:srgbClr val="D5DAE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type="title"/>
          </p:nvPr>
        </p:nvSpPr>
        <p:spPr>
          <a:xfrm>
            <a:off x="311700" y="1832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HMIS Data Quality Report </a:t>
            </a:r>
            <a:endParaRPr b="1" sz="2400">
              <a:solidFill>
                <a:srgbClr val="D5DAE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Screen Shot 2017-07-25 at 10.45.57 AM.png" id="329" name="Google Shape;32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75" y="1007563"/>
            <a:ext cx="3524475" cy="40940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07-25 at 10.46.21 AM.png" id="330" name="Google Shape;3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488" y="1804375"/>
            <a:ext cx="3563024" cy="3297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07-25 at 10.46.33 AM.png" id="331" name="Google Shape;33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974" y="2344475"/>
            <a:ext cx="4213075" cy="2878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311700" y="1152475"/>
            <a:ext cx="7266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" sz="2400"/>
              <a:t>New and updated Coordinated Entry report coming soon!!!!</a:t>
            </a:r>
            <a:endParaRPr b="1" i="1" sz="2400"/>
          </a:p>
        </p:txBody>
      </p:sp>
      <p:sp>
        <p:nvSpPr>
          <p:cNvPr id="337" name="Google Shape;337;p48"/>
          <p:cNvSpPr txBox="1"/>
          <p:nvPr>
            <p:ph type="title"/>
          </p:nvPr>
        </p:nvSpPr>
        <p:spPr>
          <a:xfrm>
            <a:off x="4318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Reports</a:t>
            </a:r>
            <a:endParaRPr>
              <a:solidFill>
                <a:srgbClr val="E1E5EB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43" name="Google Shape;343;p49"/>
          <p:cNvSpPr txBox="1"/>
          <p:nvPr>
            <p:ph idx="1" type="body"/>
          </p:nvPr>
        </p:nvSpPr>
        <p:spPr>
          <a:xfrm>
            <a:off x="508000" y="1620450"/>
            <a:ext cx="3660300" cy="214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Bitfocus Help Desk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marin@bitfocus.com</a:t>
            </a:r>
            <a:r>
              <a:rPr lang="en"/>
              <a:t> or (415) 429-4211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Marin Help Center Web Page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https://marin.clarityhs.help/hc/en-us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Coordinated Entry Training Materials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44" name="Google Shape;34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151" y="1977034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9200" y="23740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9"/>
          <p:cNvSpPr txBox="1"/>
          <p:nvPr>
            <p:ph idx="2" type="body"/>
          </p:nvPr>
        </p:nvSpPr>
        <p:spPr>
          <a:xfrm>
            <a:off x="4063200" y="1321219"/>
            <a:ext cx="31380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The Help Desk Widget </a:t>
            </a:r>
            <a:endParaRPr/>
          </a:p>
        </p:txBody>
      </p:sp>
      <p:sp>
        <p:nvSpPr>
          <p:cNvPr id="347" name="Google Shape;347;p49"/>
          <p:cNvSpPr/>
          <p:nvPr/>
        </p:nvSpPr>
        <p:spPr>
          <a:xfrm>
            <a:off x="3963825" y="1321225"/>
            <a:ext cx="3477900" cy="27255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9"/>
          <p:cNvSpPr/>
          <p:nvPr/>
        </p:nvSpPr>
        <p:spPr>
          <a:xfrm>
            <a:off x="3662925" y="1330050"/>
            <a:ext cx="3404700" cy="27255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Before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00" y="1304350"/>
            <a:ext cx="6519752" cy="28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Referrals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Referral </a:t>
            </a:r>
            <a:r>
              <a:rPr b="1" lang="en" sz="2400">
                <a:solidFill>
                  <a:srgbClr val="D5DAE3"/>
                </a:solidFill>
              </a:rPr>
              <a:t>Notifications</a:t>
            </a:r>
            <a:r>
              <a:rPr b="1" lang="en" sz="2400">
                <a:solidFill>
                  <a:srgbClr val="375067"/>
                </a:solidFill>
              </a:rPr>
              <a:t> </a:t>
            </a:r>
            <a:r>
              <a:rPr lang="en" sz="2400">
                <a:solidFill>
                  <a:srgbClr val="375067"/>
                </a:solidFill>
              </a:rPr>
              <a:t> </a:t>
            </a:r>
            <a:endParaRPr sz="2400"/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311700" y="1152475"/>
            <a:ext cx="6766500" cy="23547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Providers will receive a notification via email/ Clarity Inbox when a referral has been sent to their program</a:t>
            </a:r>
            <a:endParaRPr>
              <a:solidFill>
                <a:srgbClr val="D5DAE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►"/>
            </a:pPr>
            <a:r>
              <a:rPr b="1" lang="en" sz="1400">
                <a:solidFill>
                  <a:srgbClr val="D5DAE3"/>
                </a:solidFill>
              </a:rPr>
              <a:t>Providers need to make sure the appropriate staff are set-up to receive notifications</a:t>
            </a:r>
            <a:r>
              <a:rPr b="1" lang="en" sz="1800">
                <a:solidFill>
                  <a:srgbClr val="D5DAE3"/>
                </a:solidFill>
              </a:rPr>
              <a:t> </a:t>
            </a:r>
            <a:endParaRPr b="1" sz="1800">
              <a:solidFill>
                <a:srgbClr val="D5DAE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►"/>
            </a:pPr>
            <a:r>
              <a:rPr lang="en" sz="1400">
                <a:solidFill>
                  <a:srgbClr val="D5DAE3"/>
                </a:solidFill>
              </a:rPr>
              <a:t>Agency</a:t>
            </a:r>
            <a:r>
              <a:rPr lang="en" sz="1400">
                <a:solidFill>
                  <a:srgbClr val="D5DAE3"/>
                </a:solidFill>
              </a:rPr>
              <a:t> Leads should contact the Bitfocus Helpdesk at </a:t>
            </a:r>
            <a:r>
              <a:rPr lang="en" sz="1400" u="sng">
                <a:solidFill>
                  <a:srgbClr val="D5DAE3"/>
                </a:solidFill>
              </a:rPr>
              <a:t>marin</a:t>
            </a:r>
            <a:r>
              <a:rPr lang="en" sz="1400" u="sng">
                <a:solidFill>
                  <a:srgbClr val="D5DAE3"/>
                </a:solidFill>
                <a:hlinkClick r:id="rId3"/>
              </a:rPr>
              <a:t>@bitfocus.com</a:t>
            </a:r>
            <a:r>
              <a:rPr lang="en" sz="1400">
                <a:solidFill>
                  <a:srgbClr val="D5DAE3"/>
                </a:solidFill>
              </a:rPr>
              <a:t> or 415.429.4211 to make any changes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Referral Notifications</a:t>
            </a:r>
            <a:r>
              <a:rPr b="1" lang="en" sz="2400">
                <a:solidFill>
                  <a:srgbClr val="375067"/>
                </a:solidFill>
              </a:rPr>
              <a:t> </a:t>
            </a:r>
            <a:r>
              <a:rPr lang="en" sz="2400">
                <a:solidFill>
                  <a:srgbClr val="375067"/>
                </a:solidFill>
              </a:rPr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175" y="1071188"/>
            <a:ext cx="4808201" cy="357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Referrals Tab </a:t>
            </a:r>
            <a:endParaRPr sz="3000">
              <a:solidFill>
                <a:srgbClr val="D5DAE3"/>
              </a:solidFill>
            </a:endParaRPr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311700" y="924350"/>
            <a:ext cx="8520600" cy="48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DAE3"/>
                </a:solidFill>
              </a:rPr>
              <a:t>Click the</a:t>
            </a:r>
            <a:r>
              <a:rPr i="1" lang="en">
                <a:solidFill>
                  <a:srgbClr val="D5DAE3"/>
                </a:solidFill>
              </a:rPr>
              <a:t> Referrals Button</a:t>
            </a:r>
            <a:r>
              <a:rPr lang="en">
                <a:solidFill>
                  <a:srgbClr val="D5DAE3"/>
                </a:solidFill>
              </a:rPr>
              <a:t> at the top right of the screen. </a:t>
            </a:r>
            <a:endParaRPr b="1">
              <a:solidFill>
                <a:srgbClr val="D5DAE3"/>
              </a:solidFill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00" y="1479050"/>
            <a:ext cx="5472474" cy="248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The Pending Referrals Tab </a:t>
            </a:r>
            <a:endParaRPr b="1" sz="2400">
              <a:solidFill>
                <a:srgbClr val="D5DAE3"/>
              </a:solidFill>
            </a:endParaRPr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11700" y="914725"/>
            <a:ext cx="8520600" cy="71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Click the </a:t>
            </a:r>
            <a:r>
              <a:rPr i="1" lang="en">
                <a:solidFill>
                  <a:srgbClr val="D5DAE3"/>
                </a:solidFill>
              </a:rPr>
              <a:t>Pending Tab </a:t>
            </a:r>
            <a:endParaRPr i="1"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Select the client by clicking the edit box to the left of the client’s name</a:t>
            </a:r>
            <a:endParaRPr>
              <a:solidFill>
                <a:srgbClr val="D5DAE3"/>
              </a:solidFill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25" y="1626925"/>
            <a:ext cx="5627175" cy="23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Managing Referrals: </a:t>
            </a:r>
            <a:r>
              <a:rPr lang="en" sz="2400">
                <a:solidFill>
                  <a:srgbClr val="D5DAE3"/>
                </a:solidFill>
              </a:rPr>
              <a:t>Changing the Status </a:t>
            </a:r>
            <a:endParaRPr sz="2400">
              <a:solidFill>
                <a:srgbClr val="D5DAE3"/>
              </a:solidFill>
            </a:endParaRPr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311700" y="1813675"/>
            <a:ext cx="3548400" cy="2121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Click the </a:t>
            </a:r>
            <a:r>
              <a:rPr i="1" lang="en">
                <a:solidFill>
                  <a:srgbClr val="D5DAE3"/>
                </a:solidFill>
              </a:rPr>
              <a:t>Status</a:t>
            </a:r>
            <a:r>
              <a:rPr lang="en">
                <a:solidFill>
                  <a:srgbClr val="D5DAE3"/>
                </a:solidFill>
              </a:rPr>
              <a:t> drop down and make the appropriate selection</a:t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Change from pending to pending-in process within 48 hours</a:t>
            </a:r>
            <a:endParaRPr>
              <a:solidFill>
                <a:srgbClr val="D5DAE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100"/>
              <a:buChar char="►"/>
            </a:pPr>
            <a:r>
              <a:rPr lang="en">
                <a:solidFill>
                  <a:srgbClr val="D5DAE3"/>
                </a:solidFill>
              </a:rPr>
              <a:t>Referrals will turn green once the status has been changed </a:t>
            </a:r>
            <a:endParaRPr>
              <a:solidFill>
                <a:srgbClr val="D5DAE3"/>
              </a:solidFill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750" y="1440638"/>
            <a:ext cx="4269199" cy="286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Bitfocus">
      <a:dk1>
        <a:srgbClr val="58595B"/>
      </a:dk1>
      <a:lt1>
        <a:srgbClr val="C5CCD8"/>
      </a:lt1>
      <a:dk2>
        <a:srgbClr val="294869"/>
      </a:dk2>
      <a:lt2>
        <a:srgbClr val="8A9AB2"/>
      </a:lt2>
      <a:accent1>
        <a:srgbClr val="F8F8F8"/>
      </a:accent1>
      <a:accent2>
        <a:srgbClr val="A61A17"/>
      </a:accent2>
      <a:accent3>
        <a:srgbClr val="4A6180"/>
      </a:accent3>
      <a:accent4>
        <a:srgbClr val="E76618"/>
      </a:accent4>
      <a:accent5>
        <a:srgbClr val="C42F1A"/>
      </a:accent5>
      <a:accent6>
        <a:srgbClr val="F8F8F8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