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roxima Nova"/>
      <p:regular r:id="rId38"/>
      <p:bold r:id="rId39"/>
      <p:italic r:id="rId40"/>
      <p:boldItalic r:id="rId41"/>
    </p:embeddedFont>
    <p:embeddedFont>
      <p:font typeface="PT Sans Narrow"/>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5.xml"/><Relationship Id="rId42" Type="http://schemas.openxmlformats.org/officeDocument/2006/relationships/font" Target="fonts/PTSansNarrow-regular.fntdata"/><Relationship Id="rId41" Type="http://schemas.openxmlformats.org/officeDocument/2006/relationships/font" Target="fonts/ProximaNova-boldItalic.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PTSansNarrow-bold.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bold.fntdata"/><Relationship Id="rId16" Type="http://schemas.openxmlformats.org/officeDocument/2006/relationships/slide" Target="slides/slide11.xml"/><Relationship Id="rId38" Type="http://schemas.openxmlformats.org/officeDocument/2006/relationships/font" Target="fonts/ProximaNov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b4f7ec3de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b4f7ec3de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times when a household composition may change. You will want to add or remove records from the </a:t>
            </a:r>
            <a:r>
              <a:rPr lang="en"/>
              <a:t>household</a:t>
            </a:r>
            <a:r>
              <a:rPr lang="en"/>
              <a:t> when that occurs.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b4f7ec3de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b4f7ec3de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b4f7ec3de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bb4f7ec3de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location tab is </a:t>
            </a:r>
            <a:r>
              <a:rPr lang="en"/>
              <a:t>especially</a:t>
            </a:r>
            <a:r>
              <a:rPr lang="en"/>
              <a:t> useful for outreach teams. It can be used to locate clients easily. You have the option to </a:t>
            </a:r>
            <a:r>
              <a:rPr lang="en"/>
              <a:t>manually</a:t>
            </a:r>
            <a:r>
              <a:rPr lang="en"/>
              <a:t> enter an address or use the GPS icon to pinpoint an exact location. </a:t>
            </a:r>
            <a:endParaRPr/>
          </a:p>
          <a:p>
            <a:pPr indent="0" lvl="0" marL="0" rtl="0" algn="l">
              <a:spcBef>
                <a:spcPts val="0"/>
              </a:spcBef>
              <a:spcAft>
                <a:spcPts val="0"/>
              </a:spcAft>
              <a:buNone/>
            </a:pPr>
            <a:r>
              <a:rPr lang="en"/>
              <a:t>You will want to mark the location an “active location” when it is the client’s current location. You can also turn off the “active location toggle” to </a:t>
            </a:r>
            <a:r>
              <a:rPr lang="en"/>
              <a:t>indicate</a:t>
            </a:r>
            <a:r>
              <a:rPr lang="en"/>
              <a:t> it is no longer a place the client is staying.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bb4f7ec3de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bb4f7ec3de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Contacts can be used to record contact information for the client or their support system. </a:t>
            </a:r>
            <a:r>
              <a:rPr lang="en">
                <a:solidFill>
                  <a:schemeClr val="dk1"/>
                </a:solidFill>
              </a:rPr>
              <a:t>You will want to mark the contact an “active contact” when it is the client’s current contact information. You can also turn off the “active contact toggle” to indicate it is no longer a way to reach the client.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b4f7ec3de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bb4f7ec3de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bb4f7ec3de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bb4f7ec3de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enrollment indicates the initial contact with a client. The project start date, also known as the enrollment date, should be the date of first contact with the client. </a:t>
            </a:r>
            <a:endParaRPr/>
          </a:p>
          <a:p>
            <a:pPr indent="0" lvl="0" marL="0" rtl="0" algn="l">
              <a:spcBef>
                <a:spcPts val="0"/>
              </a:spcBef>
              <a:spcAft>
                <a:spcPts val="0"/>
              </a:spcAft>
              <a:buNone/>
            </a:pPr>
            <a:r>
              <a:rPr lang="en"/>
              <a:t>The other fields on this screen collect information about the client’s housing history, disabling conditions and income.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b4f7ec3de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b4f7ec3de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try to collect as much information as possible. Aggregate data for outreach programs is pulled into various federal reports like the </a:t>
            </a:r>
            <a:r>
              <a:rPr lang="en"/>
              <a:t>System</a:t>
            </a:r>
            <a:r>
              <a:rPr lang="en"/>
              <a:t> Performance </a:t>
            </a:r>
            <a:r>
              <a:rPr lang="en"/>
              <a:t>Measures</a:t>
            </a:r>
            <a:r>
              <a:rPr lang="en"/>
              <a:t>. We want to </a:t>
            </a:r>
            <a:r>
              <a:rPr lang="en"/>
              <a:t>a</a:t>
            </a:r>
            <a:r>
              <a:rPr lang="en"/>
              <a:t>void using “Client refused” or Data Not Collected” whenever possible because it will affect the data completeness on the federal reports.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b4f7ec3de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b4f7ec3de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Outreach programs are required to collect the date of engagement. The date of engagement represents the point at which an interactive client relationship results in a deliberate assessment of the client or a beginning of a case plan.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date of engagement may be a different date than the project start date.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latin typeface="Calibri"/>
                <a:ea typeface="Calibri"/>
                <a:cs typeface="Calibri"/>
                <a:sym typeface="Calibri"/>
              </a:rPr>
              <a:t>If there was no intensive relationship with the client before exit, the  Date of Engagement should be left blank.</a:t>
            </a:r>
            <a:endParaRPr>
              <a:solidFill>
                <a:schemeClr val="dk1"/>
              </a:solidFill>
            </a:endParaRPr>
          </a:p>
          <a:p>
            <a:pPr indent="-298450" lvl="0" marL="457200" rtl="0" algn="l">
              <a:spcBef>
                <a:spcPts val="1000"/>
              </a:spcBef>
              <a:spcAft>
                <a:spcPts val="0"/>
              </a:spcAft>
              <a:buSzPts val="1100"/>
              <a:buChar char="●"/>
            </a:pPr>
            <a:r>
              <a:rPr lang="en"/>
              <a:t>Only records with Date of Engagement counted in HUD Data Quality report(s).</a:t>
            </a:r>
            <a:endParaRPr/>
          </a:p>
          <a:p>
            <a:pPr indent="-298450" lvl="0" marL="457200" rtl="0" algn="l">
              <a:spcBef>
                <a:spcPts val="1000"/>
              </a:spcBef>
              <a:spcAft>
                <a:spcPts val="0"/>
              </a:spcAft>
              <a:buSzPts val="1100"/>
              <a:buChar char="●"/>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b4f7ec3de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b4f7ec3de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bb4f7ec3de_0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bb4f7ec3de_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b4f7ec3de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b4f7ec3de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agenda for today’s training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bb4f7ec3de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bb4f7ec3de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Current Living Situation is set up as an assessment in HMIS. This is a HUD requirement and replaces the old outreach contact that used to be required. The CLS is used to record the current living situation, homeless chronicity and level of engagement for people </a:t>
            </a:r>
            <a:r>
              <a:rPr lang="en"/>
              <a:t>experiencing</a:t>
            </a:r>
            <a:r>
              <a:rPr lang="en"/>
              <a:t> hoelessness.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bb4f7ec3de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bb4f7ec3de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CLS must be recorded at program enrollment and at every direct contact with a client. You will want to create a new assessment each time. You should NOT be editing an old one.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bb4f7ec3d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bb4f7ec3d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bb4f7ec3de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bb4f7ec3de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latin typeface="Proxima Nova"/>
                <a:ea typeface="Proxima Nova"/>
                <a:cs typeface="Proxima Nova"/>
                <a:sym typeface="Proxima Nova"/>
              </a:rPr>
              <a:t>The “Living Situation Verified By” field should only be completed if the client’s living situation was verified by a entity not participating in HMIS.</a:t>
            </a:r>
            <a:endParaRPr sz="1400">
              <a:latin typeface="Proxima Nova"/>
              <a:ea typeface="Proxima Nova"/>
              <a:cs typeface="Proxima Nova"/>
              <a:sym typeface="Proxima Nova"/>
            </a:endParaRPr>
          </a:p>
          <a:p>
            <a:pPr indent="-317500" lvl="1" marL="914400" rtl="0" algn="l">
              <a:spcBef>
                <a:spcPts val="0"/>
              </a:spcBef>
              <a:spcAft>
                <a:spcPts val="0"/>
              </a:spcAft>
              <a:buClr>
                <a:srgbClr val="000000"/>
              </a:buClr>
              <a:buSzPts val="1400"/>
              <a:buFont typeface="Noto Sans Symbols"/>
              <a:buChar char="▪"/>
            </a:pPr>
            <a:r>
              <a:rPr lang="en" sz="1400">
                <a:latin typeface="Proxima Nova"/>
                <a:ea typeface="Proxima Nova"/>
                <a:cs typeface="Proxima Nova"/>
                <a:sym typeface="Proxima Nova"/>
              </a:rPr>
              <a:t>This would be rare for outreach teams so this field will usually be left blank. </a:t>
            </a:r>
            <a:endParaRPr sz="1400">
              <a:latin typeface="Proxima Nova"/>
              <a:ea typeface="Proxima Nova"/>
              <a:cs typeface="Proxima Nova"/>
              <a:sym typeface="Proxima Nova"/>
            </a:endParaRPr>
          </a:p>
          <a:p>
            <a:pPr indent="0" lvl="0" marL="0" rtl="0" algn="l">
              <a:spcBef>
                <a:spcPts val="10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bb4f7ec3de_0_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bb4f7ec3de_0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bb4f7ec3de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bb4f7ec3de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Clients should be exited from the program if the </a:t>
            </a:r>
            <a:r>
              <a:rPr lang="en"/>
              <a:t>client refuses services, client is deceased, or client has not engaged for six months.</a:t>
            </a:r>
            <a:endParaRPr/>
          </a:p>
          <a:p>
            <a:pPr indent="0" lvl="0" marL="0" rtl="0" algn="l">
              <a:spcBef>
                <a:spcPts val="0"/>
              </a:spcBef>
              <a:spcAft>
                <a:spcPts val="0"/>
              </a:spcAft>
              <a:buNone/>
            </a:pPr>
            <a:r>
              <a:rPr lang="en"/>
              <a:t>. </a:t>
            </a:r>
            <a:r>
              <a:rPr lang="en"/>
              <a:t>Outreach</a:t>
            </a:r>
            <a:r>
              <a:rPr lang="en"/>
              <a:t> programs tend to leave clients enrolled longer than other </a:t>
            </a:r>
            <a:r>
              <a:rPr lang="en"/>
              <a:t>programs</a:t>
            </a:r>
            <a:r>
              <a:rPr lang="en"/>
              <a:t> because the level of client engagement may ebb and flow. </a:t>
            </a:r>
            <a:endParaRPr/>
          </a:p>
          <a:p>
            <a:pPr indent="0" lvl="0" marL="0" rtl="0" algn="l">
              <a:spcBef>
                <a:spcPts val="0"/>
              </a:spcBef>
              <a:spcAft>
                <a:spcPts val="0"/>
              </a:spcAft>
              <a:buNone/>
            </a:pPr>
            <a:r>
              <a:rPr lang="en"/>
              <a:t>Information from the enrollment screen will carry forward to the exit screen automatically. You will want to verify the information is still up to date and make any changes needed.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bb4f7ec3de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bb4f7ec3de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bb4f7ec3de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bb4f7ec3de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bb4f7ec3de_0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bb4f7ec3de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800"/>
              </a:spcBef>
              <a:spcAft>
                <a:spcPts val="0"/>
              </a:spcAft>
              <a:buClr>
                <a:srgbClr val="000000"/>
              </a:buClr>
              <a:buSzPts val="1100"/>
              <a:buFont typeface="Proxima Nova"/>
              <a:buChar char="►"/>
            </a:pPr>
            <a:r>
              <a:rPr lang="en" sz="1400">
                <a:latin typeface="Proxima Nova"/>
                <a:ea typeface="Proxima Nova"/>
                <a:cs typeface="Proxima Nova"/>
                <a:sym typeface="Proxima Nova"/>
              </a:rPr>
              <a:t>You can access reports through the launcher. </a:t>
            </a:r>
            <a:endParaRPr sz="1400">
              <a:latin typeface="Proxima Nova"/>
              <a:ea typeface="Proxima Nova"/>
              <a:cs typeface="Proxima Nova"/>
              <a:sym typeface="Proxima Nova"/>
            </a:endParaRPr>
          </a:p>
          <a:p>
            <a:pPr indent="-298450" lvl="0" marL="457200" rtl="0" algn="l">
              <a:spcBef>
                <a:spcPts val="0"/>
              </a:spcBef>
              <a:spcAft>
                <a:spcPts val="0"/>
              </a:spcAft>
              <a:buClr>
                <a:srgbClr val="000000"/>
              </a:buClr>
              <a:buSzPts val="1100"/>
              <a:buFont typeface="Proxima Nova"/>
              <a:buChar char="►"/>
            </a:pPr>
            <a:r>
              <a:rPr i="1" lang="en" sz="1400">
                <a:latin typeface="Proxima Nova"/>
                <a:ea typeface="Proxima Nova"/>
                <a:cs typeface="Proxima Nova"/>
                <a:sym typeface="Proxima Nova"/>
              </a:rPr>
              <a:t>“More info”</a:t>
            </a:r>
            <a:r>
              <a:rPr lang="en" sz="1400">
                <a:latin typeface="Proxima Nova"/>
                <a:ea typeface="Proxima Nova"/>
                <a:cs typeface="Proxima Nova"/>
                <a:sym typeface="Proxima Nova"/>
              </a:rPr>
              <a:t> will provide a summary about the report about the report and link you to a Help Desk article with additional information.  </a:t>
            </a:r>
            <a:endParaRPr sz="1400">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bb4f7ec3de_0_10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bb4f7ec3de_0_10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Review to make sure the date of engagement has been entered where applicable. </a:t>
            </a:r>
            <a:endParaRPr/>
          </a:p>
          <a:p>
            <a:pPr indent="-298450" lvl="0" marL="457200" rtl="0" algn="l">
              <a:spcBef>
                <a:spcPts val="0"/>
              </a:spcBef>
              <a:spcAft>
                <a:spcPts val="0"/>
              </a:spcAft>
              <a:buSzPts val="1100"/>
              <a:buChar char="●"/>
            </a:pPr>
            <a:r>
              <a:rPr lang="en"/>
              <a:t>Shows you the client’s CH status. The information for that indicator is pulled from date on entry and exits screen that have been completed for the client.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bb4f7ec3de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bb4f7ec3de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bb4f7ec3de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bb4f7ec3de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program roster is a great report to get a snapshot of who is currently enrolled in the </a:t>
            </a:r>
            <a:r>
              <a:rPr lang="en"/>
              <a:t>program or who was enrolled for a specific time period. It is a great report for supervisors and staff to monitor the program and make sure rosters are being kept up to date. </a:t>
            </a:r>
            <a:r>
              <a:rPr lang="en"/>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bb4f7ec3de_0_1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bb4f7ec3de_0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Exit report is a way to see what clients may need to be exited due to long periods of no </a:t>
            </a:r>
            <a:r>
              <a:rPr lang="en"/>
              <a:t>engagement</a:t>
            </a:r>
            <a:r>
              <a:rPr lang="en"/>
              <a:t>. The report let’s you select a “cut off date”. So if you want to see, which clients have not had any </a:t>
            </a:r>
            <a:r>
              <a:rPr lang="en"/>
              <a:t>engagement</a:t>
            </a:r>
            <a:r>
              <a:rPr lang="en"/>
              <a:t> for 180 days, you would set the cut off date as 180 days prior to today. So if today was Feb. 8th, and you want to see who hasn’t had any contact for 180 days, you would set the cut off date to Aug 8th, 2020.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report will give you a list of clients who haven’t had a CLS, an enrollment, case notes, services, for this </a:t>
            </a:r>
            <a:r>
              <a:rPr lang="en"/>
              <a:t>program</a:t>
            </a:r>
            <a:r>
              <a:rPr lang="en"/>
              <a:t> for 90 days. That list of clients would be clients you may want to consider exiting.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bb4f7ec3de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bb4f7ec3de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b4f7ec3de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bb4f7ec3de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To look up a client in HMIS, you can search by the client ‘s full name, partial name, DOB or social security #</a:t>
            </a:r>
            <a:endParaRPr/>
          </a:p>
          <a:p>
            <a:pPr indent="-298450" lvl="0" marL="457200" rtl="0" algn="l">
              <a:spcBef>
                <a:spcPts val="0"/>
              </a:spcBef>
              <a:spcAft>
                <a:spcPts val="0"/>
              </a:spcAft>
              <a:buSzPts val="1100"/>
              <a:buChar char="●"/>
            </a:pPr>
            <a:r>
              <a:rPr lang="en"/>
              <a:t>Searching by partial name is helpful in case the client has an existing profile but someone spelled the name incorrectly or you </a:t>
            </a:r>
            <a:r>
              <a:rPr lang="en"/>
              <a:t>aren't</a:t>
            </a:r>
            <a:r>
              <a:rPr lang="en"/>
              <a:t> sure of the correct spelling. </a:t>
            </a:r>
            <a:endParaRPr/>
          </a:p>
          <a:p>
            <a:pPr indent="-298450" lvl="0" marL="457200" rtl="0" algn="l">
              <a:spcBef>
                <a:spcPts val="0"/>
              </a:spcBef>
              <a:spcAft>
                <a:spcPts val="0"/>
              </a:spcAft>
              <a:buSzPts val="1100"/>
              <a:buChar char="●"/>
            </a:pPr>
            <a:r>
              <a:rPr lang="en"/>
              <a:t>If you don’t find a record, you will create a new one which I will show you in a couple of slides.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bb4f7ec3de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bb4f7ec3de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You may run across duplicate records for a client. You tell if all of the </a:t>
            </a:r>
            <a:r>
              <a:rPr lang="en"/>
              <a:t>information</a:t>
            </a:r>
            <a:r>
              <a:rPr lang="en"/>
              <a:t> is the same except one small thing. In this screenshot, you can see that the DOB, SSN are the same and the name is almost </a:t>
            </a:r>
            <a:r>
              <a:rPr lang="en"/>
              <a:t>identical</a:t>
            </a:r>
            <a:r>
              <a:rPr lang="en"/>
              <a:t> except for one record Daisy is spelled </a:t>
            </a:r>
            <a:r>
              <a:rPr lang="en"/>
              <a:t>incorrectly</a:t>
            </a:r>
            <a:r>
              <a:rPr lang="en"/>
              <a:t>.</a:t>
            </a:r>
            <a:endParaRPr/>
          </a:p>
          <a:p>
            <a:pPr indent="-298450" lvl="0" marL="457200" rtl="0" algn="l">
              <a:spcBef>
                <a:spcPts val="0"/>
              </a:spcBef>
              <a:spcAft>
                <a:spcPts val="0"/>
              </a:spcAft>
              <a:buSzPts val="1100"/>
              <a:buChar char="●"/>
            </a:pPr>
            <a:r>
              <a:rPr lang="en"/>
              <a:t>This is an example of a duplicate.When you find duplicate records, we want to get the merged together so there is only one record for the client. You can contact the BF Help Desk to get duplicate </a:t>
            </a:r>
            <a:r>
              <a:rPr lang="en"/>
              <a:t>records</a:t>
            </a:r>
            <a:r>
              <a:rPr lang="en"/>
              <a:t> merged together.  </a:t>
            </a:r>
            <a:endParaRPr/>
          </a:p>
          <a:p>
            <a:pPr indent="-298450" lvl="0" marL="457200" rtl="0" algn="l">
              <a:spcBef>
                <a:spcPts val="0"/>
              </a:spcBef>
              <a:spcAft>
                <a:spcPts val="0"/>
              </a:spcAft>
              <a:buSzPts val="1100"/>
              <a:buChar char="●"/>
            </a:pPr>
            <a:r>
              <a:rPr lang="en"/>
              <a:t>You will need to provide the unique ID # for each record.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bb4f7ec3de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bb4f7ec3de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Building rapport when doing outreach takes time. Gather as much information as the client is willing to share.  As you learn more about the client over time, update the profile with additional information. </a:t>
            </a:r>
            <a:endParaRPr sz="1400"/>
          </a:p>
          <a:p>
            <a:pPr indent="0" lvl="0" marL="0" rtl="0" algn="l">
              <a:spcBef>
                <a:spcPts val="10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b4f7ec3de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bb4f7ec3de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ROI should be added for every client, including minors.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b4f7ec3de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b4f7ec3de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b4f7ec3de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bb4f7ec3de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times when a client will not agree to sign the ROI. This is especially true when doing outreach since it can take time to build trust and rapport with clients. Marking a record private, only allows that record to be </a:t>
            </a:r>
            <a:r>
              <a:rPr lang="en"/>
              <a:t>visible</a:t>
            </a:r>
            <a:r>
              <a:rPr lang="en"/>
              <a:t> to the agency who created the profile. This method allows us to enter information about the client into HMIS without sharing their information with other agencies.</a:t>
            </a:r>
            <a:endParaRPr/>
          </a:p>
          <a:p>
            <a:pPr indent="0" lvl="0" marL="0" rtl="0" algn="l">
              <a:spcBef>
                <a:spcPts val="0"/>
              </a:spcBef>
              <a:spcAft>
                <a:spcPts val="0"/>
              </a:spcAft>
              <a:buNone/>
            </a:pPr>
            <a:r>
              <a:rPr b="1" lang="en"/>
              <a:t>You will want to encourage the client to sign the ROI over time. If they eventually agree, you will want to change update their record from private to public.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2"/>
          <p:cNvGrpSpPr/>
          <p:nvPr/>
        </p:nvGrpSpPr>
        <p:grpSpPr>
          <a:xfrm>
            <a:off x="-78" y="-6350"/>
            <a:ext cx="9144178" cy="5149935"/>
            <a:chOff x="-104" y="-8467"/>
            <a:chExt cx="12192237" cy="6866580"/>
          </a:xfrm>
        </p:grpSpPr>
        <p:cxnSp>
          <p:nvCxnSpPr>
            <p:cNvPr id="26" name="Google Shape;26;p2"/>
            <p:cNvCxnSpPr/>
            <p:nvPr/>
          </p:nvCxnSpPr>
          <p:spPr>
            <a:xfrm>
              <a:off x="9371012" y="0"/>
              <a:ext cx="1219200" cy="6858000"/>
            </a:xfrm>
            <a:prstGeom prst="straightConnector1">
              <a:avLst/>
            </a:prstGeom>
            <a:noFill/>
            <a:ln cap="flat" cmpd="sng" w="9525">
              <a:solidFill>
                <a:srgbClr val="6F7074"/>
              </a:solidFill>
              <a:prstDash val="solid"/>
              <a:miter lim="800000"/>
              <a:headEnd len="sm" w="sm" type="none"/>
              <a:tailEnd len="sm" w="sm" type="none"/>
            </a:ln>
          </p:spPr>
        </p:cxnSp>
        <p:cxnSp>
          <p:nvCxnSpPr>
            <p:cNvPr id="27" name="Google Shape;27;p2"/>
            <p:cNvCxnSpPr/>
            <p:nvPr/>
          </p:nvCxnSpPr>
          <p:spPr>
            <a:xfrm flipH="1">
              <a:off x="7425125" y="3681413"/>
              <a:ext cx="4763700" cy="3176700"/>
            </a:xfrm>
            <a:prstGeom prst="straightConnector1">
              <a:avLst/>
            </a:prstGeom>
            <a:noFill/>
            <a:ln cap="flat" cmpd="sng" w="9525">
              <a:solidFill>
                <a:srgbClr val="6F7074"/>
              </a:solidFill>
              <a:prstDash val="solid"/>
              <a:miter lim="800000"/>
              <a:headEnd len="sm" w="sm" type="none"/>
              <a:tailEnd len="sm" w="sm" type="none"/>
            </a:ln>
          </p:spPr>
        </p:cxnSp>
        <p:sp>
          <p:nvSpPr>
            <p:cNvPr id="28" name="Google Shape;28;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9" name="Google Shape;29;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 name="Google Shape;30;p2"/>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 name="Google Shape;31;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1311">
                <a:alpha val="69800"/>
              </a:srgbClr>
            </a:solidFill>
            <a:ln>
              <a:noFill/>
            </a:ln>
          </p:spPr>
        </p:sp>
        <p:sp>
          <p:nvSpPr>
            <p:cNvPr id="32" name="Google Shape;32;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AFAFA">
                <a:alpha val="69800"/>
              </a:srgbClr>
            </a:solidFill>
            <a:ln>
              <a:noFill/>
            </a:ln>
          </p:spPr>
        </p:sp>
        <p:sp>
          <p:nvSpPr>
            <p:cNvPr id="33" name="Google Shape;33;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4" name="Google Shape;34;p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 name="Google Shape;35;p2"/>
            <p:cNvSpPr/>
            <p:nvPr/>
          </p:nvSpPr>
          <p:spPr>
            <a:xfrm rot="10800000">
              <a:off x="-104" y="54"/>
              <a:ext cx="842700" cy="5666100"/>
            </a:xfrm>
            <a:prstGeom prst="triangle">
              <a:avLst>
                <a:gd fmla="val 100000" name="adj"/>
              </a:avLst>
            </a:prstGeom>
            <a:solidFill>
              <a:schemeClr val="accent1">
                <a:alpha val="8471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6" name="Google Shape;36;p2"/>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Clr>
                <a:schemeClr val="accent1"/>
              </a:buClr>
              <a:buSzPts val="4100"/>
              <a:buFont typeface="Proxima Nova"/>
              <a:buNone/>
              <a:defRPr sz="4100">
                <a:solidFill>
                  <a:schemeClr val="accent1"/>
                </a:solidFill>
                <a:latin typeface="Proxima Nova"/>
                <a:ea typeface="Proxima Nova"/>
                <a:cs typeface="Proxima Nova"/>
                <a:sym typeface="Proxima Nova"/>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2"/>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Autofit/>
          </a:bodyPr>
          <a:lstStyle>
            <a:lvl1pPr lvl="0" rtl="0" algn="r">
              <a:spcBef>
                <a:spcPts val="800"/>
              </a:spcBef>
              <a:spcAft>
                <a:spcPts val="0"/>
              </a:spcAft>
              <a:buSzPts val="1100"/>
              <a:buNone/>
              <a:defRPr>
                <a:solidFill>
                  <a:srgbClr val="E1E5EB"/>
                </a:solidFill>
              </a:defRPr>
            </a:lvl1pPr>
            <a:lvl2pPr lvl="1" rtl="0" algn="ctr">
              <a:spcBef>
                <a:spcPts val="800"/>
              </a:spcBef>
              <a:spcAft>
                <a:spcPts val="0"/>
              </a:spcAft>
              <a:buSzPts val="1000"/>
              <a:buNone/>
              <a:defRPr>
                <a:solidFill>
                  <a:srgbClr val="D5DAE3"/>
                </a:solidFill>
              </a:defRPr>
            </a:lvl2pPr>
            <a:lvl3pPr lvl="2" rtl="0" algn="ctr">
              <a:spcBef>
                <a:spcPts val="800"/>
              </a:spcBef>
              <a:spcAft>
                <a:spcPts val="0"/>
              </a:spcAft>
              <a:buSzPts val="800"/>
              <a:buNone/>
              <a:defRPr>
                <a:solidFill>
                  <a:srgbClr val="D5DAE3"/>
                </a:solidFill>
              </a:defRPr>
            </a:lvl3pPr>
            <a:lvl4pPr lvl="3" rtl="0" algn="ctr">
              <a:spcBef>
                <a:spcPts val="800"/>
              </a:spcBef>
              <a:spcAft>
                <a:spcPts val="0"/>
              </a:spcAft>
              <a:buSzPts val="700"/>
              <a:buNone/>
              <a:defRPr>
                <a:solidFill>
                  <a:srgbClr val="D5DAE3"/>
                </a:solidFill>
              </a:defRPr>
            </a:lvl4pPr>
            <a:lvl5pPr lvl="4" rtl="0" algn="ctr">
              <a:spcBef>
                <a:spcPts val="800"/>
              </a:spcBef>
              <a:spcAft>
                <a:spcPts val="0"/>
              </a:spcAft>
              <a:buSzPts val="700"/>
              <a:buNone/>
              <a:defRPr>
                <a:solidFill>
                  <a:srgbClr val="D5DAE3"/>
                </a:solidFill>
              </a:defRPr>
            </a:lvl5pPr>
            <a:lvl6pPr lvl="5" rtl="0" algn="ctr">
              <a:spcBef>
                <a:spcPts val="800"/>
              </a:spcBef>
              <a:spcAft>
                <a:spcPts val="0"/>
              </a:spcAft>
              <a:buSzPts val="700"/>
              <a:buNone/>
              <a:defRPr>
                <a:solidFill>
                  <a:srgbClr val="D5DAE3"/>
                </a:solidFill>
              </a:defRPr>
            </a:lvl6pPr>
            <a:lvl7pPr lvl="6" rtl="0" algn="ctr">
              <a:spcBef>
                <a:spcPts val="800"/>
              </a:spcBef>
              <a:spcAft>
                <a:spcPts val="0"/>
              </a:spcAft>
              <a:buSzPts val="700"/>
              <a:buNone/>
              <a:defRPr>
                <a:solidFill>
                  <a:srgbClr val="D5DAE3"/>
                </a:solidFill>
              </a:defRPr>
            </a:lvl7pPr>
            <a:lvl8pPr lvl="7" rtl="0" algn="ctr">
              <a:spcBef>
                <a:spcPts val="800"/>
              </a:spcBef>
              <a:spcAft>
                <a:spcPts val="0"/>
              </a:spcAft>
              <a:buSzPts val="700"/>
              <a:buNone/>
              <a:defRPr>
                <a:solidFill>
                  <a:srgbClr val="D5DAE3"/>
                </a:solidFill>
              </a:defRPr>
            </a:lvl8pPr>
            <a:lvl9pPr lvl="8" rtl="0" algn="ctr">
              <a:spcBef>
                <a:spcPts val="800"/>
              </a:spcBef>
              <a:spcAft>
                <a:spcPts val="0"/>
              </a:spcAft>
              <a:buSzPts val="700"/>
              <a:buNone/>
              <a:defRPr>
                <a:solidFill>
                  <a:srgbClr val="D5DAE3"/>
                </a:solidFill>
              </a:defRPr>
            </a:lvl9pPr>
          </a:lstStyle>
          <a:p/>
        </p:txBody>
      </p:sp>
      <p:sp>
        <p:nvSpPr>
          <p:cNvPr id="38" name="Google Shape;38;p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 name="Google Shape;39;p2"/>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b="1"/>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 name="Google Shape;40;p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2"/>
          <p:cNvSpPr/>
          <p:nvPr/>
        </p:nvSpPr>
        <p:spPr>
          <a:xfrm>
            <a:off x="492155" y="4881850"/>
            <a:ext cx="6981000" cy="1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800">
                <a:solidFill>
                  <a:schemeClr val="lt1"/>
                </a:solidFill>
                <a:latin typeface="Arial"/>
                <a:ea typeface="Arial"/>
                <a:cs typeface="Arial"/>
                <a:sym typeface="Arial"/>
              </a:rPr>
              <a:t>Confidential and Proprietary </a:t>
            </a:r>
            <a:r>
              <a:rPr lang="en" sz="800">
                <a:solidFill>
                  <a:schemeClr val="lt1"/>
                </a:solidFill>
                <a:latin typeface="Arial"/>
                <a:ea typeface="Arial"/>
                <a:cs typeface="Arial"/>
                <a:sym typeface="Arial"/>
              </a:rPr>
              <a:t>|  © Copyright 2019 Bitfocus, Inc., All Rights Reserved. </a:t>
            </a:r>
            <a:endParaRPr sz="1100"/>
          </a:p>
        </p:txBody>
      </p:sp>
      <p:pic>
        <p:nvPicPr>
          <p:cNvPr id="42" name="Google Shape;42;p2"/>
          <p:cNvPicPr preferRelativeResize="0"/>
          <p:nvPr/>
        </p:nvPicPr>
        <p:blipFill rotWithShape="1">
          <a:blip r:embed="rId2">
            <a:alphaModFix/>
          </a:blip>
          <a:srcRect b="0" l="0" r="0" t="0"/>
          <a:stretch/>
        </p:blipFill>
        <p:spPr>
          <a:xfrm>
            <a:off x="523407" y="4560738"/>
            <a:ext cx="621788" cy="2395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11"/>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1"/>
          <p:cNvSpPr txBox="1"/>
          <p:nvPr>
            <p:ph idx="1" type="body"/>
          </p:nvPr>
        </p:nvSpPr>
        <p:spPr>
          <a:xfrm>
            <a:off x="508001" y="3352800"/>
            <a:ext cx="6447600" cy="1178100"/>
          </a:xfrm>
          <a:prstGeom prst="rect">
            <a:avLst/>
          </a:prstGeom>
          <a:noFill/>
          <a:ln>
            <a:noFill/>
          </a:ln>
        </p:spPr>
        <p:txBody>
          <a:bodyPr anchorCtr="0" anchor="ctr" bIns="34275" lIns="68575" spcFirstLastPara="1" rIns="68575" wrap="square" tIns="34275">
            <a:noAutofit/>
          </a:bodyPr>
          <a:lstStyle>
            <a:lvl1pPr indent="-228600" lvl="0" marL="457200" rtl="0" algn="l">
              <a:spcBef>
                <a:spcPts val="800"/>
              </a:spcBef>
              <a:spcAft>
                <a:spcPts val="0"/>
              </a:spcAft>
              <a:buSzPts val="1100"/>
              <a:buNone/>
              <a:defRPr sz="1400">
                <a:solidFill>
                  <a:srgbClr val="D3D8E1"/>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97" name="Google Shape;97;p1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1"/>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12"/>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12"/>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noAutofit/>
          </a:bodyPr>
          <a:lstStyle>
            <a:lvl1pPr indent="-228600" lvl="0" marL="457200" rtl="0" algn="l">
              <a:spcBef>
                <a:spcPts val="800"/>
              </a:spcBef>
              <a:spcAft>
                <a:spcPts val="0"/>
              </a:spcAft>
              <a:buSzPts val="1000"/>
              <a:buFont typeface="Arial"/>
              <a:buNone/>
              <a:defRPr sz="1200">
                <a:solidFill>
                  <a:srgbClr val="E1E5EB"/>
                </a:solidFill>
              </a:defRPr>
            </a:lvl1pPr>
            <a:lvl2pPr indent="-228600" lvl="1" marL="914400" rtl="0" algn="l">
              <a:spcBef>
                <a:spcPts val="800"/>
              </a:spcBef>
              <a:spcAft>
                <a:spcPts val="0"/>
              </a:spcAft>
              <a:buSzPts val="1000"/>
              <a:buFont typeface="Arial"/>
              <a:buNone/>
              <a:defRPr/>
            </a:lvl2pPr>
            <a:lvl3pPr indent="-228600" lvl="2" marL="1371600" rtl="0" algn="l">
              <a:spcBef>
                <a:spcPts val="800"/>
              </a:spcBef>
              <a:spcAft>
                <a:spcPts val="0"/>
              </a:spcAft>
              <a:buSzPts val="800"/>
              <a:buFont typeface="Arial"/>
              <a:buNone/>
              <a:defRPr/>
            </a:lvl3pPr>
            <a:lvl4pPr indent="-228600" lvl="3" marL="1828800" rtl="0" algn="l">
              <a:spcBef>
                <a:spcPts val="800"/>
              </a:spcBef>
              <a:spcAft>
                <a:spcPts val="0"/>
              </a:spcAft>
              <a:buSzPts val="700"/>
              <a:buFont typeface="Arial"/>
              <a:buNone/>
              <a:defRPr/>
            </a:lvl4pPr>
            <a:lvl5pPr indent="-228600" lvl="4" marL="2286000" rtl="0" algn="l">
              <a:spcBef>
                <a:spcPts val="800"/>
              </a:spcBef>
              <a:spcAft>
                <a:spcPts val="0"/>
              </a:spcAft>
              <a:buSzPts val="700"/>
              <a:buFont typeface="Arial"/>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03" name="Google Shape;103;p12"/>
          <p:cNvSpPr txBox="1"/>
          <p:nvPr>
            <p:ph idx="2" type="body"/>
          </p:nvPr>
        </p:nvSpPr>
        <p:spPr>
          <a:xfrm>
            <a:off x="508001" y="3352800"/>
            <a:ext cx="6447600" cy="1178100"/>
          </a:xfrm>
          <a:prstGeom prst="rect">
            <a:avLst/>
          </a:prstGeom>
          <a:noFill/>
          <a:ln>
            <a:noFill/>
          </a:ln>
        </p:spPr>
        <p:txBody>
          <a:bodyPr anchorCtr="0" anchor="ctr" bIns="34275" lIns="68575" spcFirstLastPara="1" rIns="68575" wrap="square" tIns="34275">
            <a:noAutofit/>
          </a:bodyPr>
          <a:lstStyle>
            <a:lvl1pPr indent="-228600" lvl="0" marL="457200" rtl="0" algn="l">
              <a:spcBef>
                <a:spcPts val="800"/>
              </a:spcBef>
              <a:spcAft>
                <a:spcPts val="0"/>
              </a:spcAft>
              <a:buSzPts val="1100"/>
              <a:buNone/>
              <a:defRPr sz="1400">
                <a:solidFill>
                  <a:srgbClr val="D3D8E1"/>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04" name="Google Shape;104;p1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12"/>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1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2"/>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08" name="Google Shape;108;p12"/>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13"/>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13"/>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100"/>
              <a:buNone/>
              <a:defRPr sz="1400">
                <a:solidFill>
                  <a:srgbClr val="D3D8E1"/>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12" name="Google Shape;112;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3"/>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14"/>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14"/>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Font typeface="Arial"/>
              <a:buNone/>
              <a:defRPr sz="1800">
                <a:solidFill>
                  <a:srgbClr val="D3D8E1"/>
                </a:solidFill>
              </a:defRPr>
            </a:lvl1pPr>
            <a:lvl2pPr indent="-228600" lvl="1" marL="914400" rtl="0" algn="l">
              <a:spcBef>
                <a:spcPts val="800"/>
              </a:spcBef>
              <a:spcAft>
                <a:spcPts val="0"/>
              </a:spcAft>
              <a:buSzPts val="1000"/>
              <a:buFont typeface="Arial"/>
              <a:buNone/>
              <a:defRPr/>
            </a:lvl2pPr>
            <a:lvl3pPr indent="-228600" lvl="2" marL="1371600" rtl="0" algn="l">
              <a:spcBef>
                <a:spcPts val="800"/>
              </a:spcBef>
              <a:spcAft>
                <a:spcPts val="0"/>
              </a:spcAft>
              <a:buSzPts val="800"/>
              <a:buFont typeface="Arial"/>
              <a:buNone/>
              <a:defRPr/>
            </a:lvl3pPr>
            <a:lvl4pPr indent="-228600" lvl="3" marL="1828800" rtl="0" algn="l">
              <a:spcBef>
                <a:spcPts val="800"/>
              </a:spcBef>
              <a:spcAft>
                <a:spcPts val="0"/>
              </a:spcAft>
              <a:buSzPts val="700"/>
              <a:buFont typeface="Arial"/>
              <a:buNone/>
              <a:defRPr/>
            </a:lvl4pPr>
            <a:lvl5pPr indent="-228600" lvl="4" marL="2286000" rtl="0" algn="l">
              <a:spcBef>
                <a:spcPts val="800"/>
              </a:spcBef>
              <a:spcAft>
                <a:spcPts val="0"/>
              </a:spcAft>
              <a:buSzPts val="700"/>
              <a:buFont typeface="Arial"/>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18" name="Google Shape;118;p1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100"/>
              <a:buNone/>
              <a:defRPr sz="1400">
                <a:solidFill>
                  <a:srgbClr val="E1E5EB"/>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19" name="Google Shape;119;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14"/>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1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14"/>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23" name="Google Shape;123;p14"/>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15"/>
          <p:cNvSpPr txBox="1"/>
          <p:nvPr>
            <p:ph type="title"/>
          </p:nvPr>
        </p:nvSpPr>
        <p:spPr>
          <a:xfrm>
            <a:off x="514349" y="457200"/>
            <a:ext cx="6441300" cy="226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15"/>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Font typeface="Arial"/>
              <a:buNone/>
              <a:defRPr sz="1800">
                <a:solidFill>
                  <a:schemeClr val="accent1"/>
                </a:solidFill>
              </a:defRPr>
            </a:lvl1pPr>
            <a:lvl2pPr indent="-228600" lvl="1" marL="914400" rtl="0" algn="l">
              <a:spcBef>
                <a:spcPts val="800"/>
              </a:spcBef>
              <a:spcAft>
                <a:spcPts val="0"/>
              </a:spcAft>
              <a:buSzPts val="1000"/>
              <a:buFont typeface="Arial"/>
              <a:buNone/>
              <a:defRPr/>
            </a:lvl2pPr>
            <a:lvl3pPr indent="-228600" lvl="2" marL="1371600" rtl="0" algn="l">
              <a:spcBef>
                <a:spcPts val="800"/>
              </a:spcBef>
              <a:spcAft>
                <a:spcPts val="0"/>
              </a:spcAft>
              <a:buSzPts val="800"/>
              <a:buFont typeface="Arial"/>
              <a:buNone/>
              <a:defRPr/>
            </a:lvl3pPr>
            <a:lvl4pPr indent="-228600" lvl="3" marL="1828800" rtl="0" algn="l">
              <a:spcBef>
                <a:spcPts val="800"/>
              </a:spcBef>
              <a:spcAft>
                <a:spcPts val="0"/>
              </a:spcAft>
              <a:buSzPts val="700"/>
              <a:buFont typeface="Arial"/>
              <a:buNone/>
              <a:defRPr/>
            </a:lvl4pPr>
            <a:lvl5pPr indent="-228600" lvl="4" marL="2286000" rtl="0" algn="l">
              <a:spcBef>
                <a:spcPts val="800"/>
              </a:spcBef>
              <a:spcAft>
                <a:spcPts val="0"/>
              </a:spcAft>
              <a:buSzPts val="700"/>
              <a:buFont typeface="Arial"/>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27" name="Google Shape;127;p15"/>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100"/>
              <a:buNone/>
              <a:defRPr sz="1400">
                <a:solidFill>
                  <a:srgbClr val="E1E5EB"/>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28" name="Google Shape;128;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15"/>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1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16"/>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34" name="Google Shape;134;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16"/>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1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17"/>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17"/>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40" name="Google Shape;140;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17"/>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1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w/Subheadings 3 1 1 1">
  <p:cSld name="1_Text Slide w/Subheadings 3 1 1 1">
    <p:spTree>
      <p:nvGrpSpPr>
        <p:cNvPr id="143" name="Shape 143"/>
        <p:cNvGrpSpPr/>
        <p:nvPr/>
      </p:nvGrpSpPr>
      <p:grpSpPr>
        <a:xfrm>
          <a:off x="0" y="0"/>
          <a:ext cx="0" cy="0"/>
          <a:chOff x="0" y="0"/>
          <a:chExt cx="0" cy="0"/>
        </a:xfrm>
      </p:grpSpPr>
      <p:sp>
        <p:nvSpPr>
          <p:cNvPr id="144" name="Google Shape;144;p18"/>
          <p:cNvSpPr/>
          <p:nvPr/>
        </p:nvSpPr>
        <p:spPr>
          <a:xfrm>
            <a:off x="0" y="0"/>
            <a:ext cx="3494400" cy="5143500"/>
          </a:xfrm>
          <a:prstGeom prst="rect">
            <a:avLst/>
          </a:prstGeom>
          <a:solidFill>
            <a:schemeClr val="accent2"/>
          </a:solidFill>
          <a:ln>
            <a:noFill/>
          </a:ln>
        </p:spPr>
        <p:txBody>
          <a:bodyPr anchorCtr="0" anchor="ctr" bIns="28575" lIns="57150" spcFirstLastPara="1" rIns="57150" wrap="square" tIns="285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45" name="Google Shape;145;p18"/>
          <p:cNvSpPr txBox="1"/>
          <p:nvPr>
            <p:ph idx="1" type="body"/>
          </p:nvPr>
        </p:nvSpPr>
        <p:spPr>
          <a:xfrm>
            <a:off x="187724" y="2095047"/>
            <a:ext cx="3130500" cy="948600"/>
          </a:xfrm>
          <a:prstGeom prst="rect">
            <a:avLst/>
          </a:prstGeom>
          <a:noFill/>
          <a:ln>
            <a:noFill/>
          </a:ln>
        </p:spPr>
        <p:txBody>
          <a:bodyPr anchorCtr="0" anchor="t" bIns="57150" lIns="57150" spcFirstLastPara="1" rIns="57150" wrap="square" tIns="57150">
            <a:noAutofit/>
          </a:bodyPr>
          <a:lstStyle>
            <a:lvl1pPr indent="-228600" lvl="0" marL="457200" marR="0" rtl="0" algn="ctr">
              <a:lnSpc>
                <a:spcPct val="100000"/>
              </a:lnSpc>
              <a:spcBef>
                <a:spcPts val="0"/>
              </a:spcBef>
              <a:spcAft>
                <a:spcPts val="0"/>
              </a:spcAft>
              <a:buClr>
                <a:schemeClr val="lt2"/>
              </a:buClr>
              <a:buSzPts val="3000"/>
              <a:buFont typeface="Arial"/>
              <a:buNone/>
              <a:defRPr b="0" i="0" sz="3000" u="none" cap="none" strike="noStrike">
                <a:solidFill>
                  <a:schemeClr val="lt1"/>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6" name="Google Shape;146;p18"/>
          <p:cNvSpPr txBox="1"/>
          <p:nvPr>
            <p:ph idx="2" type="body"/>
          </p:nvPr>
        </p:nvSpPr>
        <p:spPr>
          <a:xfrm>
            <a:off x="3917555" y="319800"/>
            <a:ext cx="4691400"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7" name="Google Shape;147;p18"/>
          <p:cNvSpPr txBox="1"/>
          <p:nvPr>
            <p:ph idx="3" type="body"/>
          </p:nvPr>
        </p:nvSpPr>
        <p:spPr>
          <a:xfrm>
            <a:off x="3917550" y="603489"/>
            <a:ext cx="4691400" cy="8820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8" name="Google Shape;148;p18"/>
          <p:cNvSpPr txBox="1"/>
          <p:nvPr>
            <p:ph idx="4" type="body"/>
          </p:nvPr>
        </p:nvSpPr>
        <p:spPr>
          <a:xfrm>
            <a:off x="3917555" y="1854254"/>
            <a:ext cx="4691400"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9" name="Google Shape;149;p18"/>
          <p:cNvSpPr txBox="1"/>
          <p:nvPr>
            <p:ph idx="5" type="body"/>
          </p:nvPr>
        </p:nvSpPr>
        <p:spPr>
          <a:xfrm>
            <a:off x="3917550" y="2137943"/>
            <a:ext cx="4691400" cy="8820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50" name="Google Shape;150;p18"/>
          <p:cNvSpPr txBox="1"/>
          <p:nvPr>
            <p:ph idx="6" type="body"/>
          </p:nvPr>
        </p:nvSpPr>
        <p:spPr>
          <a:xfrm>
            <a:off x="3917555" y="3388708"/>
            <a:ext cx="4691400"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51" name="Google Shape;151;p18"/>
          <p:cNvSpPr txBox="1"/>
          <p:nvPr>
            <p:ph idx="7" type="body"/>
          </p:nvPr>
        </p:nvSpPr>
        <p:spPr>
          <a:xfrm>
            <a:off x="3917550" y="3672397"/>
            <a:ext cx="4691400" cy="8022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52" name="Google Shape;152;p18"/>
          <p:cNvPicPr preferRelativeResize="0"/>
          <p:nvPr/>
        </p:nvPicPr>
        <p:blipFill rotWithShape="1">
          <a:blip r:embed="rId2">
            <a:alphaModFix/>
          </a:blip>
          <a:srcRect b="0" l="0" r="0" t="0"/>
          <a:stretch/>
        </p:blipFill>
        <p:spPr>
          <a:xfrm>
            <a:off x="8129116" y="4619228"/>
            <a:ext cx="821450" cy="315650"/>
          </a:xfrm>
          <a:prstGeom prst="rect">
            <a:avLst/>
          </a:prstGeom>
          <a:noFill/>
          <a:ln>
            <a:noFill/>
          </a:ln>
        </p:spPr>
      </p:pic>
      <p:sp>
        <p:nvSpPr>
          <p:cNvPr id="153" name="Google Shape;153;p1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154" name="Shape 154"/>
        <p:cNvGrpSpPr/>
        <p:nvPr/>
      </p:nvGrpSpPr>
      <p:grpSpPr>
        <a:xfrm>
          <a:off x="0" y="0"/>
          <a:ext cx="0" cy="0"/>
          <a:chOff x="0" y="0"/>
          <a:chExt cx="0" cy="0"/>
        </a:xfrm>
      </p:grpSpPr>
      <p:sp>
        <p:nvSpPr>
          <p:cNvPr id="155" name="Google Shape;155;p19"/>
          <p:cNvSpPr txBox="1"/>
          <p:nvPr>
            <p:ph type="title"/>
          </p:nvPr>
        </p:nvSpPr>
        <p:spPr>
          <a:xfrm>
            <a:off x="457200" y="205979"/>
            <a:ext cx="8229600" cy="857100"/>
          </a:xfrm>
          <a:prstGeom prst="rect">
            <a:avLst/>
          </a:prstGeom>
          <a:noFill/>
          <a:ln>
            <a:noFill/>
          </a:ln>
        </p:spPr>
        <p:txBody>
          <a:bodyPr anchorCtr="0" anchor="ctr" bIns="57150" lIns="57150" spcFirstLastPara="1" rIns="57150" wrap="square" tIns="57150">
            <a:noAutofit/>
          </a:bodyPr>
          <a:lstStyle>
            <a:lvl1pPr lvl="0" marR="0" rtl="0" algn="ctr">
              <a:lnSpc>
                <a:spcPct val="100000"/>
              </a:lnSpc>
              <a:spcBef>
                <a:spcPts val="0"/>
              </a:spcBef>
              <a:spcAft>
                <a:spcPts val="0"/>
              </a:spcAft>
              <a:buClr>
                <a:srgbClr val="678594"/>
              </a:buClr>
              <a:buSzPts val="1000"/>
              <a:buFont typeface="Proxima Nova"/>
              <a:buNone/>
              <a:defRPr b="0" i="0" sz="3900" u="none" cap="none" strike="noStrike">
                <a:solidFill>
                  <a:srgbClr val="678594"/>
                </a:solidFill>
                <a:latin typeface="Proxima Nova"/>
                <a:ea typeface="Proxima Nova"/>
                <a:cs typeface="Proxima Nova"/>
                <a:sym typeface="Proxima Nova"/>
              </a:defRPr>
            </a:lvl1pPr>
            <a:lvl2pPr lvl="1" rtl="0">
              <a:spcBef>
                <a:spcPts val="0"/>
              </a:spcBef>
              <a:spcAft>
                <a:spcPts val="0"/>
              </a:spcAft>
              <a:buSzPts val="900"/>
              <a:buFont typeface="Arial"/>
              <a:buNone/>
              <a:defRPr sz="1100"/>
            </a:lvl2pPr>
            <a:lvl3pPr lvl="2" rtl="0">
              <a:spcBef>
                <a:spcPts val="0"/>
              </a:spcBef>
              <a:spcAft>
                <a:spcPts val="0"/>
              </a:spcAft>
              <a:buSzPts val="900"/>
              <a:buFont typeface="Arial"/>
              <a:buNone/>
              <a:defRPr sz="1100"/>
            </a:lvl3pPr>
            <a:lvl4pPr lvl="3" rtl="0">
              <a:spcBef>
                <a:spcPts val="0"/>
              </a:spcBef>
              <a:spcAft>
                <a:spcPts val="0"/>
              </a:spcAft>
              <a:buSzPts val="900"/>
              <a:buFont typeface="Arial"/>
              <a:buNone/>
              <a:defRPr sz="1100"/>
            </a:lvl4pPr>
            <a:lvl5pPr lvl="4" rtl="0">
              <a:spcBef>
                <a:spcPts val="0"/>
              </a:spcBef>
              <a:spcAft>
                <a:spcPts val="0"/>
              </a:spcAft>
              <a:buSzPts val="900"/>
              <a:buFont typeface="Arial"/>
              <a:buNone/>
              <a:defRPr sz="1100"/>
            </a:lvl5pPr>
            <a:lvl6pPr lvl="5" rtl="0">
              <a:spcBef>
                <a:spcPts val="0"/>
              </a:spcBef>
              <a:spcAft>
                <a:spcPts val="0"/>
              </a:spcAft>
              <a:buSzPts val="900"/>
              <a:buFont typeface="Arial"/>
              <a:buNone/>
              <a:defRPr sz="1100"/>
            </a:lvl6pPr>
            <a:lvl7pPr lvl="6" rtl="0">
              <a:spcBef>
                <a:spcPts val="0"/>
              </a:spcBef>
              <a:spcAft>
                <a:spcPts val="0"/>
              </a:spcAft>
              <a:buSzPts val="900"/>
              <a:buFont typeface="Arial"/>
              <a:buNone/>
              <a:defRPr sz="1100"/>
            </a:lvl7pPr>
            <a:lvl8pPr lvl="7" rtl="0">
              <a:spcBef>
                <a:spcPts val="0"/>
              </a:spcBef>
              <a:spcAft>
                <a:spcPts val="0"/>
              </a:spcAft>
              <a:buSzPts val="900"/>
              <a:buFont typeface="Arial"/>
              <a:buNone/>
              <a:defRPr sz="1100"/>
            </a:lvl8pPr>
            <a:lvl9pPr lvl="8" rtl="0">
              <a:spcBef>
                <a:spcPts val="0"/>
              </a:spcBef>
              <a:spcAft>
                <a:spcPts val="0"/>
              </a:spcAft>
              <a:buSzPts val="900"/>
              <a:buFont typeface="Arial"/>
              <a:buNone/>
              <a:defRPr sz="1100"/>
            </a:lvl9pPr>
          </a:lstStyle>
          <a:p/>
        </p:txBody>
      </p:sp>
      <p:sp>
        <p:nvSpPr>
          <p:cNvPr id="156" name="Google Shape;156;p19"/>
          <p:cNvSpPr/>
          <p:nvPr/>
        </p:nvSpPr>
        <p:spPr>
          <a:xfrm>
            <a:off x="0" y="5082857"/>
            <a:ext cx="9144000" cy="68700"/>
          </a:xfrm>
          <a:prstGeom prst="rect">
            <a:avLst/>
          </a:prstGeom>
          <a:solidFill>
            <a:schemeClr val="accent4"/>
          </a:solidFill>
          <a:ln>
            <a:noFill/>
          </a:ln>
        </p:spPr>
        <p:txBody>
          <a:bodyPr anchorCtr="0" anchor="ctr" bIns="28575" lIns="57150" spcFirstLastPara="1" rIns="57150" wrap="square" tIns="285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57" name="Google Shape;157;p19"/>
          <p:cNvSpPr txBox="1"/>
          <p:nvPr>
            <p:ph idx="1" type="body"/>
          </p:nvPr>
        </p:nvSpPr>
        <p:spPr>
          <a:xfrm>
            <a:off x="457200" y="1411299"/>
            <a:ext cx="8229600" cy="30564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58" name="Google Shape;158;p19"/>
          <p:cNvPicPr preferRelativeResize="0"/>
          <p:nvPr/>
        </p:nvPicPr>
        <p:blipFill rotWithShape="1">
          <a:blip r:embed="rId2">
            <a:alphaModFix/>
          </a:blip>
          <a:srcRect b="0" l="0" r="0" t="0"/>
          <a:stretch/>
        </p:blipFill>
        <p:spPr>
          <a:xfrm>
            <a:off x="8129116" y="4619228"/>
            <a:ext cx="821450" cy="315650"/>
          </a:xfrm>
          <a:prstGeom prst="rect">
            <a:avLst/>
          </a:prstGeom>
          <a:noFill/>
          <a:ln>
            <a:noFill/>
          </a:ln>
        </p:spPr>
      </p:pic>
      <p:sp>
        <p:nvSpPr>
          <p:cNvPr id="159" name="Google Shape;159;p1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60" name="Shape 160"/>
        <p:cNvGrpSpPr/>
        <p:nvPr/>
      </p:nvGrpSpPr>
      <p:grpSpPr>
        <a:xfrm>
          <a:off x="0" y="0"/>
          <a:ext cx="0" cy="0"/>
          <a:chOff x="0" y="0"/>
          <a:chExt cx="0" cy="0"/>
        </a:xfrm>
      </p:grpSpPr>
      <p:sp>
        <p:nvSpPr>
          <p:cNvPr id="161" name="Google Shape;161;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78594"/>
              </a:buClr>
              <a:buSzPts val="2400"/>
              <a:buFont typeface="Proxima Nova"/>
              <a:buNone/>
              <a:defRPr b="0" i="0" sz="2400" u="none" cap="none" strike="noStrike">
                <a:solidFill>
                  <a:srgbClr val="678594"/>
                </a:solidFill>
                <a:latin typeface="Proxima Nova"/>
                <a:ea typeface="Proxima Nova"/>
                <a:cs typeface="Proxima Nova"/>
                <a:sym typeface="Proxima Nova"/>
              </a:defRPr>
            </a:lvl1pPr>
            <a:lvl2pPr lvl="1" rtl="0">
              <a:spcBef>
                <a:spcPts val="0"/>
              </a:spcBef>
              <a:spcAft>
                <a:spcPts val="0"/>
              </a:spcAft>
              <a:buSzPts val="2400"/>
              <a:buFont typeface="Arial"/>
              <a:buNone/>
              <a:defRPr sz="2400"/>
            </a:lvl2pPr>
            <a:lvl3pPr lvl="2" rtl="0">
              <a:spcBef>
                <a:spcPts val="0"/>
              </a:spcBef>
              <a:spcAft>
                <a:spcPts val="0"/>
              </a:spcAft>
              <a:buSzPts val="2400"/>
              <a:buFont typeface="Arial"/>
              <a:buNone/>
              <a:defRPr sz="2400"/>
            </a:lvl3pPr>
            <a:lvl4pPr lvl="3" rtl="0">
              <a:spcBef>
                <a:spcPts val="0"/>
              </a:spcBef>
              <a:spcAft>
                <a:spcPts val="0"/>
              </a:spcAft>
              <a:buSzPts val="2400"/>
              <a:buFont typeface="Arial"/>
              <a:buNone/>
              <a:defRPr sz="2400"/>
            </a:lvl4pPr>
            <a:lvl5pPr lvl="4" rtl="0">
              <a:spcBef>
                <a:spcPts val="0"/>
              </a:spcBef>
              <a:spcAft>
                <a:spcPts val="0"/>
              </a:spcAft>
              <a:buSzPts val="2400"/>
              <a:buFont typeface="Arial"/>
              <a:buNone/>
              <a:defRPr sz="2400"/>
            </a:lvl5pPr>
            <a:lvl6pPr lvl="5" rtl="0">
              <a:spcBef>
                <a:spcPts val="0"/>
              </a:spcBef>
              <a:spcAft>
                <a:spcPts val="0"/>
              </a:spcAft>
              <a:buSzPts val="2400"/>
              <a:buFont typeface="Arial"/>
              <a:buNone/>
              <a:defRPr sz="2400"/>
            </a:lvl6pPr>
            <a:lvl7pPr lvl="6" rtl="0">
              <a:spcBef>
                <a:spcPts val="0"/>
              </a:spcBef>
              <a:spcAft>
                <a:spcPts val="0"/>
              </a:spcAft>
              <a:buSzPts val="2400"/>
              <a:buFont typeface="Arial"/>
              <a:buNone/>
              <a:defRPr sz="2400"/>
            </a:lvl7pPr>
            <a:lvl8pPr lvl="7" rtl="0">
              <a:spcBef>
                <a:spcPts val="0"/>
              </a:spcBef>
              <a:spcAft>
                <a:spcPts val="0"/>
              </a:spcAft>
              <a:buSzPts val="2400"/>
              <a:buFont typeface="Arial"/>
              <a:buNone/>
              <a:defRPr sz="2400"/>
            </a:lvl8pPr>
            <a:lvl9pPr lvl="8" rtl="0">
              <a:spcBef>
                <a:spcPts val="0"/>
              </a:spcBef>
              <a:spcAft>
                <a:spcPts val="0"/>
              </a:spcAft>
              <a:buSzPts val="2400"/>
              <a:buFont typeface="Arial"/>
              <a:buNone/>
              <a:defRPr sz="2400"/>
            </a:lvl9pPr>
          </a:lstStyle>
          <a:p/>
        </p:txBody>
      </p:sp>
      <p:sp>
        <p:nvSpPr>
          <p:cNvPr id="162" name="Google Shape;162;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lt2"/>
              </a:buClr>
              <a:buSzPts val="1200"/>
              <a:buFont typeface="Arial"/>
              <a:buChar char="●"/>
              <a:defRPr b="0" i="0" sz="1200" u="none" cap="none" strike="noStrike">
                <a:solidFill>
                  <a:schemeClr val="accent5"/>
                </a:solidFill>
                <a:latin typeface="Proxima Nova"/>
                <a:ea typeface="Proxima Nova"/>
                <a:cs typeface="Proxima Nova"/>
                <a:sym typeface="Proxima Nova"/>
              </a:defRPr>
            </a:lvl1pPr>
            <a:lvl2pPr indent="-304800" lvl="1" marL="9144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accent5"/>
                </a:solidFill>
                <a:latin typeface="Proxima Nova"/>
                <a:ea typeface="Proxima Nova"/>
                <a:cs typeface="Proxima Nova"/>
                <a:sym typeface="Proxima Nova"/>
              </a:defRPr>
            </a:lvl2pPr>
            <a:lvl3pPr indent="-304800" lvl="2" marL="1371600" marR="0" rtl="0" algn="l">
              <a:lnSpc>
                <a:spcPct val="100000"/>
              </a:lnSpc>
              <a:spcBef>
                <a:spcPts val="1600"/>
              </a:spcBef>
              <a:spcAft>
                <a:spcPts val="0"/>
              </a:spcAft>
              <a:buClr>
                <a:schemeClr val="lt2"/>
              </a:buClr>
              <a:buSzPts val="1200"/>
              <a:buFont typeface="Merriweather Sans"/>
              <a:buChar char="■"/>
              <a:defRPr b="0" i="0" sz="12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600"/>
              </a:spcBef>
              <a:spcAft>
                <a:spcPts val="0"/>
              </a:spcAft>
              <a:buClr>
                <a:schemeClr val="lt2"/>
              </a:buClr>
              <a:buSzPts val="1200"/>
              <a:buFont typeface="Arial"/>
              <a:buChar char="●"/>
              <a:defRPr b="0" i="0" sz="1200" u="none" cap="none" strike="noStrike">
                <a:solidFill>
                  <a:schemeClr val="accent5"/>
                </a:solidFill>
                <a:latin typeface="Proxima Nova"/>
                <a:ea typeface="Proxima Nova"/>
                <a:cs typeface="Proxima Nova"/>
                <a:sym typeface="Proxima Nova"/>
              </a:defRPr>
            </a:lvl4pPr>
            <a:lvl5pPr indent="-304800" lvl="4" marL="22860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600"/>
              </a:spcBef>
              <a:spcAft>
                <a:spcPts val="0"/>
              </a:spcAft>
              <a:buClr>
                <a:schemeClr val="lt2"/>
              </a:buClr>
              <a:buSzPts val="1200"/>
              <a:buFont typeface="Merriweather Sans"/>
              <a:buChar char="■"/>
              <a:defRPr b="0" i="0" sz="1200" u="none" cap="none" strike="noStrike">
                <a:solidFill>
                  <a:schemeClr val="dk1"/>
                </a:solidFill>
                <a:latin typeface="Proxima Nova"/>
                <a:ea typeface="Proxima Nova"/>
                <a:cs typeface="Proxima Nova"/>
                <a:sym typeface="Proxima Nova"/>
              </a:defRPr>
            </a:lvl6pPr>
            <a:lvl7pPr indent="-304800" lvl="6" marL="3200400" marR="0" rtl="0" algn="l">
              <a:lnSpc>
                <a:spcPct val="100000"/>
              </a:lnSpc>
              <a:spcBef>
                <a:spcPts val="1600"/>
              </a:spcBef>
              <a:spcAft>
                <a:spcPts val="0"/>
              </a:spcAft>
              <a:buClr>
                <a:schemeClr val="lt2"/>
              </a:buClr>
              <a:buSzPts val="1200"/>
              <a:buFont typeface="Arial"/>
              <a:buChar char="●"/>
              <a:defRPr b="0" i="0" sz="1200" u="none" cap="none" strike="noStrike">
                <a:solidFill>
                  <a:schemeClr val="dk1"/>
                </a:solidFill>
                <a:latin typeface="Proxima Nova"/>
                <a:ea typeface="Proxima Nova"/>
                <a:cs typeface="Proxima Nova"/>
                <a:sym typeface="Proxima Nova"/>
              </a:defRPr>
            </a:lvl7pPr>
            <a:lvl8pPr indent="-304800" lvl="7" marL="36576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dk1"/>
                </a:solidFill>
                <a:latin typeface="Proxima Nova"/>
                <a:ea typeface="Proxima Nova"/>
                <a:cs typeface="Proxima Nova"/>
                <a:sym typeface="Proxima Nova"/>
              </a:defRPr>
            </a:lvl8pPr>
            <a:lvl9pPr indent="-304800" lvl="8" marL="4114800" marR="0" rtl="0" algn="l">
              <a:lnSpc>
                <a:spcPct val="100000"/>
              </a:lnSpc>
              <a:spcBef>
                <a:spcPts val="1600"/>
              </a:spcBef>
              <a:spcAft>
                <a:spcPts val="1600"/>
              </a:spcAft>
              <a:buClr>
                <a:schemeClr val="lt2"/>
              </a:buClr>
              <a:buSzPts val="1200"/>
              <a:buFont typeface="Merriweather Sans"/>
              <a:buChar char="■"/>
              <a:defRPr b="0" i="0" sz="1200" u="none" cap="none" strike="noStrike">
                <a:solidFill>
                  <a:schemeClr val="dk1"/>
                </a:solidFill>
                <a:latin typeface="Proxima Nova"/>
                <a:ea typeface="Proxima Nova"/>
                <a:cs typeface="Proxima Nova"/>
                <a:sym typeface="Proxima Nova"/>
              </a:defRPr>
            </a:lvl9pPr>
          </a:lstStyle>
          <a:p/>
        </p:txBody>
      </p:sp>
      <p:sp>
        <p:nvSpPr>
          <p:cNvPr id="163" name="Google Shape;16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 name="Google Shape;45;p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 name="Google Shape;46;p3"/>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 name="Google Shape;47;p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Bitfocus Logo">
  <p:cSld name="Cover Slide w/Bitfocus Logo">
    <p:spTree>
      <p:nvGrpSpPr>
        <p:cNvPr id="164" name="Shape 164"/>
        <p:cNvGrpSpPr/>
        <p:nvPr/>
      </p:nvGrpSpPr>
      <p:grpSpPr>
        <a:xfrm>
          <a:off x="0" y="0"/>
          <a:ext cx="0" cy="0"/>
          <a:chOff x="0" y="0"/>
          <a:chExt cx="0" cy="0"/>
        </a:xfrm>
      </p:grpSpPr>
      <p:sp>
        <p:nvSpPr>
          <p:cNvPr id="165" name="Google Shape;165;p21"/>
          <p:cNvSpPr txBox="1"/>
          <p:nvPr>
            <p:ph type="ctrTitle"/>
          </p:nvPr>
        </p:nvSpPr>
        <p:spPr>
          <a:xfrm>
            <a:off x="685799" y="1674021"/>
            <a:ext cx="7772400" cy="1102500"/>
          </a:xfrm>
          <a:prstGeom prst="rect">
            <a:avLst/>
          </a:prstGeom>
          <a:noFill/>
          <a:ln>
            <a:noFill/>
          </a:ln>
        </p:spPr>
        <p:txBody>
          <a:bodyPr anchorCtr="0" anchor="ctr" bIns="57150" lIns="57150" spcFirstLastPara="1" rIns="57150" wrap="square" tIns="57150">
            <a:noAutofit/>
          </a:bodyPr>
          <a:lstStyle>
            <a:lvl1pPr lvl="0" marR="0" rtl="0" algn="ctr">
              <a:lnSpc>
                <a:spcPct val="100000"/>
              </a:lnSpc>
              <a:spcBef>
                <a:spcPts val="0"/>
              </a:spcBef>
              <a:spcAft>
                <a:spcPts val="0"/>
              </a:spcAft>
              <a:buClr>
                <a:schemeClr val="dk2"/>
              </a:buClr>
              <a:buSzPts val="3400"/>
              <a:buFont typeface="Proxima Nova"/>
              <a:buNone/>
              <a:defRPr b="0" i="0" sz="3400" u="none" cap="none" strike="noStrike">
                <a:solidFill>
                  <a:schemeClr val="dk2"/>
                </a:solidFill>
                <a:latin typeface="Proxima Nova"/>
                <a:ea typeface="Proxima Nova"/>
                <a:cs typeface="Proxima Nova"/>
                <a:sym typeface="Proxima Nova"/>
              </a:defRPr>
            </a:lvl1pPr>
            <a:lvl2pPr lvl="1" rtl="0">
              <a:spcBef>
                <a:spcPts val="0"/>
              </a:spcBef>
              <a:spcAft>
                <a:spcPts val="0"/>
              </a:spcAft>
              <a:buSzPts val="900"/>
              <a:buFont typeface="Arial"/>
              <a:buNone/>
              <a:defRPr sz="1100"/>
            </a:lvl2pPr>
            <a:lvl3pPr lvl="2" rtl="0">
              <a:spcBef>
                <a:spcPts val="0"/>
              </a:spcBef>
              <a:spcAft>
                <a:spcPts val="0"/>
              </a:spcAft>
              <a:buSzPts val="900"/>
              <a:buFont typeface="Arial"/>
              <a:buNone/>
              <a:defRPr sz="1100"/>
            </a:lvl3pPr>
            <a:lvl4pPr lvl="3" rtl="0">
              <a:spcBef>
                <a:spcPts val="0"/>
              </a:spcBef>
              <a:spcAft>
                <a:spcPts val="0"/>
              </a:spcAft>
              <a:buSzPts val="900"/>
              <a:buFont typeface="Arial"/>
              <a:buNone/>
              <a:defRPr sz="1100"/>
            </a:lvl4pPr>
            <a:lvl5pPr lvl="4" rtl="0">
              <a:spcBef>
                <a:spcPts val="0"/>
              </a:spcBef>
              <a:spcAft>
                <a:spcPts val="0"/>
              </a:spcAft>
              <a:buSzPts val="900"/>
              <a:buFont typeface="Arial"/>
              <a:buNone/>
              <a:defRPr sz="1100"/>
            </a:lvl5pPr>
            <a:lvl6pPr lvl="5" rtl="0">
              <a:spcBef>
                <a:spcPts val="0"/>
              </a:spcBef>
              <a:spcAft>
                <a:spcPts val="0"/>
              </a:spcAft>
              <a:buSzPts val="900"/>
              <a:buFont typeface="Arial"/>
              <a:buNone/>
              <a:defRPr sz="1100"/>
            </a:lvl6pPr>
            <a:lvl7pPr lvl="6" rtl="0">
              <a:spcBef>
                <a:spcPts val="0"/>
              </a:spcBef>
              <a:spcAft>
                <a:spcPts val="0"/>
              </a:spcAft>
              <a:buSzPts val="900"/>
              <a:buFont typeface="Arial"/>
              <a:buNone/>
              <a:defRPr sz="1100"/>
            </a:lvl7pPr>
            <a:lvl8pPr lvl="7" rtl="0">
              <a:spcBef>
                <a:spcPts val="0"/>
              </a:spcBef>
              <a:spcAft>
                <a:spcPts val="0"/>
              </a:spcAft>
              <a:buSzPts val="900"/>
              <a:buFont typeface="Arial"/>
              <a:buNone/>
              <a:defRPr sz="1100"/>
            </a:lvl8pPr>
            <a:lvl9pPr lvl="8" rtl="0">
              <a:spcBef>
                <a:spcPts val="0"/>
              </a:spcBef>
              <a:spcAft>
                <a:spcPts val="0"/>
              </a:spcAft>
              <a:buSzPts val="900"/>
              <a:buFont typeface="Arial"/>
              <a:buNone/>
              <a:defRPr sz="1100"/>
            </a:lvl9pPr>
          </a:lstStyle>
          <a:p/>
        </p:txBody>
      </p:sp>
      <p:cxnSp>
        <p:nvCxnSpPr>
          <p:cNvPr id="166" name="Google Shape;166;p21"/>
          <p:cNvCxnSpPr/>
          <p:nvPr/>
        </p:nvCxnSpPr>
        <p:spPr>
          <a:xfrm>
            <a:off x="3108629" y="2700340"/>
            <a:ext cx="2921100" cy="0"/>
          </a:xfrm>
          <a:prstGeom prst="straightConnector1">
            <a:avLst/>
          </a:prstGeom>
          <a:noFill/>
          <a:ln cap="flat" cmpd="sng" w="38100">
            <a:solidFill>
              <a:schemeClr val="lt2"/>
            </a:solidFill>
            <a:prstDash val="solid"/>
            <a:round/>
            <a:headEnd len="sm" w="sm" type="none"/>
            <a:tailEnd len="sm" w="sm" type="none"/>
          </a:ln>
        </p:spPr>
      </p:cxnSp>
      <p:sp>
        <p:nvSpPr>
          <p:cNvPr id="167" name="Google Shape;167;p21"/>
          <p:cNvSpPr txBox="1"/>
          <p:nvPr>
            <p:ph idx="1" type="body"/>
          </p:nvPr>
        </p:nvSpPr>
        <p:spPr>
          <a:xfrm>
            <a:off x="682826" y="2845878"/>
            <a:ext cx="7772700" cy="1058700"/>
          </a:xfrm>
          <a:prstGeom prst="rect">
            <a:avLst/>
          </a:prstGeom>
          <a:noFill/>
          <a:ln>
            <a:noFill/>
          </a:ln>
        </p:spPr>
        <p:txBody>
          <a:bodyPr anchorCtr="0" anchor="t" bIns="57150" lIns="57150" spcFirstLastPara="1" rIns="57150" wrap="square" tIns="57150">
            <a:noAutofit/>
          </a:bodyPr>
          <a:lstStyle>
            <a:lvl1pPr indent="-228600" lvl="0" marL="457200" marR="0" rtl="0" algn="ctr">
              <a:lnSpc>
                <a:spcPct val="100000"/>
              </a:lnSpc>
              <a:spcBef>
                <a:spcPts val="0"/>
              </a:spcBef>
              <a:spcAft>
                <a:spcPts val="0"/>
              </a:spcAft>
              <a:buClr>
                <a:schemeClr val="lt2"/>
              </a:buClr>
              <a:buSzPts val="2000"/>
              <a:buFont typeface="Arial"/>
              <a:buNone/>
              <a:defRPr b="0" i="0" sz="20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68" name="Google Shape;168;p21"/>
          <p:cNvPicPr preferRelativeResize="0"/>
          <p:nvPr/>
        </p:nvPicPr>
        <p:blipFill rotWithShape="1">
          <a:blip r:embed="rId2">
            <a:alphaModFix/>
          </a:blip>
          <a:srcRect b="0" l="0" r="0" t="0"/>
          <a:stretch/>
        </p:blipFill>
        <p:spPr>
          <a:xfrm>
            <a:off x="3903472" y="4346749"/>
            <a:ext cx="1331405" cy="511605"/>
          </a:xfrm>
          <a:prstGeom prst="rect">
            <a:avLst/>
          </a:prstGeom>
          <a:noFill/>
          <a:ln>
            <a:noFill/>
          </a:ln>
        </p:spPr>
      </p:pic>
      <p:sp>
        <p:nvSpPr>
          <p:cNvPr id="169" name="Google Shape;169;p2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0" name="Shape 170"/>
        <p:cNvGrpSpPr/>
        <p:nvPr/>
      </p:nvGrpSpPr>
      <p:grpSpPr>
        <a:xfrm>
          <a:off x="0" y="0"/>
          <a:ext cx="0" cy="0"/>
          <a:chOff x="0" y="0"/>
          <a:chExt cx="0" cy="0"/>
        </a:xfrm>
      </p:grpSpPr>
      <p:sp>
        <p:nvSpPr>
          <p:cNvPr id="171" name="Google Shape;171;p22"/>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2" name="Google Shape;172;p22"/>
          <p:cNvSpPr txBox="1"/>
          <p:nvPr>
            <p:ph idx="1" type="body"/>
          </p:nvPr>
        </p:nvSpPr>
        <p:spPr>
          <a:xfrm>
            <a:off x="311700" y="1152475"/>
            <a:ext cx="6766500" cy="2354700"/>
          </a:xfrm>
          <a:prstGeom prst="rect">
            <a:avLst/>
          </a:prstGeom>
        </p:spPr>
        <p:txBody>
          <a:bodyPr anchorCtr="0" anchor="t" bIns="34275" lIns="68575" spcFirstLastPara="1" rIns="68575" wrap="square" tIns="34275">
            <a:noAutofit/>
          </a:bodyPr>
          <a:lstStyle>
            <a:lvl1pPr indent="-298450" lvl="0" marL="457200" rtl="0">
              <a:spcBef>
                <a:spcPts val="800"/>
              </a:spcBef>
              <a:spcAft>
                <a:spcPts val="0"/>
              </a:spcAft>
              <a:buSzPts val="1100"/>
              <a:buChar char="►"/>
              <a:defRPr>
                <a:solidFill>
                  <a:srgbClr val="D5DAE3"/>
                </a:solidFill>
              </a:defRPr>
            </a:lvl1pPr>
            <a:lvl2pPr indent="-292100" lvl="1" marL="914400" rtl="0">
              <a:spcBef>
                <a:spcPts val="800"/>
              </a:spcBef>
              <a:spcAft>
                <a:spcPts val="0"/>
              </a:spcAft>
              <a:buClr>
                <a:srgbClr val="D5DAE3"/>
              </a:buClr>
              <a:buSzPts val="1000"/>
              <a:buChar char="►"/>
              <a:defRPr/>
            </a:lvl2pPr>
            <a:lvl3pPr indent="-279400" lvl="2" marL="1371600" rtl="0">
              <a:spcBef>
                <a:spcPts val="800"/>
              </a:spcBef>
              <a:spcAft>
                <a:spcPts val="0"/>
              </a:spcAft>
              <a:buSzPts val="800"/>
              <a:buChar char="►"/>
              <a:defRPr/>
            </a:lvl3pPr>
            <a:lvl4pPr indent="-273050" lvl="3" marL="1828800" rtl="0">
              <a:spcBef>
                <a:spcPts val="800"/>
              </a:spcBef>
              <a:spcAft>
                <a:spcPts val="0"/>
              </a:spcAft>
              <a:buSzPts val="700"/>
              <a:buChar char="►"/>
              <a:defRPr/>
            </a:lvl4pPr>
            <a:lvl5pPr indent="-273050" lvl="4" marL="2286000" rtl="0">
              <a:spcBef>
                <a:spcPts val="800"/>
              </a:spcBef>
              <a:spcAft>
                <a:spcPts val="0"/>
              </a:spcAft>
              <a:buSzPts val="700"/>
              <a:buChar char="►"/>
              <a:defRPr/>
            </a:lvl5pPr>
            <a:lvl6pPr indent="-273050" lvl="5" marL="2743200" rtl="0">
              <a:spcBef>
                <a:spcPts val="800"/>
              </a:spcBef>
              <a:spcAft>
                <a:spcPts val="0"/>
              </a:spcAft>
              <a:buSzPts val="700"/>
              <a:buChar char="►"/>
              <a:defRPr/>
            </a:lvl6pPr>
            <a:lvl7pPr indent="-273050" lvl="6" marL="3200400" rtl="0">
              <a:spcBef>
                <a:spcPts val="800"/>
              </a:spcBef>
              <a:spcAft>
                <a:spcPts val="0"/>
              </a:spcAft>
              <a:buSzPts val="700"/>
              <a:buChar char="►"/>
              <a:defRPr/>
            </a:lvl7pPr>
            <a:lvl8pPr indent="-273050" lvl="7" marL="3657600" rtl="0">
              <a:spcBef>
                <a:spcPts val="800"/>
              </a:spcBef>
              <a:spcAft>
                <a:spcPts val="0"/>
              </a:spcAft>
              <a:buSzPts val="700"/>
              <a:buChar char="►"/>
              <a:defRPr/>
            </a:lvl8pPr>
            <a:lvl9pPr indent="-273050" lvl="8" marL="4114800" rtl="0">
              <a:spcBef>
                <a:spcPts val="800"/>
              </a:spcBef>
              <a:spcAft>
                <a:spcPts val="0"/>
              </a:spcAft>
              <a:buSzPts val="700"/>
              <a:buChar char="►"/>
              <a:defRPr/>
            </a:lvl9pPr>
          </a:lstStyle>
          <a:p/>
        </p:txBody>
      </p:sp>
      <p:sp>
        <p:nvSpPr>
          <p:cNvPr id="173" name="Google Shape;173;p2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Clipart">
  <p:cSld name="CUSTOM_5">
    <p:spTree>
      <p:nvGrpSpPr>
        <p:cNvPr id="174" name="Shape 174"/>
        <p:cNvGrpSpPr/>
        <p:nvPr/>
      </p:nvGrpSpPr>
      <p:grpSpPr>
        <a:xfrm>
          <a:off x="0" y="0"/>
          <a:ext cx="0" cy="0"/>
          <a:chOff x="0" y="0"/>
          <a:chExt cx="0" cy="0"/>
        </a:xfrm>
      </p:grpSpPr>
      <p:pic>
        <p:nvPicPr>
          <p:cNvPr id="175" name="Google Shape;175;p23"/>
          <p:cNvPicPr preferRelativeResize="0"/>
          <p:nvPr/>
        </p:nvPicPr>
        <p:blipFill>
          <a:blip r:embed="rId2">
            <a:alphaModFix/>
          </a:blip>
          <a:stretch>
            <a:fillRect/>
          </a:stretch>
        </p:blipFill>
        <p:spPr>
          <a:xfrm>
            <a:off x="7286625" y="4334700"/>
            <a:ext cx="1611150" cy="620200"/>
          </a:xfrm>
          <a:prstGeom prst="rect">
            <a:avLst/>
          </a:prstGeom>
          <a:noFill/>
          <a:ln>
            <a:noFill/>
          </a:ln>
        </p:spPr>
      </p:pic>
      <p:pic>
        <p:nvPicPr>
          <p:cNvPr id="176" name="Google Shape;176;p23"/>
          <p:cNvPicPr preferRelativeResize="0"/>
          <p:nvPr/>
        </p:nvPicPr>
        <p:blipFill rotWithShape="1">
          <a:blip r:embed="rId3">
            <a:alphaModFix/>
          </a:blip>
          <a:srcRect b="0" l="-2679" r="2680" t="4680"/>
          <a:stretch/>
        </p:blipFill>
        <p:spPr>
          <a:xfrm>
            <a:off x="243000" y="4352613"/>
            <a:ext cx="1767913" cy="5843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7" name="Shape 177"/>
        <p:cNvGrpSpPr/>
        <p:nvPr/>
      </p:nvGrpSpPr>
      <p:grpSpPr>
        <a:xfrm>
          <a:off x="0" y="0"/>
          <a:ext cx="0" cy="0"/>
          <a:chOff x="0" y="0"/>
          <a:chExt cx="0" cy="0"/>
        </a:xfrm>
      </p:grpSpPr>
      <p:sp>
        <p:nvSpPr>
          <p:cNvPr id="178" name="Google Shape;178;p24"/>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9" name="Google Shape;179;p24"/>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0"/>
              </a:spcAft>
              <a:buSzPts val="1200"/>
              <a:buChar char="►"/>
              <a:defRPr sz="1200"/>
            </a:lvl9pPr>
          </a:lstStyle>
          <a:p/>
        </p:txBody>
      </p:sp>
      <p:sp>
        <p:nvSpPr>
          <p:cNvPr id="180" name="Google Shape;180;p24"/>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0"/>
              </a:spcAft>
              <a:buSzPts val="1200"/>
              <a:buChar char="►"/>
              <a:defRPr sz="1200"/>
            </a:lvl9pPr>
          </a:lstStyle>
          <a:p/>
        </p:txBody>
      </p:sp>
      <p:sp>
        <p:nvSpPr>
          <p:cNvPr id="181" name="Google Shape;181;p2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Image">
  <p:cSld name="PICTURE_WITH_CAPTION_TEXT_1_1">
    <p:spTree>
      <p:nvGrpSpPr>
        <p:cNvPr id="182" name="Shape 18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1">
  <p:cSld name="CUSTOM_11_1">
    <p:spTree>
      <p:nvGrpSpPr>
        <p:cNvPr id="183" name="Shape 183"/>
        <p:cNvGrpSpPr/>
        <p:nvPr/>
      </p:nvGrpSpPr>
      <p:grpSpPr>
        <a:xfrm>
          <a:off x="0" y="0"/>
          <a:ext cx="0" cy="0"/>
          <a:chOff x="0" y="0"/>
          <a:chExt cx="0" cy="0"/>
        </a:xfrm>
      </p:grpSpPr>
      <p:grpSp>
        <p:nvGrpSpPr>
          <p:cNvPr id="184" name="Google Shape;184;p26"/>
          <p:cNvGrpSpPr/>
          <p:nvPr/>
        </p:nvGrpSpPr>
        <p:grpSpPr>
          <a:xfrm>
            <a:off x="286719" y="4334700"/>
            <a:ext cx="8611056" cy="620213"/>
            <a:chOff x="286719" y="4334700"/>
            <a:chExt cx="8611056" cy="620213"/>
          </a:xfrm>
        </p:grpSpPr>
        <p:pic>
          <p:nvPicPr>
            <p:cNvPr id="185" name="Google Shape;185;p26"/>
            <p:cNvPicPr preferRelativeResize="0"/>
            <p:nvPr/>
          </p:nvPicPr>
          <p:blipFill>
            <a:blip r:embed="rId2">
              <a:alphaModFix/>
            </a:blip>
            <a:stretch>
              <a:fillRect/>
            </a:stretch>
          </p:blipFill>
          <p:spPr>
            <a:xfrm>
              <a:off x="7286625" y="4334700"/>
              <a:ext cx="1611150" cy="620200"/>
            </a:xfrm>
            <a:prstGeom prst="rect">
              <a:avLst/>
            </a:prstGeom>
            <a:noFill/>
            <a:ln>
              <a:noFill/>
            </a:ln>
          </p:spPr>
        </p:pic>
        <p:pic>
          <p:nvPicPr>
            <p:cNvPr descr="new_vertical_logo" id="186" name="Google Shape;186;p26"/>
            <p:cNvPicPr preferRelativeResize="0"/>
            <p:nvPr/>
          </p:nvPicPr>
          <p:blipFill>
            <a:blip r:embed="rId3">
              <a:alphaModFix/>
            </a:blip>
            <a:stretch>
              <a:fillRect/>
            </a:stretch>
          </p:blipFill>
          <p:spPr>
            <a:xfrm>
              <a:off x="286719" y="4392084"/>
              <a:ext cx="800949" cy="56282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4"/>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2700"/>
              <a:buFont typeface="Proxima Nova"/>
              <a:buNone/>
              <a:defRPr sz="2700">
                <a:latin typeface="Proxima Nova"/>
                <a:ea typeface="Proxima Nova"/>
                <a:cs typeface="Proxima Nova"/>
                <a:sym typeface="Proxima Nova"/>
              </a:defRPr>
            </a:lvl1pPr>
            <a:lvl2pPr lvl="1" rtl="0" algn="l">
              <a:spcBef>
                <a:spcPts val="0"/>
              </a:spcBef>
              <a:spcAft>
                <a:spcPts val="0"/>
              </a:spcAft>
              <a:buSzPts val="1100"/>
              <a:buFont typeface="Proxima Nova"/>
              <a:buNone/>
              <a:defRPr>
                <a:latin typeface="Proxima Nova"/>
                <a:ea typeface="Proxima Nova"/>
                <a:cs typeface="Proxima Nova"/>
                <a:sym typeface="Proxima Nova"/>
              </a:defRPr>
            </a:lvl2pPr>
            <a:lvl3pPr lvl="2" rtl="0" algn="l">
              <a:spcBef>
                <a:spcPts val="0"/>
              </a:spcBef>
              <a:spcAft>
                <a:spcPts val="0"/>
              </a:spcAft>
              <a:buSzPts val="1100"/>
              <a:buFont typeface="Proxima Nova"/>
              <a:buNone/>
              <a:defRPr>
                <a:latin typeface="Proxima Nova"/>
                <a:ea typeface="Proxima Nova"/>
                <a:cs typeface="Proxima Nova"/>
                <a:sym typeface="Proxima Nova"/>
              </a:defRPr>
            </a:lvl3pPr>
            <a:lvl4pPr lvl="3" rtl="0" algn="l">
              <a:spcBef>
                <a:spcPts val="0"/>
              </a:spcBef>
              <a:spcAft>
                <a:spcPts val="0"/>
              </a:spcAft>
              <a:buSzPts val="1100"/>
              <a:buFont typeface="Proxima Nova"/>
              <a:buNone/>
              <a:defRPr>
                <a:latin typeface="Proxima Nova"/>
                <a:ea typeface="Proxima Nova"/>
                <a:cs typeface="Proxima Nova"/>
                <a:sym typeface="Proxima Nova"/>
              </a:defRPr>
            </a:lvl4pPr>
            <a:lvl5pPr lvl="4" rtl="0" algn="l">
              <a:spcBef>
                <a:spcPts val="0"/>
              </a:spcBef>
              <a:spcAft>
                <a:spcPts val="0"/>
              </a:spcAft>
              <a:buSzPts val="1100"/>
              <a:buFont typeface="Proxima Nova"/>
              <a:buNone/>
              <a:defRPr>
                <a:latin typeface="Proxima Nova"/>
                <a:ea typeface="Proxima Nova"/>
                <a:cs typeface="Proxima Nova"/>
                <a:sym typeface="Proxima Nova"/>
              </a:defRPr>
            </a:lvl5pPr>
            <a:lvl6pPr lvl="5" rtl="0" algn="l">
              <a:spcBef>
                <a:spcPts val="0"/>
              </a:spcBef>
              <a:spcAft>
                <a:spcPts val="0"/>
              </a:spcAft>
              <a:buSzPts val="1100"/>
              <a:buFont typeface="Proxima Nova"/>
              <a:buNone/>
              <a:defRPr>
                <a:latin typeface="Proxima Nova"/>
                <a:ea typeface="Proxima Nova"/>
                <a:cs typeface="Proxima Nova"/>
                <a:sym typeface="Proxima Nova"/>
              </a:defRPr>
            </a:lvl6pPr>
            <a:lvl7pPr lvl="6" rtl="0" algn="l">
              <a:spcBef>
                <a:spcPts val="0"/>
              </a:spcBef>
              <a:spcAft>
                <a:spcPts val="0"/>
              </a:spcAft>
              <a:buSzPts val="1100"/>
              <a:buFont typeface="Proxima Nova"/>
              <a:buNone/>
              <a:defRPr>
                <a:latin typeface="Proxima Nova"/>
                <a:ea typeface="Proxima Nova"/>
                <a:cs typeface="Proxima Nova"/>
                <a:sym typeface="Proxima Nova"/>
              </a:defRPr>
            </a:lvl7pPr>
            <a:lvl8pPr lvl="7" rtl="0" algn="l">
              <a:spcBef>
                <a:spcPts val="0"/>
              </a:spcBef>
              <a:spcAft>
                <a:spcPts val="0"/>
              </a:spcAft>
              <a:buSzPts val="1100"/>
              <a:buFont typeface="Proxima Nova"/>
              <a:buNone/>
              <a:defRPr>
                <a:latin typeface="Proxima Nova"/>
                <a:ea typeface="Proxima Nova"/>
                <a:cs typeface="Proxima Nova"/>
                <a:sym typeface="Proxima Nova"/>
              </a:defRPr>
            </a:lvl8pPr>
            <a:lvl9pPr lvl="8" rtl="0" algn="l">
              <a:spcBef>
                <a:spcPts val="0"/>
              </a:spcBef>
              <a:spcAft>
                <a:spcPts val="0"/>
              </a:spcAft>
              <a:buSzPts val="1100"/>
              <a:buFont typeface="Proxima Nova"/>
              <a:buNone/>
              <a:defRPr>
                <a:latin typeface="Proxima Nova"/>
                <a:ea typeface="Proxima Nova"/>
                <a:cs typeface="Proxima Nova"/>
                <a:sym typeface="Proxima Nova"/>
              </a:defRPr>
            </a:lvl9pPr>
          </a:lstStyle>
          <a:p/>
        </p:txBody>
      </p:sp>
      <p:sp>
        <p:nvSpPr>
          <p:cNvPr id="50" name="Google Shape;50;p4"/>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Font typeface="Proxima Nova"/>
              <a:buChar char="►"/>
              <a:defRPr>
                <a:latin typeface="Proxima Nova"/>
                <a:ea typeface="Proxima Nova"/>
                <a:cs typeface="Proxima Nova"/>
                <a:sym typeface="Proxima Nova"/>
              </a:defRPr>
            </a:lvl1pPr>
            <a:lvl2pPr indent="-298450" lvl="1" marL="914400" rtl="0" algn="l">
              <a:spcBef>
                <a:spcPts val="800"/>
              </a:spcBef>
              <a:spcAft>
                <a:spcPts val="0"/>
              </a:spcAft>
              <a:buSzPts val="1100"/>
              <a:buFont typeface="Proxima Nova"/>
              <a:buChar char="►"/>
              <a:defRPr>
                <a:latin typeface="Proxima Nova"/>
                <a:ea typeface="Proxima Nova"/>
                <a:cs typeface="Proxima Nova"/>
                <a:sym typeface="Proxima Nova"/>
              </a:defRPr>
            </a:lvl2pPr>
            <a:lvl3pPr indent="-298450" lvl="2" marL="1371600" rtl="0" algn="l">
              <a:spcBef>
                <a:spcPts val="800"/>
              </a:spcBef>
              <a:spcAft>
                <a:spcPts val="0"/>
              </a:spcAft>
              <a:buSzPts val="1100"/>
              <a:buFont typeface="Proxima Nova"/>
              <a:buChar char="►"/>
              <a:defRPr>
                <a:latin typeface="Proxima Nova"/>
                <a:ea typeface="Proxima Nova"/>
                <a:cs typeface="Proxima Nova"/>
                <a:sym typeface="Proxima Nova"/>
              </a:defRPr>
            </a:lvl3pPr>
            <a:lvl4pPr indent="-298450" lvl="3" marL="1828800" rtl="0" algn="l">
              <a:spcBef>
                <a:spcPts val="800"/>
              </a:spcBef>
              <a:spcAft>
                <a:spcPts val="0"/>
              </a:spcAft>
              <a:buSzPts val="1100"/>
              <a:buFont typeface="Proxima Nova"/>
              <a:buChar char="►"/>
              <a:defRPr>
                <a:latin typeface="Proxima Nova"/>
                <a:ea typeface="Proxima Nova"/>
                <a:cs typeface="Proxima Nova"/>
                <a:sym typeface="Proxima Nova"/>
              </a:defRPr>
            </a:lvl4pPr>
            <a:lvl5pPr indent="-298450" lvl="4" marL="2286000" rtl="0" algn="l">
              <a:spcBef>
                <a:spcPts val="800"/>
              </a:spcBef>
              <a:spcAft>
                <a:spcPts val="0"/>
              </a:spcAft>
              <a:buSzPts val="1100"/>
              <a:buFont typeface="Proxima Nova"/>
              <a:buChar char="►"/>
              <a:defRPr>
                <a:latin typeface="Proxima Nova"/>
                <a:ea typeface="Proxima Nova"/>
                <a:cs typeface="Proxima Nova"/>
                <a:sym typeface="Proxima Nova"/>
              </a:defRPr>
            </a:lvl5pPr>
            <a:lvl6pPr indent="-298450" lvl="5" marL="2743200" rtl="0" algn="l">
              <a:spcBef>
                <a:spcPts val="800"/>
              </a:spcBef>
              <a:spcAft>
                <a:spcPts val="0"/>
              </a:spcAft>
              <a:buSzPts val="1100"/>
              <a:buFont typeface="Proxima Nova"/>
              <a:buChar char="►"/>
              <a:defRPr>
                <a:latin typeface="Proxima Nova"/>
                <a:ea typeface="Proxima Nova"/>
                <a:cs typeface="Proxima Nova"/>
                <a:sym typeface="Proxima Nova"/>
              </a:defRPr>
            </a:lvl6pPr>
            <a:lvl7pPr indent="-298450" lvl="6" marL="3200400" rtl="0" algn="l">
              <a:spcBef>
                <a:spcPts val="800"/>
              </a:spcBef>
              <a:spcAft>
                <a:spcPts val="0"/>
              </a:spcAft>
              <a:buSzPts val="1100"/>
              <a:buFont typeface="Proxima Nova"/>
              <a:buChar char="►"/>
              <a:defRPr>
                <a:latin typeface="Proxima Nova"/>
                <a:ea typeface="Proxima Nova"/>
                <a:cs typeface="Proxima Nova"/>
                <a:sym typeface="Proxima Nova"/>
              </a:defRPr>
            </a:lvl7pPr>
            <a:lvl8pPr indent="-298450" lvl="7" marL="3657600" rtl="0" algn="l">
              <a:spcBef>
                <a:spcPts val="800"/>
              </a:spcBef>
              <a:spcAft>
                <a:spcPts val="0"/>
              </a:spcAft>
              <a:buSzPts val="1100"/>
              <a:buFont typeface="Proxima Nova"/>
              <a:buChar char="►"/>
              <a:defRPr>
                <a:latin typeface="Proxima Nova"/>
                <a:ea typeface="Proxima Nova"/>
                <a:cs typeface="Proxima Nova"/>
                <a:sym typeface="Proxima Nova"/>
              </a:defRPr>
            </a:lvl8pPr>
            <a:lvl9pPr indent="-298450" lvl="8" marL="4114800" rtl="0" algn="l">
              <a:spcBef>
                <a:spcPts val="800"/>
              </a:spcBef>
              <a:spcAft>
                <a:spcPts val="0"/>
              </a:spcAft>
              <a:buSzPts val="1100"/>
              <a:buFont typeface="Proxima Nova"/>
              <a:buChar char="►"/>
              <a:defRPr>
                <a:latin typeface="Proxima Nova"/>
                <a:ea typeface="Proxima Nova"/>
                <a:cs typeface="Proxima Nova"/>
                <a:sym typeface="Proxima Nova"/>
              </a:defRPr>
            </a:lvl9pPr>
          </a:lstStyle>
          <a:p/>
        </p:txBody>
      </p:sp>
      <p:sp>
        <p:nvSpPr>
          <p:cNvPr id="51" name="Google Shape;51;p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Font typeface="Proxima Nova"/>
              <a:buNone/>
              <a:defRPr>
                <a:latin typeface="Proxima Nova"/>
                <a:ea typeface="Proxima Nova"/>
                <a:cs typeface="Proxima Nova"/>
                <a:sym typeface="Proxima Nova"/>
              </a:defRPr>
            </a:lvl1pPr>
            <a:lvl2pPr lvl="1" rtl="0" algn="l">
              <a:spcBef>
                <a:spcPts val="0"/>
              </a:spcBef>
              <a:spcAft>
                <a:spcPts val="0"/>
              </a:spcAft>
              <a:buSzPts val="1100"/>
              <a:buFont typeface="Proxima Nova"/>
              <a:buNone/>
              <a:defRPr>
                <a:latin typeface="Proxima Nova"/>
                <a:ea typeface="Proxima Nova"/>
                <a:cs typeface="Proxima Nova"/>
                <a:sym typeface="Proxima Nova"/>
              </a:defRPr>
            </a:lvl2pPr>
            <a:lvl3pPr lvl="2" rtl="0" algn="l">
              <a:spcBef>
                <a:spcPts val="0"/>
              </a:spcBef>
              <a:spcAft>
                <a:spcPts val="0"/>
              </a:spcAft>
              <a:buSzPts val="1100"/>
              <a:buFont typeface="Proxima Nova"/>
              <a:buNone/>
              <a:defRPr>
                <a:latin typeface="Proxima Nova"/>
                <a:ea typeface="Proxima Nova"/>
                <a:cs typeface="Proxima Nova"/>
                <a:sym typeface="Proxima Nova"/>
              </a:defRPr>
            </a:lvl3pPr>
            <a:lvl4pPr lvl="3" rtl="0" algn="l">
              <a:spcBef>
                <a:spcPts val="0"/>
              </a:spcBef>
              <a:spcAft>
                <a:spcPts val="0"/>
              </a:spcAft>
              <a:buSzPts val="1100"/>
              <a:buFont typeface="Proxima Nova"/>
              <a:buNone/>
              <a:defRPr>
                <a:latin typeface="Proxima Nova"/>
                <a:ea typeface="Proxima Nova"/>
                <a:cs typeface="Proxima Nova"/>
                <a:sym typeface="Proxima Nova"/>
              </a:defRPr>
            </a:lvl4pPr>
            <a:lvl5pPr lvl="4" rtl="0" algn="l">
              <a:spcBef>
                <a:spcPts val="0"/>
              </a:spcBef>
              <a:spcAft>
                <a:spcPts val="0"/>
              </a:spcAft>
              <a:buSzPts val="1100"/>
              <a:buFont typeface="Proxima Nova"/>
              <a:buNone/>
              <a:defRPr>
                <a:latin typeface="Proxima Nova"/>
                <a:ea typeface="Proxima Nova"/>
                <a:cs typeface="Proxima Nova"/>
                <a:sym typeface="Proxima Nova"/>
              </a:defRPr>
            </a:lvl5pPr>
            <a:lvl6pPr lvl="5" rtl="0" algn="l">
              <a:spcBef>
                <a:spcPts val="0"/>
              </a:spcBef>
              <a:spcAft>
                <a:spcPts val="0"/>
              </a:spcAft>
              <a:buSzPts val="1100"/>
              <a:buFont typeface="Proxima Nova"/>
              <a:buNone/>
              <a:defRPr>
                <a:latin typeface="Proxima Nova"/>
                <a:ea typeface="Proxima Nova"/>
                <a:cs typeface="Proxima Nova"/>
                <a:sym typeface="Proxima Nova"/>
              </a:defRPr>
            </a:lvl6pPr>
            <a:lvl7pPr lvl="6" rtl="0" algn="l">
              <a:spcBef>
                <a:spcPts val="0"/>
              </a:spcBef>
              <a:spcAft>
                <a:spcPts val="0"/>
              </a:spcAft>
              <a:buSzPts val="1100"/>
              <a:buFont typeface="Proxima Nova"/>
              <a:buNone/>
              <a:defRPr>
                <a:latin typeface="Proxima Nova"/>
                <a:ea typeface="Proxima Nova"/>
                <a:cs typeface="Proxima Nova"/>
                <a:sym typeface="Proxima Nova"/>
              </a:defRPr>
            </a:lvl7pPr>
            <a:lvl8pPr lvl="7" rtl="0" algn="l">
              <a:spcBef>
                <a:spcPts val="0"/>
              </a:spcBef>
              <a:spcAft>
                <a:spcPts val="0"/>
              </a:spcAft>
              <a:buSzPts val="1100"/>
              <a:buFont typeface="Proxima Nova"/>
              <a:buNone/>
              <a:defRPr>
                <a:latin typeface="Proxima Nova"/>
                <a:ea typeface="Proxima Nova"/>
                <a:cs typeface="Proxima Nova"/>
                <a:sym typeface="Proxima Nova"/>
              </a:defRPr>
            </a:lvl8pPr>
            <a:lvl9pPr lvl="8" rtl="0" algn="l">
              <a:spcBef>
                <a:spcPts val="0"/>
              </a:spcBef>
              <a:spcAft>
                <a:spcPts val="0"/>
              </a:spcAft>
              <a:buSzPts val="1100"/>
              <a:buFont typeface="Proxima Nova"/>
              <a:buNone/>
              <a:defRPr>
                <a:latin typeface="Proxima Nova"/>
                <a:ea typeface="Proxima Nova"/>
                <a:cs typeface="Proxima Nova"/>
                <a:sym typeface="Proxima Nova"/>
              </a:defRPr>
            </a:lvl9pPr>
          </a:lstStyle>
          <a:p/>
        </p:txBody>
      </p:sp>
      <p:sp>
        <p:nvSpPr>
          <p:cNvPr id="52" name="Google Shape;52;p4"/>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Font typeface="Proxima Nova"/>
              <a:buNone/>
              <a:defRPr>
                <a:latin typeface="Proxima Nova"/>
                <a:ea typeface="Proxima Nova"/>
                <a:cs typeface="Proxima Nova"/>
                <a:sym typeface="Proxima Nova"/>
              </a:defRPr>
            </a:lvl1pPr>
            <a:lvl2pPr lvl="1" rtl="0" algn="l">
              <a:spcBef>
                <a:spcPts val="0"/>
              </a:spcBef>
              <a:spcAft>
                <a:spcPts val="0"/>
              </a:spcAft>
              <a:buSzPts val="1100"/>
              <a:buFont typeface="Proxima Nova"/>
              <a:buNone/>
              <a:defRPr>
                <a:latin typeface="Proxima Nova"/>
                <a:ea typeface="Proxima Nova"/>
                <a:cs typeface="Proxima Nova"/>
                <a:sym typeface="Proxima Nova"/>
              </a:defRPr>
            </a:lvl2pPr>
            <a:lvl3pPr lvl="2" rtl="0" algn="l">
              <a:spcBef>
                <a:spcPts val="0"/>
              </a:spcBef>
              <a:spcAft>
                <a:spcPts val="0"/>
              </a:spcAft>
              <a:buSzPts val="1100"/>
              <a:buFont typeface="Proxima Nova"/>
              <a:buNone/>
              <a:defRPr>
                <a:latin typeface="Proxima Nova"/>
                <a:ea typeface="Proxima Nova"/>
                <a:cs typeface="Proxima Nova"/>
                <a:sym typeface="Proxima Nova"/>
              </a:defRPr>
            </a:lvl3pPr>
            <a:lvl4pPr lvl="3" rtl="0" algn="l">
              <a:spcBef>
                <a:spcPts val="0"/>
              </a:spcBef>
              <a:spcAft>
                <a:spcPts val="0"/>
              </a:spcAft>
              <a:buSzPts val="1100"/>
              <a:buFont typeface="Proxima Nova"/>
              <a:buNone/>
              <a:defRPr>
                <a:latin typeface="Proxima Nova"/>
                <a:ea typeface="Proxima Nova"/>
                <a:cs typeface="Proxima Nova"/>
                <a:sym typeface="Proxima Nova"/>
              </a:defRPr>
            </a:lvl4pPr>
            <a:lvl5pPr lvl="4" rtl="0" algn="l">
              <a:spcBef>
                <a:spcPts val="0"/>
              </a:spcBef>
              <a:spcAft>
                <a:spcPts val="0"/>
              </a:spcAft>
              <a:buSzPts val="1100"/>
              <a:buFont typeface="Proxima Nova"/>
              <a:buNone/>
              <a:defRPr>
                <a:latin typeface="Proxima Nova"/>
                <a:ea typeface="Proxima Nova"/>
                <a:cs typeface="Proxima Nova"/>
                <a:sym typeface="Proxima Nova"/>
              </a:defRPr>
            </a:lvl5pPr>
            <a:lvl6pPr lvl="5" rtl="0" algn="l">
              <a:spcBef>
                <a:spcPts val="0"/>
              </a:spcBef>
              <a:spcAft>
                <a:spcPts val="0"/>
              </a:spcAft>
              <a:buSzPts val="1100"/>
              <a:buFont typeface="Proxima Nova"/>
              <a:buNone/>
              <a:defRPr>
                <a:latin typeface="Proxima Nova"/>
                <a:ea typeface="Proxima Nova"/>
                <a:cs typeface="Proxima Nova"/>
                <a:sym typeface="Proxima Nova"/>
              </a:defRPr>
            </a:lvl6pPr>
            <a:lvl7pPr lvl="6" rtl="0" algn="l">
              <a:spcBef>
                <a:spcPts val="0"/>
              </a:spcBef>
              <a:spcAft>
                <a:spcPts val="0"/>
              </a:spcAft>
              <a:buSzPts val="1100"/>
              <a:buFont typeface="Proxima Nova"/>
              <a:buNone/>
              <a:defRPr>
                <a:latin typeface="Proxima Nova"/>
                <a:ea typeface="Proxima Nova"/>
                <a:cs typeface="Proxima Nova"/>
                <a:sym typeface="Proxima Nova"/>
              </a:defRPr>
            </a:lvl7pPr>
            <a:lvl8pPr lvl="7" rtl="0" algn="l">
              <a:spcBef>
                <a:spcPts val="0"/>
              </a:spcBef>
              <a:spcAft>
                <a:spcPts val="0"/>
              </a:spcAft>
              <a:buSzPts val="1100"/>
              <a:buFont typeface="Proxima Nova"/>
              <a:buNone/>
              <a:defRPr>
                <a:latin typeface="Proxima Nova"/>
                <a:ea typeface="Proxima Nova"/>
                <a:cs typeface="Proxima Nova"/>
                <a:sym typeface="Proxima Nova"/>
              </a:defRPr>
            </a:lvl8pPr>
            <a:lvl9pPr lvl="8" rtl="0" algn="l">
              <a:spcBef>
                <a:spcPts val="0"/>
              </a:spcBef>
              <a:spcAft>
                <a:spcPts val="0"/>
              </a:spcAft>
              <a:buSzPts val="1100"/>
              <a:buFont typeface="Proxima Nova"/>
              <a:buNone/>
              <a:defRPr>
                <a:latin typeface="Proxima Nova"/>
                <a:ea typeface="Proxima Nova"/>
                <a:cs typeface="Proxima Nova"/>
                <a:sym typeface="Proxima Nova"/>
              </a:defRPr>
            </a:lvl9pPr>
          </a:lstStyle>
          <a:p/>
        </p:txBody>
      </p:sp>
      <p:sp>
        <p:nvSpPr>
          <p:cNvPr id="53" name="Google Shape;53;p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atin typeface="Proxima Nova"/>
                <a:ea typeface="Proxima Nova"/>
                <a:cs typeface="Proxima Nova"/>
                <a:sym typeface="Proxima Nova"/>
              </a:defRPr>
            </a:lvl1pPr>
            <a:lvl2pPr indent="0" lvl="1" marL="0" rtl="0" algn="r">
              <a:spcBef>
                <a:spcPts val="0"/>
              </a:spcBef>
              <a:buNone/>
              <a:defRPr>
                <a:latin typeface="Proxima Nova"/>
                <a:ea typeface="Proxima Nova"/>
                <a:cs typeface="Proxima Nova"/>
                <a:sym typeface="Proxima Nova"/>
              </a:defRPr>
            </a:lvl2pPr>
            <a:lvl3pPr indent="0" lvl="2" marL="0" rtl="0" algn="r">
              <a:spcBef>
                <a:spcPts val="0"/>
              </a:spcBef>
              <a:buNone/>
              <a:defRPr>
                <a:latin typeface="Proxima Nova"/>
                <a:ea typeface="Proxima Nova"/>
                <a:cs typeface="Proxima Nova"/>
                <a:sym typeface="Proxima Nova"/>
              </a:defRPr>
            </a:lvl3pPr>
            <a:lvl4pPr indent="0" lvl="3" marL="0" rtl="0" algn="r">
              <a:spcBef>
                <a:spcPts val="0"/>
              </a:spcBef>
              <a:buNone/>
              <a:defRPr>
                <a:latin typeface="Proxima Nova"/>
                <a:ea typeface="Proxima Nova"/>
                <a:cs typeface="Proxima Nova"/>
                <a:sym typeface="Proxima Nova"/>
              </a:defRPr>
            </a:lvl4pPr>
            <a:lvl5pPr indent="0" lvl="4" marL="0" rtl="0" algn="r">
              <a:spcBef>
                <a:spcPts val="0"/>
              </a:spcBef>
              <a:buNone/>
              <a:defRPr>
                <a:latin typeface="Proxima Nova"/>
                <a:ea typeface="Proxima Nova"/>
                <a:cs typeface="Proxima Nova"/>
                <a:sym typeface="Proxima Nova"/>
              </a:defRPr>
            </a:lvl5pPr>
            <a:lvl6pPr indent="0" lvl="5" marL="0" rtl="0" algn="r">
              <a:spcBef>
                <a:spcPts val="0"/>
              </a:spcBef>
              <a:buNone/>
              <a:defRPr>
                <a:latin typeface="Proxima Nova"/>
                <a:ea typeface="Proxima Nova"/>
                <a:cs typeface="Proxima Nova"/>
                <a:sym typeface="Proxima Nova"/>
              </a:defRPr>
            </a:lvl6pPr>
            <a:lvl7pPr indent="0" lvl="6" marL="0" rtl="0" algn="r">
              <a:spcBef>
                <a:spcPts val="0"/>
              </a:spcBef>
              <a:buNone/>
              <a:defRPr>
                <a:latin typeface="Proxima Nova"/>
                <a:ea typeface="Proxima Nova"/>
                <a:cs typeface="Proxima Nova"/>
                <a:sym typeface="Proxima Nova"/>
              </a:defRPr>
            </a:lvl7pPr>
            <a:lvl8pPr indent="0" lvl="7" marL="0" rtl="0" algn="r">
              <a:spcBef>
                <a:spcPts val="0"/>
              </a:spcBef>
              <a:buNone/>
              <a:defRPr>
                <a:latin typeface="Proxima Nova"/>
                <a:ea typeface="Proxima Nova"/>
                <a:cs typeface="Proxima Nova"/>
                <a:sym typeface="Proxima Nova"/>
              </a:defRPr>
            </a:lvl8pPr>
            <a:lvl9pPr indent="0" lvl="8" marL="0" rtl="0" algn="r">
              <a:spcBef>
                <a:spcPts val="0"/>
              </a:spcBef>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5"/>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7" name="Google Shape;57;p5"/>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8" name="Google Shape;58;p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 name="Google Shape;59;p5"/>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6"/>
          <p:cNvSpPr txBox="1"/>
          <p:nvPr>
            <p:ph type="title"/>
          </p:nvPr>
        </p:nvSpPr>
        <p:spPr>
          <a:xfrm>
            <a:off x="508001" y="2025650"/>
            <a:ext cx="6447600" cy="13698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3000"/>
              <a:buFont typeface="Arial"/>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 name="Google Shape;63;p6"/>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200"/>
              <a:buNone/>
              <a:defRPr sz="1500">
                <a:solidFill>
                  <a:srgbClr val="E1E5EB"/>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64" name="Google Shape;64;p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6"/>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2700"/>
              <a:buFont typeface="Arial"/>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 name="Google Shape;69;p7"/>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70" name="Google Shape;70;p7"/>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71" name="Google Shape;71;p7"/>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72" name="Google Shape;72;p7"/>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73" name="Google Shape;73;p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7"/>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8"/>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8"/>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9"/>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1500"/>
              <a:buFont typeface="Arial"/>
              <a:buNone/>
              <a:defRPr sz="15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9"/>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83" name="Google Shape;83;p9"/>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800"/>
              <a:buNone/>
              <a:defRPr sz="1100"/>
            </a:lvl2pPr>
            <a:lvl3pPr indent="-228600" lvl="2" marL="1371600" rtl="0" algn="l">
              <a:spcBef>
                <a:spcPts val="800"/>
              </a:spcBef>
              <a:spcAft>
                <a:spcPts val="0"/>
              </a:spcAft>
              <a:buSzPts val="700"/>
              <a:buNone/>
              <a:defRPr sz="900"/>
            </a:lvl3pPr>
            <a:lvl4pPr indent="-228600" lvl="3" marL="1828800" rtl="0" algn="l">
              <a:spcBef>
                <a:spcPts val="800"/>
              </a:spcBef>
              <a:spcAft>
                <a:spcPts val="0"/>
              </a:spcAft>
              <a:buSzPts val="600"/>
              <a:buNone/>
              <a:defRPr sz="800"/>
            </a:lvl4pPr>
            <a:lvl5pPr indent="-228600" lvl="4" marL="2286000" rtl="0" algn="l">
              <a:spcBef>
                <a:spcPts val="800"/>
              </a:spcBef>
              <a:spcAft>
                <a:spcPts val="0"/>
              </a:spcAft>
              <a:buSzPts val="600"/>
              <a:buNone/>
              <a:defRPr sz="800"/>
            </a:lvl5pPr>
            <a:lvl6pPr indent="-228600" lvl="5" marL="2743200" rtl="0" algn="l">
              <a:spcBef>
                <a:spcPts val="800"/>
              </a:spcBef>
              <a:spcAft>
                <a:spcPts val="0"/>
              </a:spcAft>
              <a:buSzPts val="600"/>
              <a:buNone/>
              <a:defRPr sz="800"/>
            </a:lvl6pPr>
            <a:lvl7pPr indent="-228600" lvl="6" marL="3200400" rtl="0" algn="l">
              <a:spcBef>
                <a:spcPts val="800"/>
              </a:spcBef>
              <a:spcAft>
                <a:spcPts val="0"/>
              </a:spcAft>
              <a:buSzPts val="600"/>
              <a:buNone/>
              <a:defRPr sz="800"/>
            </a:lvl7pPr>
            <a:lvl8pPr indent="-228600" lvl="7" marL="3657600" rtl="0" algn="l">
              <a:spcBef>
                <a:spcPts val="800"/>
              </a:spcBef>
              <a:spcAft>
                <a:spcPts val="0"/>
              </a:spcAft>
              <a:buSzPts val="600"/>
              <a:buNone/>
              <a:defRPr sz="800"/>
            </a:lvl8pPr>
            <a:lvl9pPr indent="-228600" lvl="8" marL="4114800" rtl="0" algn="l">
              <a:spcBef>
                <a:spcPts val="800"/>
              </a:spcBef>
              <a:spcAft>
                <a:spcPts val="0"/>
              </a:spcAft>
              <a:buSzPts val="600"/>
              <a:buNone/>
              <a:defRPr sz="800"/>
            </a:lvl9pPr>
          </a:lstStyle>
          <a:p/>
        </p:txBody>
      </p:sp>
      <p:sp>
        <p:nvSpPr>
          <p:cNvPr id="84" name="Google Shape;84;p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9"/>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9"/>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0"/>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1800"/>
              <a:buFont typeface="Arial"/>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0"/>
          <p:cNvSpPr/>
          <p:nvPr>
            <p:ph idx="2" type="pic"/>
          </p:nvPr>
        </p:nvSpPr>
        <p:spPr>
          <a:xfrm>
            <a:off x="508000" y="457200"/>
            <a:ext cx="6447600" cy="2884200"/>
          </a:xfrm>
          <a:prstGeom prst="rect">
            <a:avLst/>
          </a:prstGeom>
          <a:noFill/>
          <a:ln>
            <a:noFill/>
          </a:ln>
        </p:spPr>
        <p:txBody>
          <a:bodyPr anchorCtr="0" anchor="t" bIns="34275" lIns="68575" spcFirstLastPara="1" rIns="68575" wrap="square" tIns="34275">
            <a:noAutofit/>
          </a:bodyPr>
          <a:lstStyle>
            <a:lvl1pPr lvl="0" marR="0" rtl="0" algn="ctr">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1pPr>
            <a:lvl2pPr lvl="1"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2pPr>
            <a:lvl3pPr lvl="2"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3pPr>
            <a:lvl4pPr lvl="3"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4pPr>
            <a:lvl5pPr lvl="4"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5pPr>
            <a:lvl6pPr lvl="5"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6pPr>
            <a:lvl7pPr lvl="6"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7pPr>
            <a:lvl8pPr lvl="7"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8pPr>
            <a:lvl9pPr lvl="8"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9pPr>
          </a:lstStyle>
          <a:p/>
        </p:txBody>
      </p:sp>
      <p:sp>
        <p:nvSpPr>
          <p:cNvPr id="90" name="Google Shape;90;p10"/>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700"/>
              <a:buNone/>
              <a:defRPr sz="9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91" name="Google Shape;91;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0"/>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0"/>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rgbClr val="6F7074"/>
              </a:solidFill>
              <a:prstDash val="solid"/>
              <a:miter lim="800000"/>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rgbClr val="6F7074"/>
              </a:solidFill>
              <a:prstDash val="solid"/>
              <a:miter lim="800000"/>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1311">
                <a:alpha val="69800"/>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AFAFA">
                <a:alpha val="69800"/>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5" name="Google Shape;15;p1"/>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chemeClr val="accent1">
                <a:alpha val="8471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accent1"/>
              </a:buClr>
              <a:buSzPts val="2700"/>
              <a:buFont typeface="Proxima Nova"/>
              <a:buNone/>
              <a:defRPr i="0" sz="2700" u="none" cap="none" strike="noStrike">
                <a:solidFill>
                  <a:schemeClr val="accent1"/>
                </a:solidFill>
                <a:latin typeface="Proxima Nova"/>
                <a:ea typeface="Proxima Nova"/>
                <a:cs typeface="Proxima Nova"/>
                <a:sym typeface="Proxima Nova"/>
              </a:defRPr>
            </a:lvl1pPr>
            <a:lvl2pPr lvl="1" marR="0" rtl="0" algn="l">
              <a:spcBef>
                <a:spcPts val="0"/>
              </a:spcBef>
              <a:spcAft>
                <a:spcPts val="0"/>
              </a:spcAft>
              <a:buSzPts val="1100"/>
              <a:buNone/>
              <a:defRPr b="0" i="0" sz="1400" u="none" cap="none" strike="noStrike">
                <a:solidFill>
                  <a:schemeClr val="lt2"/>
                </a:solidFill>
              </a:defRPr>
            </a:lvl2pPr>
            <a:lvl3pPr lvl="2" marR="0" rtl="0" algn="l">
              <a:spcBef>
                <a:spcPts val="0"/>
              </a:spcBef>
              <a:spcAft>
                <a:spcPts val="0"/>
              </a:spcAft>
              <a:buSzPts val="1100"/>
              <a:buNone/>
              <a:defRPr b="0" i="0" sz="1400" u="none" cap="none" strike="noStrike">
                <a:solidFill>
                  <a:schemeClr val="lt2"/>
                </a:solidFill>
              </a:defRPr>
            </a:lvl3pPr>
            <a:lvl4pPr lvl="3" marR="0" rtl="0" algn="l">
              <a:spcBef>
                <a:spcPts val="0"/>
              </a:spcBef>
              <a:spcAft>
                <a:spcPts val="0"/>
              </a:spcAft>
              <a:buSzPts val="1100"/>
              <a:buNone/>
              <a:defRPr b="0" i="0" sz="1400" u="none" cap="none" strike="noStrike">
                <a:solidFill>
                  <a:schemeClr val="lt2"/>
                </a:solidFill>
              </a:defRPr>
            </a:lvl4pPr>
            <a:lvl5pPr lvl="4" marR="0" rtl="0" algn="l">
              <a:spcBef>
                <a:spcPts val="0"/>
              </a:spcBef>
              <a:spcAft>
                <a:spcPts val="0"/>
              </a:spcAft>
              <a:buSzPts val="1100"/>
              <a:buNone/>
              <a:defRPr b="0" i="0" sz="1400" u="none" cap="none" strike="noStrike">
                <a:solidFill>
                  <a:schemeClr val="lt2"/>
                </a:solidFill>
              </a:defRPr>
            </a:lvl5pPr>
            <a:lvl6pPr lvl="5" marR="0" rtl="0" algn="l">
              <a:spcBef>
                <a:spcPts val="0"/>
              </a:spcBef>
              <a:spcAft>
                <a:spcPts val="0"/>
              </a:spcAft>
              <a:buSzPts val="1100"/>
              <a:buNone/>
              <a:defRPr b="0" i="0" sz="1400" u="none" cap="none" strike="noStrike">
                <a:solidFill>
                  <a:schemeClr val="lt2"/>
                </a:solidFill>
              </a:defRPr>
            </a:lvl6pPr>
            <a:lvl7pPr lvl="6" marR="0" rtl="0" algn="l">
              <a:spcBef>
                <a:spcPts val="0"/>
              </a:spcBef>
              <a:spcAft>
                <a:spcPts val="0"/>
              </a:spcAft>
              <a:buSzPts val="1100"/>
              <a:buNone/>
              <a:defRPr b="0" i="0" sz="1400" u="none" cap="none" strike="noStrike">
                <a:solidFill>
                  <a:schemeClr val="lt2"/>
                </a:solidFill>
              </a:defRPr>
            </a:lvl7pPr>
            <a:lvl8pPr lvl="7" marR="0" rtl="0" algn="l">
              <a:spcBef>
                <a:spcPts val="0"/>
              </a:spcBef>
              <a:spcAft>
                <a:spcPts val="0"/>
              </a:spcAft>
              <a:buSzPts val="1100"/>
              <a:buNone/>
              <a:defRPr b="0" i="0" sz="1400" u="none" cap="none" strike="noStrike">
                <a:solidFill>
                  <a:schemeClr val="lt2"/>
                </a:solidFill>
              </a:defRPr>
            </a:lvl8pPr>
            <a:lvl9pPr lvl="8" marR="0" rtl="0" algn="l">
              <a:spcBef>
                <a:spcPts val="0"/>
              </a:spcBef>
              <a:spcAft>
                <a:spcPts val="0"/>
              </a:spcAft>
              <a:buSzPts val="1100"/>
              <a:buNone/>
              <a:defRPr b="0" i="0" sz="1400" u="none" cap="none" strike="noStrike">
                <a:solidFill>
                  <a:schemeClr val="lt2"/>
                </a:solidFill>
              </a:defRPr>
            </a:lvl9pPr>
          </a:lstStyle>
          <a:p/>
        </p:txBody>
      </p:sp>
      <p:sp>
        <p:nvSpPr>
          <p:cNvPr id="18" name="Google Shape;18;p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marR="0" rtl="0" algn="l">
              <a:spcBef>
                <a:spcPts val="800"/>
              </a:spcBef>
              <a:spcAft>
                <a:spcPts val="0"/>
              </a:spcAft>
              <a:buClr>
                <a:schemeClr val="accent1"/>
              </a:buClr>
              <a:buSzPts val="1100"/>
              <a:buFont typeface="Proxima Nova"/>
              <a:buChar char="►"/>
              <a:defRPr i="0" sz="1400" u="none" cap="none" strike="noStrike">
                <a:solidFill>
                  <a:srgbClr val="D3D8E1"/>
                </a:solidFill>
                <a:latin typeface="Proxima Nova"/>
                <a:ea typeface="Proxima Nova"/>
                <a:cs typeface="Proxima Nova"/>
                <a:sym typeface="Proxima Nova"/>
              </a:defRPr>
            </a:lvl1pPr>
            <a:lvl2pPr indent="-292100" lvl="1" marL="914400" marR="0" rtl="0" algn="l">
              <a:spcBef>
                <a:spcPts val="800"/>
              </a:spcBef>
              <a:spcAft>
                <a:spcPts val="0"/>
              </a:spcAft>
              <a:buClr>
                <a:schemeClr val="accent1"/>
              </a:buClr>
              <a:buSzPts val="1000"/>
              <a:buFont typeface="Proxima Nova"/>
              <a:buChar char="►"/>
              <a:defRPr i="0" sz="1200" u="none" cap="none" strike="noStrike">
                <a:solidFill>
                  <a:srgbClr val="D3D8E1"/>
                </a:solidFill>
                <a:latin typeface="Proxima Nova"/>
                <a:ea typeface="Proxima Nova"/>
                <a:cs typeface="Proxima Nova"/>
                <a:sym typeface="Proxima Nova"/>
              </a:defRPr>
            </a:lvl2pPr>
            <a:lvl3pPr indent="-279400" lvl="2" marL="1371600" marR="0" rtl="0" algn="l">
              <a:spcBef>
                <a:spcPts val="800"/>
              </a:spcBef>
              <a:spcAft>
                <a:spcPts val="0"/>
              </a:spcAft>
              <a:buClr>
                <a:schemeClr val="accent1"/>
              </a:buClr>
              <a:buSzPts val="800"/>
              <a:buFont typeface="Proxima Nova"/>
              <a:buChar char="►"/>
              <a:defRPr i="0" sz="1100" u="none" cap="none" strike="noStrike">
                <a:solidFill>
                  <a:srgbClr val="D3D8E1"/>
                </a:solidFill>
                <a:latin typeface="Proxima Nova"/>
                <a:ea typeface="Proxima Nova"/>
                <a:cs typeface="Proxima Nova"/>
                <a:sym typeface="Proxima Nova"/>
              </a:defRPr>
            </a:lvl3pPr>
            <a:lvl4pPr indent="-273050" lvl="3" marL="18288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4pPr>
            <a:lvl5pPr indent="-273050" lvl="4" marL="22860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5pPr>
            <a:lvl6pPr indent="-273050" lvl="5" marL="27432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6pPr>
            <a:lvl7pPr indent="-273050" lvl="6" marL="32004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7pPr>
            <a:lvl8pPr indent="-273050" lvl="7" marL="36576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8pPr>
            <a:lvl9pPr indent="-273050" lvl="8" marL="41148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9pPr>
          </a:lstStyle>
          <a:p/>
        </p:txBody>
      </p:sp>
      <p:sp>
        <p:nvSpPr>
          <p:cNvPr id="19" name="Google Shape;19;p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D5DAE3"/>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20" name="Google Shape;20;p1"/>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D5DAE3"/>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21" name="Google Shape;21;p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chemeClr val="accent1"/>
                </a:solidFill>
                <a:latin typeface="Arial"/>
                <a:ea typeface="Arial"/>
                <a:cs typeface="Arial"/>
                <a:sym typeface="Arial"/>
              </a:defRPr>
            </a:lvl1pPr>
            <a:lvl2pPr indent="0" lvl="1" marL="0" marR="0" rtl="0" algn="r">
              <a:spcBef>
                <a:spcPts val="0"/>
              </a:spcBef>
              <a:buNone/>
              <a:defRPr b="0" i="0" sz="700" u="none" cap="none" strike="noStrike">
                <a:solidFill>
                  <a:schemeClr val="accent1"/>
                </a:solidFill>
                <a:latin typeface="Arial"/>
                <a:ea typeface="Arial"/>
                <a:cs typeface="Arial"/>
                <a:sym typeface="Arial"/>
              </a:defRPr>
            </a:lvl2pPr>
            <a:lvl3pPr indent="0" lvl="2" marL="0" marR="0" rtl="0" algn="r">
              <a:spcBef>
                <a:spcPts val="0"/>
              </a:spcBef>
              <a:buNone/>
              <a:defRPr b="0" i="0" sz="700" u="none" cap="none" strike="noStrike">
                <a:solidFill>
                  <a:schemeClr val="accent1"/>
                </a:solidFill>
                <a:latin typeface="Arial"/>
                <a:ea typeface="Arial"/>
                <a:cs typeface="Arial"/>
                <a:sym typeface="Arial"/>
              </a:defRPr>
            </a:lvl3pPr>
            <a:lvl4pPr indent="0" lvl="3" marL="0" marR="0" rtl="0" algn="r">
              <a:spcBef>
                <a:spcPts val="0"/>
              </a:spcBef>
              <a:buNone/>
              <a:defRPr b="0" i="0" sz="700" u="none" cap="none" strike="noStrike">
                <a:solidFill>
                  <a:schemeClr val="accent1"/>
                </a:solidFill>
                <a:latin typeface="Arial"/>
                <a:ea typeface="Arial"/>
                <a:cs typeface="Arial"/>
                <a:sym typeface="Arial"/>
              </a:defRPr>
            </a:lvl4pPr>
            <a:lvl5pPr indent="0" lvl="4" marL="0" marR="0" rtl="0" algn="r">
              <a:spcBef>
                <a:spcPts val="0"/>
              </a:spcBef>
              <a:buNone/>
              <a:defRPr b="0" i="0" sz="700" u="none" cap="none" strike="noStrike">
                <a:solidFill>
                  <a:schemeClr val="accent1"/>
                </a:solidFill>
                <a:latin typeface="Arial"/>
                <a:ea typeface="Arial"/>
                <a:cs typeface="Arial"/>
                <a:sym typeface="Arial"/>
              </a:defRPr>
            </a:lvl5pPr>
            <a:lvl6pPr indent="0" lvl="5" marL="0" marR="0" rtl="0" algn="r">
              <a:spcBef>
                <a:spcPts val="0"/>
              </a:spcBef>
              <a:buNone/>
              <a:defRPr b="0" i="0" sz="700" u="none" cap="none" strike="noStrike">
                <a:solidFill>
                  <a:schemeClr val="accent1"/>
                </a:solidFill>
                <a:latin typeface="Arial"/>
                <a:ea typeface="Arial"/>
                <a:cs typeface="Arial"/>
                <a:sym typeface="Arial"/>
              </a:defRPr>
            </a:lvl6pPr>
            <a:lvl7pPr indent="0" lvl="6" marL="0" marR="0" rtl="0" algn="r">
              <a:spcBef>
                <a:spcPts val="0"/>
              </a:spcBef>
              <a:buNone/>
              <a:defRPr b="0" i="0" sz="700" u="none" cap="none" strike="noStrike">
                <a:solidFill>
                  <a:schemeClr val="accent1"/>
                </a:solidFill>
                <a:latin typeface="Arial"/>
                <a:ea typeface="Arial"/>
                <a:cs typeface="Arial"/>
                <a:sym typeface="Arial"/>
              </a:defRPr>
            </a:lvl7pPr>
            <a:lvl8pPr indent="0" lvl="7" marL="0" marR="0" rtl="0" algn="r">
              <a:spcBef>
                <a:spcPts val="0"/>
              </a:spcBef>
              <a:buNone/>
              <a:defRPr b="0" i="0" sz="700" u="none" cap="none" strike="noStrike">
                <a:solidFill>
                  <a:schemeClr val="accent1"/>
                </a:solidFill>
                <a:latin typeface="Arial"/>
                <a:ea typeface="Arial"/>
                <a:cs typeface="Arial"/>
                <a:sym typeface="Arial"/>
              </a:defRPr>
            </a:lvl8pPr>
            <a:lvl9pPr indent="0" lvl="8" marL="0" marR="0" rtl="0" algn="r">
              <a:spcBef>
                <a:spcPts val="0"/>
              </a:spcBef>
              <a:buNone/>
              <a:defRPr b="0" i="0" sz="7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1"/>
          <p:cNvPicPr preferRelativeResize="0"/>
          <p:nvPr/>
        </p:nvPicPr>
        <p:blipFill rotWithShape="1">
          <a:blip r:embed="rId1">
            <a:alphaModFix/>
          </a:blip>
          <a:srcRect b="0" l="0" r="0" t="0"/>
          <a:stretch/>
        </p:blipFill>
        <p:spPr>
          <a:xfrm>
            <a:off x="523407" y="4560738"/>
            <a:ext cx="621788" cy="239517"/>
          </a:xfrm>
          <a:prstGeom prst="rect">
            <a:avLst/>
          </a:prstGeom>
          <a:noFill/>
          <a:ln>
            <a:noFill/>
          </a:ln>
        </p:spPr>
      </p:pic>
      <p:sp>
        <p:nvSpPr>
          <p:cNvPr id="23" name="Google Shape;23;p1"/>
          <p:cNvSpPr/>
          <p:nvPr/>
        </p:nvSpPr>
        <p:spPr>
          <a:xfrm>
            <a:off x="492155" y="4881850"/>
            <a:ext cx="6981000" cy="1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800" u="none" cap="none" strike="noStrike">
                <a:solidFill>
                  <a:schemeClr val="lt1"/>
                </a:solidFill>
                <a:latin typeface="Arial"/>
                <a:ea typeface="Arial"/>
                <a:cs typeface="Arial"/>
                <a:sym typeface="Arial"/>
              </a:rPr>
              <a:t>Confidential and Proprietary </a:t>
            </a:r>
            <a:r>
              <a:rPr b="0" i="0" lang="en" sz="800" u="none" cap="none" strike="noStrike">
                <a:solidFill>
                  <a:schemeClr val="lt1"/>
                </a:solidFill>
                <a:latin typeface="Arial"/>
                <a:ea typeface="Arial"/>
                <a:cs typeface="Arial"/>
                <a:sym typeface="Arial"/>
              </a:rPr>
              <a:t>|  © Copyright 2019 Bitfocus, Inc., All Rights Reserved. </a:t>
            </a:r>
            <a:endParaRPr sz="1100"/>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16.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36.png"/><Relationship Id="rId4" Type="http://schemas.openxmlformats.org/officeDocument/2006/relationships/image" Target="../media/image33.png"/><Relationship Id="rId5"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mailto:marin@bitfocus.com" TargetMode="External"/><Relationship Id="rId4" Type="http://schemas.openxmlformats.org/officeDocument/2006/relationships/hyperlink" Target="https://marin.clarityhs.help/hc/en-us" TargetMode="External"/><Relationship Id="rId5" Type="http://schemas.openxmlformats.org/officeDocument/2006/relationships/image" Target="../media/image39.png"/><Relationship Id="rId6"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ctrTitle"/>
          </p:nvPr>
        </p:nvSpPr>
        <p:spPr>
          <a:xfrm>
            <a:off x="1130300" y="1803400"/>
            <a:ext cx="5825100" cy="1234800"/>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en"/>
              <a:t>Marin Outreach Training </a:t>
            </a:r>
            <a:endParaRPr/>
          </a:p>
        </p:txBody>
      </p:sp>
      <p:sp>
        <p:nvSpPr>
          <p:cNvPr id="192" name="Google Shape;192;p27"/>
          <p:cNvSpPr txBox="1"/>
          <p:nvPr>
            <p:ph idx="1" type="subTitle"/>
          </p:nvPr>
        </p:nvSpPr>
        <p:spPr>
          <a:xfrm>
            <a:off x="1130300" y="3038125"/>
            <a:ext cx="5825100" cy="8226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457200" y="290726"/>
            <a:ext cx="8229600" cy="728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Managing Households </a:t>
            </a:r>
            <a:endParaRPr sz="2700">
              <a:solidFill>
                <a:srgbClr val="E1E5EB"/>
              </a:solidFill>
              <a:latin typeface="Arial"/>
              <a:ea typeface="Arial"/>
              <a:cs typeface="Arial"/>
              <a:sym typeface="Arial"/>
            </a:endParaRPr>
          </a:p>
        </p:txBody>
      </p:sp>
      <p:sp>
        <p:nvSpPr>
          <p:cNvPr id="258" name="Google Shape;258;p36"/>
          <p:cNvSpPr txBox="1"/>
          <p:nvPr>
            <p:ph idx="1" type="body"/>
          </p:nvPr>
        </p:nvSpPr>
        <p:spPr>
          <a:xfrm>
            <a:off x="406250" y="1018825"/>
            <a:ext cx="6701700" cy="857100"/>
          </a:xfrm>
          <a:prstGeom prst="rect">
            <a:avLst/>
          </a:prstGeom>
        </p:spPr>
        <p:txBody>
          <a:bodyPr anchorCtr="0" anchor="t" bIns="57150" lIns="57150" spcFirstLastPara="1" rIns="57150" wrap="square" tIns="57150">
            <a:noAutofit/>
          </a:bodyPr>
          <a:lstStyle/>
          <a:p>
            <a:pPr indent="-317500" lvl="0" marL="4572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Clients in the same “family” should be in a household in HMIS.</a:t>
            </a:r>
            <a:endParaRPr sz="1400">
              <a:solidFill>
                <a:schemeClr val="lt1"/>
              </a:solidFill>
              <a:latin typeface="Arial"/>
              <a:ea typeface="Arial"/>
              <a:cs typeface="Arial"/>
              <a:sym typeface="Arial"/>
            </a:endParaRPr>
          </a:p>
          <a:p>
            <a:pPr indent="-317500" lvl="0" marL="4572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The household composition can be updated if things change. </a:t>
            </a:r>
            <a:endParaRPr sz="1400">
              <a:solidFill>
                <a:schemeClr val="lt1"/>
              </a:solidFill>
              <a:latin typeface="Arial"/>
              <a:ea typeface="Arial"/>
              <a:cs typeface="Arial"/>
              <a:sym typeface="Arial"/>
            </a:endParaRPr>
          </a:p>
          <a:p>
            <a:pPr indent="0" lvl="0" marL="0" rtl="0" algn="l">
              <a:spcBef>
                <a:spcPts val="1600"/>
              </a:spcBef>
              <a:spcAft>
                <a:spcPts val="0"/>
              </a:spcAft>
              <a:buNone/>
            </a:pPr>
            <a:r>
              <a:t/>
            </a:r>
            <a:endParaRPr sz="1800">
              <a:solidFill>
                <a:srgbClr val="990000"/>
              </a:solidFill>
            </a:endParaRPr>
          </a:p>
          <a:p>
            <a:pPr indent="0" lvl="0" marL="0" rtl="0" algn="l">
              <a:spcBef>
                <a:spcPts val="1600"/>
              </a:spcBef>
              <a:spcAft>
                <a:spcPts val="0"/>
              </a:spcAft>
              <a:buNone/>
            </a:pPr>
            <a:r>
              <a:t/>
            </a:r>
            <a:endParaRPr sz="1800">
              <a:solidFill>
                <a:srgbClr val="990000"/>
              </a:solidFill>
            </a:endParaRPr>
          </a:p>
          <a:p>
            <a:pPr indent="0" lvl="0" marL="0" rtl="0" algn="l">
              <a:spcBef>
                <a:spcPts val="1600"/>
              </a:spcBef>
              <a:spcAft>
                <a:spcPts val="0"/>
              </a:spcAft>
              <a:buNone/>
            </a:pPr>
            <a:r>
              <a:t/>
            </a:r>
            <a:endParaRPr sz="1800">
              <a:solidFill>
                <a:srgbClr val="990000"/>
              </a:solidFill>
            </a:endParaRPr>
          </a:p>
          <a:p>
            <a:pPr indent="0" lvl="0" marL="0" rtl="0" algn="l">
              <a:spcBef>
                <a:spcPts val="1600"/>
              </a:spcBef>
              <a:spcAft>
                <a:spcPts val="0"/>
              </a:spcAft>
              <a:buNone/>
            </a:pPr>
            <a:r>
              <a:t/>
            </a:r>
            <a:endParaRPr sz="1800">
              <a:solidFill>
                <a:srgbClr val="990000"/>
              </a:solidFill>
            </a:endParaRPr>
          </a:p>
          <a:p>
            <a:pPr indent="0" lvl="0" marL="0" rtl="0" algn="l">
              <a:spcBef>
                <a:spcPts val="1600"/>
              </a:spcBef>
              <a:spcAft>
                <a:spcPts val="0"/>
              </a:spcAft>
              <a:buNone/>
            </a:pPr>
            <a:r>
              <a:rPr lang="en" sz="1800">
                <a:solidFill>
                  <a:srgbClr val="990000"/>
                </a:solidFill>
              </a:rPr>
              <a:t>	</a:t>
            </a:r>
            <a:r>
              <a:rPr lang="en" sz="1800"/>
              <a:t>	1</a:t>
            </a:r>
            <a:endParaRPr sz="1800"/>
          </a:p>
          <a:p>
            <a:pPr indent="457200" lvl="0" marL="1371600" rtl="0" algn="l">
              <a:spcBef>
                <a:spcPts val="1600"/>
              </a:spcBef>
              <a:spcAft>
                <a:spcPts val="1600"/>
              </a:spcAft>
              <a:buNone/>
            </a:pPr>
            <a:r>
              <a:rPr lang="en" sz="1800">
                <a:solidFill>
                  <a:srgbClr val="990000"/>
                </a:solidFill>
              </a:rPr>
              <a:t>				</a:t>
            </a:r>
            <a:r>
              <a:rPr lang="en" sz="1800"/>
              <a:t>2</a:t>
            </a:r>
            <a:r>
              <a:rPr lang="en" sz="1800">
                <a:solidFill>
                  <a:srgbClr val="990000"/>
                </a:solidFill>
              </a:rPr>
              <a:t>		</a:t>
            </a:r>
            <a:r>
              <a:rPr lang="en" sz="1800"/>
              <a:t>		        					                                       		 3</a:t>
            </a:r>
            <a:r>
              <a:rPr lang="en" sz="1800"/>
              <a:t>	</a:t>
            </a:r>
            <a:r>
              <a:rPr lang="en" sz="1800">
                <a:solidFill>
                  <a:srgbClr val="990000"/>
                </a:solidFill>
              </a:rPr>
              <a:t>					 			</a:t>
            </a:r>
            <a:endParaRPr sz="1800">
              <a:solidFill>
                <a:srgbClr val="990000"/>
              </a:solidFill>
            </a:endParaRPr>
          </a:p>
        </p:txBody>
      </p:sp>
      <p:pic>
        <p:nvPicPr>
          <p:cNvPr id="259" name="Google Shape;259;p36"/>
          <p:cNvPicPr preferRelativeResize="0"/>
          <p:nvPr/>
        </p:nvPicPr>
        <p:blipFill>
          <a:blip r:embed="rId3">
            <a:alphaModFix/>
          </a:blip>
          <a:stretch>
            <a:fillRect/>
          </a:stretch>
        </p:blipFill>
        <p:spPr>
          <a:xfrm>
            <a:off x="238775" y="1565775"/>
            <a:ext cx="3162525" cy="1971250"/>
          </a:xfrm>
          <a:prstGeom prst="rect">
            <a:avLst/>
          </a:prstGeom>
          <a:noFill/>
          <a:ln>
            <a:noFill/>
          </a:ln>
        </p:spPr>
      </p:pic>
      <p:pic>
        <p:nvPicPr>
          <p:cNvPr id="260" name="Google Shape;260;p36"/>
          <p:cNvPicPr preferRelativeResize="0"/>
          <p:nvPr/>
        </p:nvPicPr>
        <p:blipFill>
          <a:blip r:embed="rId4">
            <a:alphaModFix/>
          </a:blip>
          <a:stretch>
            <a:fillRect/>
          </a:stretch>
        </p:blipFill>
        <p:spPr>
          <a:xfrm>
            <a:off x="3160700" y="1850500"/>
            <a:ext cx="3322425" cy="1971250"/>
          </a:xfrm>
          <a:prstGeom prst="rect">
            <a:avLst/>
          </a:prstGeom>
          <a:noFill/>
          <a:ln>
            <a:noFill/>
          </a:ln>
        </p:spPr>
      </p:pic>
      <p:pic>
        <p:nvPicPr>
          <p:cNvPr id="261" name="Google Shape;261;p36"/>
          <p:cNvPicPr preferRelativeResize="0"/>
          <p:nvPr/>
        </p:nvPicPr>
        <p:blipFill>
          <a:blip r:embed="rId5">
            <a:alphaModFix/>
          </a:blip>
          <a:stretch>
            <a:fillRect/>
          </a:stretch>
        </p:blipFill>
        <p:spPr>
          <a:xfrm>
            <a:off x="6376300" y="1998446"/>
            <a:ext cx="2310501" cy="23610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7"/>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Contact and Location Tab </a:t>
            </a:r>
            <a:endParaRPr/>
          </a:p>
        </p:txBody>
      </p:sp>
      <p:sp>
        <p:nvSpPr>
          <p:cNvPr id="267" name="Google Shape;267;p37"/>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8"/>
          <p:cNvSpPr txBox="1"/>
          <p:nvPr>
            <p:ph type="title"/>
          </p:nvPr>
        </p:nvSpPr>
        <p:spPr>
          <a:xfrm>
            <a:off x="431800" y="3810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Update the Location Tab</a:t>
            </a:r>
            <a:endParaRPr sz="2700">
              <a:solidFill>
                <a:srgbClr val="E1E5EB"/>
              </a:solidFill>
              <a:latin typeface="Arial"/>
              <a:ea typeface="Arial"/>
              <a:cs typeface="Arial"/>
              <a:sym typeface="Arial"/>
            </a:endParaRPr>
          </a:p>
        </p:txBody>
      </p:sp>
      <p:sp>
        <p:nvSpPr>
          <p:cNvPr id="273" name="Google Shape;273;p38"/>
          <p:cNvSpPr txBox="1"/>
          <p:nvPr>
            <p:ph idx="1" type="body"/>
          </p:nvPr>
        </p:nvSpPr>
        <p:spPr>
          <a:xfrm>
            <a:off x="765300" y="2651675"/>
            <a:ext cx="3395100" cy="1406400"/>
          </a:xfrm>
          <a:prstGeom prst="rect">
            <a:avLst/>
          </a:prstGeom>
        </p:spPr>
        <p:txBody>
          <a:bodyPr anchorCtr="0" anchor="t" bIns="34275" lIns="68575" spcFirstLastPara="1" rIns="68575" wrap="square" tIns="34275">
            <a:noAutofit/>
          </a:bodyPr>
          <a:lstStyle/>
          <a:p>
            <a:pPr indent="-298450" lvl="0" marL="457200" rtl="0" algn="l">
              <a:spcBef>
                <a:spcPts val="800"/>
              </a:spcBef>
              <a:spcAft>
                <a:spcPts val="0"/>
              </a:spcAft>
              <a:buSzPts val="1100"/>
              <a:buChar char="●"/>
            </a:pPr>
            <a:r>
              <a:rPr lang="en"/>
              <a:t>Location can be added manually or by using the GPS icon. </a:t>
            </a:r>
            <a:endParaRPr/>
          </a:p>
          <a:p>
            <a:pPr indent="-298450" lvl="0" marL="457200" rtl="0" algn="l">
              <a:spcBef>
                <a:spcPts val="0"/>
              </a:spcBef>
              <a:spcAft>
                <a:spcPts val="0"/>
              </a:spcAft>
              <a:buSzPts val="1100"/>
              <a:buChar char="●"/>
            </a:pPr>
            <a:r>
              <a:rPr lang="en"/>
              <a:t>The active toggle should be turned on to indicate the client’s current location. </a:t>
            </a:r>
            <a:endParaRPr/>
          </a:p>
        </p:txBody>
      </p:sp>
      <p:pic>
        <p:nvPicPr>
          <p:cNvPr id="274" name="Google Shape;274;p38"/>
          <p:cNvPicPr preferRelativeResize="0"/>
          <p:nvPr/>
        </p:nvPicPr>
        <p:blipFill>
          <a:blip r:embed="rId3">
            <a:alphaModFix/>
          </a:blip>
          <a:stretch>
            <a:fillRect/>
          </a:stretch>
        </p:blipFill>
        <p:spPr>
          <a:xfrm>
            <a:off x="402638" y="988650"/>
            <a:ext cx="6496187" cy="1406400"/>
          </a:xfrm>
          <a:prstGeom prst="rect">
            <a:avLst/>
          </a:prstGeom>
          <a:noFill/>
          <a:ln>
            <a:noFill/>
          </a:ln>
        </p:spPr>
      </p:pic>
      <p:pic>
        <p:nvPicPr>
          <p:cNvPr id="275" name="Google Shape;275;p38"/>
          <p:cNvPicPr preferRelativeResize="0"/>
          <p:nvPr/>
        </p:nvPicPr>
        <p:blipFill>
          <a:blip r:embed="rId4">
            <a:alphaModFix/>
          </a:blip>
          <a:stretch>
            <a:fillRect/>
          </a:stretch>
        </p:blipFill>
        <p:spPr>
          <a:xfrm>
            <a:off x="4572000" y="1683450"/>
            <a:ext cx="3984375" cy="3342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Update Contact Information </a:t>
            </a:r>
            <a:endParaRPr/>
          </a:p>
        </p:txBody>
      </p:sp>
      <p:pic>
        <p:nvPicPr>
          <p:cNvPr id="281" name="Google Shape;281;p39"/>
          <p:cNvPicPr preferRelativeResize="0"/>
          <p:nvPr/>
        </p:nvPicPr>
        <p:blipFill>
          <a:blip r:embed="rId3">
            <a:alphaModFix/>
          </a:blip>
          <a:stretch>
            <a:fillRect/>
          </a:stretch>
        </p:blipFill>
        <p:spPr>
          <a:xfrm>
            <a:off x="508000" y="989875"/>
            <a:ext cx="6901272" cy="777250"/>
          </a:xfrm>
          <a:prstGeom prst="rect">
            <a:avLst/>
          </a:prstGeom>
          <a:noFill/>
          <a:ln>
            <a:noFill/>
          </a:ln>
        </p:spPr>
      </p:pic>
      <p:pic>
        <p:nvPicPr>
          <p:cNvPr id="282" name="Google Shape;282;p39"/>
          <p:cNvPicPr preferRelativeResize="0"/>
          <p:nvPr/>
        </p:nvPicPr>
        <p:blipFill>
          <a:blip r:embed="rId4">
            <a:alphaModFix/>
          </a:blip>
          <a:stretch>
            <a:fillRect/>
          </a:stretch>
        </p:blipFill>
        <p:spPr>
          <a:xfrm>
            <a:off x="4089200" y="1820100"/>
            <a:ext cx="3031575" cy="3008763"/>
          </a:xfrm>
          <a:prstGeom prst="rect">
            <a:avLst/>
          </a:prstGeom>
          <a:noFill/>
          <a:ln>
            <a:noFill/>
          </a:ln>
        </p:spPr>
      </p:pic>
      <p:sp>
        <p:nvSpPr>
          <p:cNvPr id="283" name="Google Shape;283;p39"/>
          <p:cNvSpPr txBox="1"/>
          <p:nvPr>
            <p:ph idx="1" type="body"/>
          </p:nvPr>
        </p:nvSpPr>
        <p:spPr>
          <a:xfrm>
            <a:off x="508000" y="2079425"/>
            <a:ext cx="3418500" cy="23907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Char char="●"/>
            </a:pPr>
            <a:r>
              <a:rPr lang="en"/>
              <a:t>The active toggle should be turned on to indicate the client’s current location. </a:t>
            </a:r>
            <a:endParaRPr/>
          </a:p>
          <a:p>
            <a:pPr indent="-317500" lvl="0" marL="457200" rtl="0" algn="l">
              <a:lnSpc>
                <a:spcPct val="115000"/>
              </a:lnSpc>
              <a:spcBef>
                <a:spcPts val="0"/>
              </a:spcBef>
              <a:spcAft>
                <a:spcPts val="0"/>
              </a:spcAft>
              <a:buClr>
                <a:schemeClr val="lt1"/>
              </a:buClr>
              <a:buSzPts val="1400"/>
              <a:buChar char="●"/>
            </a:pPr>
            <a:r>
              <a:rPr lang="en">
                <a:solidFill>
                  <a:schemeClr val="lt1"/>
                </a:solidFill>
              </a:rPr>
              <a:t>Add contact information for the client or people in their support system (case manager, family member, friend etc.)</a:t>
            </a:r>
            <a:endParaRPr>
              <a:solidFill>
                <a:schemeClr val="lt1"/>
              </a:solidFill>
            </a:endParaRPr>
          </a:p>
          <a:p>
            <a:pPr indent="-317500" lvl="0" marL="457200" rtl="0" algn="l">
              <a:lnSpc>
                <a:spcPct val="115000"/>
              </a:lnSpc>
              <a:spcBef>
                <a:spcPts val="0"/>
              </a:spcBef>
              <a:spcAft>
                <a:spcPts val="0"/>
              </a:spcAft>
              <a:buClr>
                <a:schemeClr val="lt1"/>
              </a:buClr>
              <a:buSzPts val="1400"/>
              <a:buChar char="●"/>
            </a:pPr>
            <a:r>
              <a:rPr lang="en">
                <a:solidFill>
                  <a:schemeClr val="lt1"/>
                </a:solidFill>
              </a:rPr>
              <a:t>Multiple forms of contact can be added.</a:t>
            </a:r>
            <a:endParaRPr>
              <a:solidFill>
                <a:schemeClr val="lt1"/>
              </a:solidFill>
            </a:endParaRPr>
          </a:p>
          <a:p>
            <a:pPr indent="-228600" lvl="0" marL="457200" rtl="0" algn="l">
              <a:lnSpc>
                <a:spcPct val="115000"/>
              </a:lnSpc>
              <a:spcBef>
                <a:spcPts val="800"/>
              </a:spcBef>
              <a:spcAft>
                <a:spcPts val="0"/>
              </a:spcAft>
              <a:buNone/>
            </a:pPr>
            <a:r>
              <a:t/>
            </a:r>
            <a:endParaRPr>
              <a:solidFill>
                <a:schemeClr val="lt1"/>
              </a:solidFill>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Program </a:t>
            </a:r>
            <a:r>
              <a:rPr lang="en"/>
              <a:t>Enrollment</a:t>
            </a:r>
            <a:r>
              <a:rPr lang="en"/>
              <a:t> </a:t>
            </a:r>
            <a:endParaRPr/>
          </a:p>
        </p:txBody>
      </p:sp>
      <p:sp>
        <p:nvSpPr>
          <p:cNvPr id="289" name="Google Shape;289;p40"/>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Program</a:t>
            </a:r>
            <a:r>
              <a:rPr lang="en"/>
              <a:t> Enrollment </a:t>
            </a:r>
            <a:endParaRPr/>
          </a:p>
        </p:txBody>
      </p:sp>
      <p:sp>
        <p:nvSpPr>
          <p:cNvPr id="295" name="Google Shape;295;p41"/>
          <p:cNvSpPr txBox="1"/>
          <p:nvPr>
            <p:ph idx="1" type="body"/>
          </p:nvPr>
        </p:nvSpPr>
        <p:spPr>
          <a:xfrm>
            <a:off x="347525" y="1020775"/>
            <a:ext cx="7380300" cy="990600"/>
          </a:xfrm>
          <a:prstGeom prst="rect">
            <a:avLst/>
          </a:prstGeom>
        </p:spPr>
        <p:txBody>
          <a:bodyPr anchorCtr="0" anchor="t" bIns="34275" lIns="68575" spcFirstLastPara="1" rIns="68575" wrap="square" tIns="34275">
            <a:noAutofit/>
          </a:bodyPr>
          <a:lstStyle/>
          <a:p>
            <a:pPr indent="-298450" lvl="0" marL="457200" rtl="0" algn="l">
              <a:spcBef>
                <a:spcPts val="800"/>
              </a:spcBef>
              <a:spcAft>
                <a:spcPts val="0"/>
              </a:spcAft>
              <a:buSzPts val="1100"/>
              <a:buChar char="●"/>
            </a:pPr>
            <a:r>
              <a:rPr lang="en"/>
              <a:t>Outreach clients should be enrolled in the outreach program to indicate initial contact with a client. </a:t>
            </a:r>
            <a:endParaRPr/>
          </a:p>
          <a:p>
            <a:pPr indent="-298450" lvl="0" marL="457200" rtl="0" algn="l">
              <a:spcBef>
                <a:spcPts val="0"/>
              </a:spcBef>
              <a:spcAft>
                <a:spcPts val="0"/>
              </a:spcAft>
              <a:buClr>
                <a:srgbClr val="E1E5EB"/>
              </a:buClr>
              <a:buSzPts val="1100"/>
              <a:buChar char="●"/>
            </a:pPr>
            <a:r>
              <a:rPr lang="en">
                <a:solidFill>
                  <a:srgbClr val="E1E5EB"/>
                </a:solidFill>
              </a:rPr>
              <a:t>Project Start Date is first date of Contact.</a:t>
            </a:r>
            <a:endParaRPr>
              <a:solidFill>
                <a:srgbClr val="E1E5EB"/>
              </a:solidFill>
            </a:endParaRPr>
          </a:p>
          <a:p>
            <a:pPr indent="0" lvl="0" marL="0" rtl="0" algn="l">
              <a:spcBef>
                <a:spcPts val="800"/>
              </a:spcBef>
              <a:spcAft>
                <a:spcPts val="0"/>
              </a:spcAft>
              <a:buNone/>
            </a:pPr>
            <a:r>
              <a:t/>
            </a:r>
            <a:endParaRPr/>
          </a:p>
        </p:txBody>
      </p:sp>
      <p:pic>
        <p:nvPicPr>
          <p:cNvPr id="296" name="Google Shape;296;p41"/>
          <p:cNvPicPr preferRelativeResize="0"/>
          <p:nvPr/>
        </p:nvPicPr>
        <p:blipFill>
          <a:blip r:embed="rId3">
            <a:alphaModFix/>
          </a:blip>
          <a:stretch>
            <a:fillRect/>
          </a:stretch>
        </p:blipFill>
        <p:spPr>
          <a:xfrm>
            <a:off x="787175" y="2011375"/>
            <a:ext cx="3452274" cy="2461823"/>
          </a:xfrm>
          <a:prstGeom prst="rect">
            <a:avLst/>
          </a:prstGeom>
          <a:noFill/>
          <a:ln>
            <a:noFill/>
          </a:ln>
        </p:spPr>
      </p:pic>
      <p:pic>
        <p:nvPicPr>
          <p:cNvPr id="297" name="Google Shape;297;p41"/>
          <p:cNvPicPr preferRelativeResize="0"/>
          <p:nvPr/>
        </p:nvPicPr>
        <p:blipFill>
          <a:blip r:embed="rId4">
            <a:alphaModFix/>
          </a:blip>
          <a:stretch>
            <a:fillRect/>
          </a:stretch>
        </p:blipFill>
        <p:spPr>
          <a:xfrm>
            <a:off x="4113525" y="2514950"/>
            <a:ext cx="3945375" cy="1787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2"/>
          <p:cNvSpPr txBox="1"/>
          <p:nvPr>
            <p:ph idx="4294967295" type="body"/>
          </p:nvPr>
        </p:nvSpPr>
        <p:spPr>
          <a:xfrm>
            <a:off x="472975" y="1114850"/>
            <a:ext cx="3986400" cy="3133500"/>
          </a:xfrm>
          <a:prstGeom prst="rect">
            <a:avLst/>
          </a:prstGeom>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t/>
            </a:r>
            <a:endParaRPr sz="1200">
              <a:solidFill>
                <a:srgbClr val="695D46"/>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Arial"/>
              <a:buChar char="●"/>
            </a:pPr>
            <a:r>
              <a:rPr lang="en">
                <a:solidFill>
                  <a:schemeClr val="lt1"/>
                </a:solidFill>
                <a:latin typeface="Arial"/>
                <a:ea typeface="Arial"/>
                <a:cs typeface="Arial"/>
                <a:sym typeface="Arial"/>
              </a:rPr>
              <a:t>Please be sure to collect as much information as possible.</a:t>
            </a:r>
            <a:endParaRPr>
              <a:solidFill>
                <a:schemeClr val="lt1"/>
              </a:solidFill>
              <a:latin typeface="Arial"/>
              <a:ea typeface="Arial"/>
              <a:cs typeface="Arial"/>
              <a:sym typeface="Arial"/>
            </a:endParaRPr>
          </a:p>
          <a:p>
            <a:pPr indent="-317500" lvl="0" marL="4572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Avoid using “Client refused” or Data Not Collected” whenever possible.</a:t>
            </a:r>
            <a:endParaRPr sz="1400">
              <a:solidFill>
                <a:schemeClr val="lt1"/>
              </a:solidFill>
              <a:latin typeface="Arial"/>
              <a:ea typeface="Arial"/>
              <a:cs typeface="Arial"/>
              <a:sym typeface="Arial"/>
            </a:endParaRPr>
          </a:p>
          <a:p>
            <a:pPr indent="0" lvl="0" marL="0" rtl="0" algn="l">
              <a:spcBef>
                <a:spcPts val="1000"/>
              </a:spcBef>
              <a:spcAft>
                <a:spcPts val="0"/>
              </a:spcAft>
              <a:buNone/>
            </a:pPr>
            <a:r>
              <a:t/>
            </a:r>
            <a:endParaRPr>
              <a:solidFill>
                <a:schemeClr val="lt1"/>
              </a:solidFill>
              <a:latin typeface="Arial"/>
              <a:ea typeface="Arial"/>
              <a:cs typeface="Arial"/>
              <a:sym typeface="Arial"/>
            </a:endParaRPr>
          </a:p>
          <a:p>
            <a:pPr indent="0" lvl="0" marL="0" rtl="0" algn="l">
              <a:lnSpc>
                <a:spcPct val="115000"/>
              </a:lnSpc>
              <a:spcBef>
                <a:spcPts val="1000"/>
              </a:spcBef>
              <a:spcAft>
                <a:spcPts val="0"/>
              </a:spcAft>
              <a:buNone/>
            </a:pPr>
            <a:r>
              <a:t/>
            </a:r>
            <a:endParaRPr sz="1800">
              <a:solidFill>
                <a:srgbClr val="E1E5EB"/>
              </a:solidFill>
              <a:latin typeface="Open Sans"/>
              <a:ea typeface="Open Sans"/>
              <a:cs typeface="Open Sans"/>
              <a:sym typeface="Open Sans"/>
            </a:endParaRPr>
          </a:p>
          <a:p>
            <a:pPr indent="0" lvl="0" marL="158750" rtl="0" algn="l">
              <a:spcBef>
                <a:spcPts val="800"/>
              </a:spcBef>
              <a:spcAft>
                <a:spcPts val="0"/>
              </a:spcAft>
              <a:buClr>
                <a:srgbClr val="695D46"/>
              </a:buClr>
              <a:buSzPts val="1100"/>
              <a:buFont typeface="Arial"/>
              <a:buNone/>
            </a:pPr>
            <a:r>
              <a:t/>
            </a:r>
            <a:endParaRPr sz="1200">
              <a:solidFill>
                <a:srgbClr val="E1E5EB"/>
              </a:solidFill>
              <a:latin typeface="Open Sans"/>
              <a:ea typeface="Open Sans"/>
              <a:cs typeface="Open Sans"/>
              <a:sym typeface="Open Sans"/>
            </a:endParaRPr>
          </a:p>
          <a:p>
            <a:pPr indent="-228600" lvl="0" marL="457200" rtl="0" algn="l">
              <a:lnSpc>
                <a:spcPct val="115000"/>
              </a:lnSpc>
              <a:spcBef>
                <a:spcPts val="800"/>
              </a:spcBef>
              <a:spcAft>
                <a:spcPts val="0"/>
              </a:spcAft>
              <a:buNone/>
            </a:pPr>
            <a:r>
              <a:t/>
            </a:r>
            <a:endParaRPr sz="1200">
              <a:solidFill>
                <a:srgbClr val="695D46"/>
              </a:solidFill>
              <a:latin typeface="Open Sans"/>
              <a:ea typeface="Open Sans"/>
              <a:cs typeface="Open Sans"/>
              <a:sym typeface="Open Sans"/>
            </a:endParaRPr>
          </a:p>
          <a:p>
            <a:pPr indent="-228600" lvl="0" marL="457200" rtl="0" algn="l">
              <a:lnSpc>
                <a:spcPct val="115000"/>
              </a:lnSpc>
              <a:spcBef>
                <a:spcPts val="800"/>
              </a:spcBef>
              <a:spcAft>
                <a:spcPts val="0"/>
              </a:spcAft>
              <a:buNone/>
            </a:pPr>
            <a:r>
              <a:t/>
            </a:r>
            <a:endParaRPr sz="1200">
              <a:solidFill>
                <a:srgbClr val="695D46"/>
              </a:solidFill>
              <a:latin typeface="Open Sans"/>
              <a:ea typeface="Open Sans"/>
              <a:cs typeface="Open Sans"/>
              <a:sym typeface="Open Sans"/>
            </a:endParaRPr>
          </a:p>
          <a:p>
            <a:pPr indent="-228600" lvl="0" marL="457200" rtl="0" algn="l">
              <a:lnSpc>
                <a:spcPct val="115000"/>
              </a:lnSpc>
              <a:spcBef>
                <a:spcPts val="800"/>
              </a:spcBef>
              <a:spcAft>
                <a:spcPts val="0"/>
              </a:spcAft>
              <a:buNone/>
            </a:pPr>
            <a:r>
              <a:t/>
            </a:r>
            <a:endParaRPr sz="1200">
              <a:solidFill>
                <a:srgbClr val="695D46"/>
              </a:solidFill>
              <a:latin typeface="Open Sans"/>
              <a:ea typeface="Open Sans"/>
              <a:cs typeface="Open Sans"/>
              <a:sym typeface="Open Sans"/>
            </a:endParaRPr>
          </a:p>
        </p:txBody>
      </p:sp>
      <p:sp>
        <p:nvSpPr>
          <p:cNvPr id="303" name="Google Shape;303;p42"/>
          <p:cNvSpPr txBox="1"/>
          <p:nvPr>
            <p:ph idx="4294967295" type="title"/>
          </p:nvPr>
        </p:nvSpPr>
        <p:spPr>
          <a:xfrm>
            <a:off x="379475" y="239775"/>
            <a:ext cx="7920000" cy="655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Program Enrollment</a:t>
            </a:r>
            <a:endParaRPr/>
          </a:p>
        </p:txBody>
      </p:sp>
      <p:pic>
        <p:nvPicPr>
          <p:cNvPr id="304" name="Google Shape;304;p42"/>
          <p:cNvPicPr preferRelativeResize="0"/>
          <p:nvPr/>
        </p:nvPicPr>
        <p:blipFill>
          <a:blip r:embed="rId3">
            <a:alphaModFix/>
          </a:blip>
          <a:stretch>
            <a:fillRect/>
          </a:stretch>
        </p:blipFill>
        <p:spPr>
          <a:xfrm>
            <a:off x="4572000" y="952876"/>
            <a:ext cx="3332250" cy="3618350"/>
          </a:xfrm>
          <a:prstGeom prst="rect">
            <a:avLst/>
          </a:prstGeom>
          <a:noFill/>
          <a:ln cap="flat" cmpd="sng" w="25400">
            <a:solidFill>
              <a:srgbClr val="0B5394"/>
            </a:solidFill>
            <a:prstDash val="solid"/>
            <a:miter lim="8000"/>
            <a:headEnd len="sm" w="sm" type="none"/>
            <a:tailEnd len="sm" w="sm" type="none"/>
          </a:ln>
        </p:spPr>
      </p:pic>
      <p:pic>
        <p:nvPicPr>
          <p:cNvPr id="305" name="Google Shape;305;p42"/>
          <p:cNvPicPr preferRelativeResize="0"/>
          <p:nvPr/>
        </p:nvPicPr>
        <p:blipFill>
          <a:blip r:embed="rId4">
            <a:alphaModFix/>
          </a:blip>
          <a:stretch>
            <a:fillRect/>
          </a:stretch>
        </p:blipFill>
        <p:spPr>
          <a:xfrm>
            <a:off x="8007000" y="4645100"/>
            <a:ext cx="1079575" cy="412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Date of Engagement </a:t>
            </a:r>
            <a:endParaRPr sz="2700">
              <a:solidFill>
                <a:srgbClr val="E1E5EB"/>
              </a:solidFill>
              <a:latin typeface="Arial"/>
              <a:ea typeface="Arial"/>
              <a:cs typeface="Arial"/>
              <a:sym typeface="Arial"/>
            </a:endParaRPr>
          </a:p>
        </p:txBody>
      </p:sp>
      <p:sp>
        <p:nvSpPr>
          <p:cNvPr id="311" name="Google Shape;311;p43"/>
          <p:cNvSpPr txBox="1"/>
          <p:nvPr>
            <p:ph idx="1" type="body"/>
          </p:nvPr>
        </p:nvSpPr>
        <p:spPr>
          <a:xfrm>
            <a:off x="457200" y="1411300"/>
            <a:ext cx="7258200" cy="2783100"/>
          </a:xfrm>
          <a:prstGeom prst="rect">
            <a:avLst/>
          </a:prstGeom>
        </p:spPr>
        <p:txBody>
          <a:bodyPr anchorCtr="0" anchor="t" bIns="57150" lIns="57150" spcFirstLastPara="1" rIns="57150" wrap="square" tIns="57150">
            <a:noAutofit/>
          </a:bodyPr>
          <a:lstStyle/>
          <a:p>
            <a:pPr indent="-342900" lvl="0" marL="457200" rtl="0" algn="l">
              <a:spcBef>
                <a:spcPts val="0"/>
              </a:spcBef>
              <a:spcAft>
                <a:spcPts val="0"/>
              </a:spcAft>
              <a:buClr>
                <a:schemeClr val="lt1"/>
              </a:buClr>
              <a:buSzPts val="1800"/>
              <a:buChar char="•"/>
            </a:pPr>
            <a:r>
              <a:rPr lang="en">
                <a:solidFill>
                  <a:schemeClr val="lt1"/>
                </a:solidFill>
              </a:rPr>
              <a:t>The date of engagement needs to be recorded on the enrollment screen. </a:t>
            </a:r>
            <a:endParaRPr>
              <a:solidFill>
                <a:schemeClr val="lt1"/>
              </a:solidFill>
            </a:endParaRPr>
          </a:p>
          <a:p>
            <a:pPr indent="-323850" lvl="1" marL="914400" rtl="0" algn="l">
              <a:spcBef>
                <a:spcPts val="0"/>
              </a:spcBef>
              <a:spcAft>
                <a:spcPts val="0"/>
              </a:spcAft>
              <a:buClr>
                <a:schemeClr val="lt1"/>
              </a:buClr>
              <a:buSzPts val="1500"/>
              <a:buChar char="▪"/>
            </a:pPr>
            <a:r>
              <a:rPr lang="en">
                <a:solidFill>
                  <a:schemeClr val="lt1"/>
                </a:solidFill>
              </a:rPr>
              <a:t>This date may be different than the date of enrollment. </a:t>
            </a:r>
            <a:endParaRPr>
              <a:solidFill>
                <a:schemeClr val="lt1"/>
              </a:solidFill>
            </a:endParaRPr>
          </a:p>
          <a:p>
            <a:pPr indent="-323850" lvl="1" marL="914400" rtl="0" algn="l">
              <a:spcBef>
                <a:spcPts val="0"/>
              </a:spcBef>
              <a:spcAft>
                <a:spcPts val="0"/>
              </a:spcAft>
              <a:buClr>
                <a:schemeClr val="lt1"/>
              </a:buClr>
              <a:buSzPts val="1500"/>
              <a:buChar char="▪"/>
            </a:pPr>
            <a:r>
              <a:rPr lang="en">
                <a:solidFill>
                  <a:schemeClr val="lt1"/>
                </a:solidFill>
              </a:rPr>
              <a:t>The enrollment can be edited at any time to record the Date of Engagement.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The point at which an interactive client relationship results in a deliberate client assessment or the beginning of a case plan.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This date may be on or after the Project Start Date.</a:t>
            </a:r>
            <a:endParaRPr>
              <a:solidFill>
                <a:schemeClr val="lt1"/>
              </a:solidFill>
            </a:endParaRPr>
          </a:p>
          <a:p>
            <a:pPr indent="-317500" lvl="0" marL="4572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If no intensive relationship with the client before exit, Date of Engagement should be left blank.</a:t>
            </a:r>
            <a:endParaRPr sz="1400">
              <a:solidFill>
                <a:schemeClr val="lt1"/>
              </a:solidFill>
              <a:latin typeface="Arial"/>
              <a:ea typeface="Arial"/>
              <a:cs typeface="Arial"/>
              <a:sym typeface="Arial"/>
            </a:endParaRPr>
          </a:p>
          <a:p>
            <a:pPr indent="-317500" lvl="0" marL="457200" rtl="0" algn="l">
              <a:spcBef>
                <a:spcPts val="1000"/>
              </a:spcBef>
              <a:spcAft>
                <a:spcPts val="0"/>
              </a:spcAft>
              <a:buClr>
                <a:schemeClr val="lt1"/>
              </a:buClr>
              <a:buSzPts val="1400"/>
              <a:buChar char="•"/>
            </a:pPr>
            <a:r>
              <a:rPr lang="en" sz="1400">
                <a:solidFill>
                  <a:schemeClr val="lt1"/>
                </a:solidFill>
                <a:latin typeface="Arial"/>
                <a:ea typeface="Arial"/>
                <a:cs typeface="Arial"/>
                <a:sym typeface="Arial"/>
              </a:rPr>
              <a:t>Only records with Date of Engagement counted in HUD Data Quality report(s).</a:t>
            </a:r>
            <a:endParaRPr sz="1400">
              <a:solidFill>
                <a:schemeClr val="lt1"/>
              </a:solidFill>
              <a:latin typeface="Arial"/>
              <a:ea typeface="Arial"/>
              <a:cs typeface="Arial"/>
              <a:sym typeface="Arial"/>
            </a:endParaRPr>
          </a:p>
          <a:p>
            <a:pPr indent="0" lvl="0" marL="0" rtl="0" algn="l">
              <a:spcBef>
                <a:spcPts val="1000"/>
              </a:spcBef>
              <a:spcAft>
                <a:spcPts val="1000"/>
              </a:spcAft>
              <a:buNone/>
            </a:pPr>
            <a:r>
              <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4"/>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t/>
            </a:r>
            <a:endParaRPr b="1" sz="3600"/>
          </a:p>
          <a:p>
            <a:pPr indent="0" lvl="0" marL="0" rtl="0" algn="l">
              <a:spcBef>
                <a:spcPts val="0"/>
              </a:spcBef>
              <a:spcAft>
                <a:spcPts val="0"/>
              </a:spcAft>
              <a:buNone/>
            </a:pPr>
            <a:r>
              <a:t/>
            </a:r>
            <a:endParaRPr b="1" sz="2700">
              <a:solidFill>
                <a:srgbClr val="E1E5EB"/>
              </a:solidFill>
              <a:latin typeface="Arial"/>
              <a:ea typeface="Arial"/>
              <a:cs typeface="Arial"/>
              <a:sym typeface="Arial"/>
            </a:endParaRPr>
          </a:p>
          <a:p>
            <a:pPr indent="0" lvl="0" marL="0" rtl="0" algn="l">
              <a:spcBef>
                <a:spcPts val="0"/>
              </a:spcBef>
              <a:spcAft>
                <a:spcPts val="0"/>
              </a:spcAft>
              <a:buNone/>
            </a:pPr>
            <a:r>
              <a:rPr lang="en" sz="2700">
                <a:solidFill>
                  <a:srgbClr val="E1E5EB"/>
                </a:solidFill>
              </a:rPr>
              <a:t>Date of Engagement </a:t>
            </a:r>
            <a:endParaRPr sz="2700">
              <a:solidFill>
                <a:srgbClr val="E1E5EB"/>
              </a:solidFill>
            </a:endParaRPr>
          </a:p>
          <a:p>
            <a:pPr indent="0" lvl="0" marL="0" rtl="0" algn="ctr">
              <a:spcBef>
                <a:spcPts val="0"/>
              </a:spcBef>
              <a:spcAft>
                <a:spcPts val="0"/>
              </a:spcAft>
              <a:buNone/>
            </a:pPr>
            <a:r>
              <a:t/>
            </a:r>
            <a:endParaRPr b="1" sz="3600"/>
          </a:p>
          <a:p>
            <a:pPr indent="0" lvl="0" marL="0" rtl="0" algn="ctr">
              <a:spcBef>
                <a:spcPts val="0"/>
              </a:spcBef>
              <a:spcAft>
                <a:spcPts val="0"/>
              </a:spcAft>
              <a:buNone/>
            </a:pPr>
            <a:r>
              <a:t/>
            </a:r>
            <a:endParaRPr/>
          </a:p>
        </p:txBody>
      </p:sp>
      <p:sp>
        <p:nvSpPr>
          <p:cNvPr id="317" name="Google Shape;317;p44"/>
          <p:cNvSpPr txBox="1"/>
          <p:nvPr>
            <p:ph idx="1" type="body"/>
          </p:nvPr>
        </p:nvSpPr>
        <p:spPr>
          <a:xfrm>
            <a:off x="457200" y="1411299"/>
            <a:ext cx="8229600" cy="3056400"/>
          </a:xfrm>
          <a:prstGeom prst="rect">
            <a:avLst/>
          </a:prstGeom>
        </p:spPr>
        <p:txBody>
          <a:bodyPr anchorCtr="0" anchor="t" bIns="57150" lIns="57150" spcFirstLastPara="1" rIns="57150" wrap="square" tIns="57150">
            <a:noAutofit/>
          </a:bodyPr>
          <a:lstStyle/>
          <a:p>
            <a:pPr indent="0" lvl="0" marL="0" rtl="0" algn="l">
              <a:spcBef>
                <a:spcPts val="0"/>
              </a:spcBef>
              <a:spcAft>
                <a:spcPts val="1000"/>
              </a:spcAft>
              <a:buNone/>
            </a:pPr>
            <a:r>
              <a:t/>
            </a:r>
            <a:endParaRPr/>
          </a:p>
        </p:txBody>
      </p:sp>
      <p:pic>
        <p:nvPicPr>
          <p:cNvPr id="318" name="Google Shape;318;p44"/>
          <p:cNvPicPr preferRelativeResize="0"/>
          <p:nvPr/>
        </p:nvPicPr>
        <p:blipFill>
          <a:blip r:embed="rId3">
            <a:alphaModFix/>
          </a:blip>
          <a:stretch>
            <a:fillRect/>
          </a:stretch>
        </p:blipFill>
        <p:spPr>
          <a:xfrm>
            <a:off x="329950" y="1313125"/>
            <a:ext cx="5250724" cy="1350375"/>
          </a:xfrm>
          <a:prstGeom prst="rect">
            <a:avLst/>
          </a:prstGeom>
          <a:noFill/>
          <a:ln>
            <a:noFill/>
          </a:ln>
        </p:spPr>
      </p:pic>
      <p:pic>
        <p:nvPicPr>
          <p:cNvPr id="319" name="Google Shape;319;p44"/>
          <p:cNvPicPr preferRelativeResize="0"/>
          <p:nvPr/>
        </p:nvPicPr>
        <p:blipFill>
          <a:blip r:embed="rId4">
            <a:alphaModFix/>
          </a:blip>
          <a:stretch>
            <a:fillRect/>
          </a:stretch>
        </p:blipFill>
        <p:spPr>
          <a:xfrm>
            <a:off x="2303706" y="2274147"/>
            <a:ext cx="5690193" cy="1139750"/>
          </a:xfrm>
          <a:prstGeom prst="rect">
            <a:avLst/>
          </a:prstGeom>
          <a:noFill/>
          <a:ln>
            <a:noFill/>
          </a:ln>
        </p:spPr>
      </p:pic>
      <p:pic>
        <p:nvPicPr>
          <p:cNvPr id="320" name="Google Shape;320;p44"/>
          <p:cNvPicPr preferRelativeResize="0"/>
          <p:nvPr/>
        </p:nvPicPr>
        <p:blipFill>
          <a:blip r:embed="rId5">
            <a:alphaModFix/>
          </a:blip>
          <a:stretch>
            <a:fillRect/>
          </a:stretch>
        </p:blipFill>
        <p:spPr>
          <a:xfrm>
            <a:off x="3821350" y="3413900"/>
            <a:ext cx="5052225" cy="931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5"/>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Current Living Situation </a:t>
            </a:r>
            <a:endParaRPr/>
          </a:p>
        </p:txBody>
      </p:sp>
      <p:sp>
        <p:nvSpPr>
          <p:cNvPr id="326" name="Google Shape;326;p45"/>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n" sz="2700">
                <a:solidFill>
                  <a:srgbClr val="D3D8E1"/>
                </a:solidFill>
                <a:latin typeface="Proxima Nova"/>
                <a:ea typeface="Proxima Nova"/>
                <a:cs typeface="Proxima Nova"/>
                <a:sym typeface="Proxima Nova"/>
              </a:rPr>
              <a:t>Agenda</a:t>
            </a:r>
            <a:endParaRPr b="1">
              <a:solidFill>
                <a:srgbClr val="D3D8E1"/>
              </a:solidFill>
              <a:latin typeface="Proxima Nova"/>
              <a:ea typeface="Proxima Nova"/>
              <a:cs typeface="Proxima Nova"/>
              <a:sym typeface="Proxima Nova"/>
            </a:endParaRPr>
          </a:p>
        </p:txBody>
      </p:sp>
      <p:sp>
        <p:nvSpPr>
          <p:cNvPr id="198" name="Google Shape;198;p28"/>
          <p:cNvSpPr txBox="1"/>
          <p:nvPr>
            <p:ph idx="2" type="body"/>
          </p:nvPr>
        </p:nvSpPr>
        <p:spPr>
          <a:xfrm>
            <a:off x="961950" y="984450"/>
            <a:ext cx="4267800" cy="3174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solidFill>
                <a:srgbClr val="D5DAE3"/>
              </a:solidFill>
              <a:latin typeface="Proxima Nova"/>
              <a:ea typeface="Proxima Nova"/>
              <a:cs typeface="Proxima Nova"/>
              <a:sym typeface="Proxima Nova"/>
            </a:endParaRPr>
          </a:p>
          <a:p>
            <a:pPr indent="-317500" lvl="0" marL="457200" rtl="0" algn="l">
              <a:lnSpc>
                <a:spcPct val="115000"/>
              </a:lnSpc>
              <a:spcBef>
                <a:spcPts val="800"/>
              </a:spcBef>
              <a:spcAft>
                <a:spcPts val="0"/>
              </a:spcAft>
              <a:buClr>
                <a:schemeClr val="lt1"/>
              </a:buClr>
              <a:buSzPts val="1400"/>
              <a:buChar char="●"/>
            </a:pPr>
            <a:r>
              <a:rPr lang="en">
                <a:solidFill>
                  <a:schemeClr val="lt1"/>
                </a:solidFill>
              </a:rPr>
              <a:t>Searching for Clients/</a:t>
            </a:r>
            <a:r>
              <a:rPr lang="en">
                <a:solidFill>
                  <a:schemeClr val="lt1"/>
                </a:solidFill>
              </a:rPr>
              <a:t>Creating New Profiles</a:t>
            </a:r>
            <a:endParaRPr>
              <a:solidFill>
                <a:schemeClr val="lt1"/>
              </a:solidFill>
            </a:endParaRPr>
          </a:p>
          <a:p>
            <a:pPr indent="-317500" lvl="0" marL="457200" rtl="0" algn="l">
              <a:lnSpc>
                <a:spcPct val="115000"/>
              </a:lnSpc>
              <a:spcBef>
                <a:spcPts val="0"/>
              </a:spcBef>
              <a:spcAft>
                <a:spcPts val="0"/>
              </a:spcAft>
              <a:buClr>
                <a:schemeClr val="lt1"/>
              </a:buClr>
              <a:buSzPts val="1400"/>
              <a:buChar char="●"/>
            </a:pPr>
            <a:r>
              <a:rPr lang="en">
                <a:solidFill>
                  <a:schemeClr val="lt1"/>
                </a:solidFill>
              </a:rPr>
              <a:t>Release of Information </a:t>
            </a:r>
            <a:endParaRPr>
              <a:solidFill>
                <a:schemeClr val="lt1"/>
              </a:solidFill>
            </a:endParaRPr>
          </a:p>
          <a:p>
            <a:pPr indent="-317500" lvl="0" marL="457200" rtl="0" algn="l">
              <a:lnSpc>
                <a:spcPct val="115000"/>
              </a:lnSpc>
              <a:spcBef>
                <a:spcPts val="0"/>
              </a:spcBef>
              <a:spcAft>
                <a:spcPts val="0"/>
              </a:spcAft>
              <a:buClr>
                <a:schemeClr val="lt1"/>
              </a:buClr>
              <a:buSzPts val="1400"/>
              <a:buFont typeface="Proxima Nova"/>
              <a:buChar char="●"/>
            </a:pPr>
            <a:r>
              <a:rPr lang="en">
                <a:solidFill>
                  <a:schemeClr val="lt1"/>
                </a:solidFill>
              </a:rPr>
              <a:t>Contact Information</a:t>
            </a:r>
            <a:endParaRPr>
              <a:solidFill>
                <a:schemeClr val="lt1"/>
              </a:solidFill>
            </a:endParaRPr>
          </a:p>
          <a:p>
            <a:pPr indent="-317500" lvl="0" marL="457200" rtl="0" algn="l">
              <a:lnSpc>
                <a:spcPct val="115000"/>
              </a:lnSpc>
              <a:spcBef>
                <a:spcPts val="0"/>
              </a:spcBef>
              <a:spcAft>
                <a:spcPts val="0"/>
              </a:spcAft>
              <a:buClr>
                <a:schemeClr val="lt1"/>
              </a:buClr>
              <a:buSzPts val="1400"/>
              <a:buChar char="●"/>
            </a:pPr>
            <a:r>
              <a:rPr lang="en">
                <a:solidFill>
                  <a:schemeClr val="lt1"/>
                </a:solidFill>
              </a:rPr>
              <a:t>Location Tab</a:t>
            </a:r>
            <a:endParaRPr>
              <a:solidFill>
                <a:schemeClr val="lt1"/>
              </a:solidFill>
            </a:endParaRPr>
          </a:p>
          <a:p>
            <a:pPr indent="-317500" lvl="0" marL="457200" rtl="0" algn="l">
              <a:lnSpc>
                <a:spcPct val="115000"/>
              </a:lnSpc>
              <a:spcBef>
                <a:spcPts val="0"/>
              </a:spcBef>
              <a:spcAft>
                <a:spcPts val="0"/>
              </a:spcAft>
              <a:buClr>
                <a:schemeClr val="lt1"/>
              </a:buClr>
              <a:buSzPts val="1400"/>
              <a:buFont typeface="Proxima Nova"/>
              <a:buChar char="●"/>
            </a:pPr>
            <a:r>
              <a:rPr lang="en">
                <a:solidFill>
                  <a:schemeClr val="lt1"/>
                </a:solidFill>
                <a:latin typeface="Proxima Nova"/>
                <a:ea typeface="Proxima Nova"/>
                <a:cs typeface="Proxima Nova"/>
                <a:sym typeface="Proxima Nova"/>
              </a:rPr>
              <a:t>Enrollments </a:t>
            </a:r>
            <a:endParaRPr>
              <a:solidFill>
                <a:schemeClr val="lt1"/>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lt1"/>
              </a:buClr>
              <a:buSzPts val="1400"/>
              <a:buChar char="○"/>
            </a:pPr>
            <a:r>
              <a:rPr lang="en" sz="1400">
                <a:solidFill>
                  <a:schemeClr val="lt1"/>
                </a:solidFill>
              </a:rPr>
              <a:t>Date of Engagement </a:t>
            </a:r>
            <a:endParaRPr sz="1400">
              <a:solidFill>
                <a:schemeClr val="lt1"/>
              </a:solidFill>
            </a:endParaRPr>
          </a:p>
          <a:p>
            <a:pPr indent="-317500" lvl="0" marL="457200" rtl="0" algn="l">
              <a:lnSpc>
                <a:spcPct val="115000"/>
              </a:lnSpc>
              <a:spcBef>
                <a:spcPts val="0"/>
              </a:spcBef>
              <a:spcAft>
                <a:spcPts val="0"/>
              </a:spcAft>
              <a:buClr>
                <a:schemeClr val="lt1"/>
              </a:buClr>
              <a:buSzPts val="1400"/>
              <a:buChar char="●"/>
            </a:pPr>
            <a:r>
              <a:rPr lang="en">
                <a:solidFill>
                  <a:schemeClr val="lt1"/>
                </a:solidFill>
              </a:rPr>
              <a:t>Current Living Situation </a:t>
            </a:r>
            <a:endParaRPr>
              <a:solidFill>
                <a:schemeClr val="lt1"/>
              </a:solidFill>
            </a:endParaRPr>
          </a:p>
          <a:p>
            <a:pPr indent="-317500" lvl="0" marL="457200" rtl="0" algn="l">
              <a:lnSpc>
                <a:spcPct val="115000"/>
              </a:lnSpc>
              <a:spcBef>
                <a:spcPts val="0"/>
              </a:spcBef>
              <a:spcAft>
                <a:spcPts val="0"/>
              </a:spcAft>
              <a:buClr>
                <a:schemeClr val="lt1"/>
              </a:buClr>
              <a:buSzPts val="1400"/>
              <a:buFont typeface="Proxima Nova"/>
              <a:buChar char="●"/>
            </a:pPr>
            <a:r>
              <a:rPr lang="en">
                <a:solidFill>
                  <a:schemeClr val="lt1"/>
                </a:solidFill>
                <a:latin typeface="Proxima Nova"/>
                <a:ea typeface="Proxima Nova"/>
                <a:cs typeface="Proxima Nova"/>
                <a:sym typeface="Proxima Nova"/>
              </a:rPr>
              <a:t>Exits </a:t>
            </a:r>
            <a:endParaRPr>
              <a:solidFill>
                <a:schemeClr val="lt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lt1"/>
              </a:buClr>
              <a:buSzPts val="1400"/>
              <a:buFont typeface="Proxima Nova"/>
              <a:buChar char="●"/>
            </a:pPr>
            <a:r>
              <a:rPr lang="en">
                <a:solidFill>
                  <a:schemeClr val="lt1"/>
                </a:solidFill>
                <a:latin typeface="Proxima Nova"/>
                <a:ea typeface="Proxima Nova"/>
                <a:cs typeface="Proxima Nova"/>
                <a:sym typeface="Proxima Nova"/>
              </a:rPr>
              <a:t>Reports </a:t>
            </a:r>
            <a:endParaRPr>
              <a:solidFill>
                <a:schemeClr val="lt1"/>
              </a:solidFill>
            </a:endParaRPr>
          </a:p>
          <a:p>
            <a:pPr indent="-317500" lvl="0" marL="457200" rtl="0" algn="l">
              <a:lnSpc>
                <a:spcPct val="115000"/>
              </a:lnSpc>
              <a:spcBef>
                <a:spcPts val="0"/>
              </a:spcBef>
              <a:spcAft>
                <a:spcPts val="0"/>
              </a:spcAft>
              <a:buClr>
                <a:schemeClr val="lt1"/>
              </a:buClr>
              <a:buSzPts val="1400"/>
              <a:buFont typeface="Proxima Nova"/>
              <a:buChar char="●"/>
            </a:pPr>
            <a:r>
              <a:rPr lang="en">
                <a:solidFill>
                  <a:schemeClr val="lt1"/>
                </a:solidFill>
                <a:latin typeface="Proxima Nova"/>
                <a:ea typeface="Proxima Nova"/>
                <a:cs typeface="Proxima Nova"/>
                <a:sym typeface="Proxima Nova"/>
              </a:rPr>
              <a:t>Resources</a:t>
            </a:r>
            <a:endParaRPr>
              <a:solidFill>
                <a:schemeClr val="lt1"/>
              </a:solidFill>
              <a:latin typeface="Proxima Nova"/>
              <a:ea typeface="Proxima Nova"/>
              <a:cs typeface="Proxima Nova"/>
              <a:sym typeface="Proxima Nova"/>
            </a:endParaRPr>
          </a:p>
          <a:p>
            <a:pPr indent="0" lvl="0" marL="0" rtl="0" algn="l">
              <a:spcBef>
                <a:spcPts val="800"/>
              </a:spcBef>
              <a:spcAft>
                <a:spcPts val="0"/>
              </a:spcAft>
              <a:buNone/>
            </a:pPr>
            <a:r>
              <a:t/>
            </a:r>
            <a:endParaRPr>
              <a:solidFill>
                <a:srgbClr val="D5DAE3"/>
              </a:solidFill>
              <a:latin typeface="Proxima Nova"/>
              <a:ea typeface="Proxima Nova"/>
              <a:cs typeface="Proxima Nova"/>
              <a:sym typeface="Proxima Nova"/>
            </a:endParaRPr>
          </a:p>
          <a:p>
            <a:pPr indent="0" lvl="0" marL="0" rtl="0" algn="l">
              <a:spcBef>
                <a:spcPts val="80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6"/>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F0F0F0"/>
                </a:solidFill>
                <a:latin typeface="Arial"/>
                <a:ea typeface="Arial"/>
                <a:cs typeface="Arial"/>
                <a:sym typeface="Arial"/>
              </a:rPr>
              <a:t>Current Living Situation Assessment </a:t>
            </a:r>
            <a:endParaRPr sz="2700">
              <a:solidFill>
                <a:srgbClr val="F0F0F0"/>
              </a:solidFill>
              <a:latin typeface="Arial"/>
              <a:ea typeface="Arial"/>
              <a:cs typeface="Arial"/>
              <a:sym typeface="Arial"/>
            </a:endParaRPr>
          </a:p>
        </p:txBody>
      </p:sp>
      <p:sp>
        <p:nvSpPr>
          <p:cNvPr id="332" name="Google Shape;332;p46"/>
          <p:cNvSpPr txBox="1"/>
          <p:nvPr>
            <p:ph idx="1" type="body"/>
          </p:nvPr>
        </p:nvSpPr>
        <p:spPr>
          <a:xfrm>
            <a:off x="457200" y="1411300"/>
            <a:ext cx="8229600" cy="2579700"/>
          </a:xfrm>
          <a:prstGeom prst="rect">
            <a:avLst/>
          </a:prstGeom>
        </p:spPr>
        <p:txBody>
          <a:bodyPr anchorCtr="0" anchor="t" bIns="57150" lIns="57150" spcFirstLastPara="1" rIns="57150" wrap="square" tIns="57150">
            <a:noAutofit/>
          </a:bodyPr>
          <a:lstStyle/>
          <a:p>
            <a:pPr indent="-323850" lvl="0" marL="457200" rtl="0" algn="l">
              <a:lnSpc>
                <a:spcPct val="115000"/>
              </a:lnSpc>
              <a:spcBef>
                <a:spcPts val="0"/>
              </a:spcBef>
              <a:spcAft>
                <a:spcPts val="0"/>
              </a:spcAft>
              <a:buClr>
                <a:schemeClr val="lt1"/>
              </a:buClr>
              <a:buSzPts val="1500"/>
              <a:buFont typeface="Arial"/>
              <a:buChar char="•"/>
            </a:pPr>
            <a:r>
              <a:rPr lang="en">
                <a:solidFill>
                  <a:schemeClr val="lt1"/>
                </a:solidFill>
              </a:rPr>
              <a:t>Required as part of the 2020 HUD Data Standards. </a:t>
            </a:r>
            <a:endParaRPr>
              <a:solidFill>
                <a:schemeClr val="lt1"/>
              </a:solidFill>
            </a:endParaRPr>
          </a:p>
          <a:p>
            <a:pPr indent="-323850" lvl="0" marL="457200" rtl="0" algn="l">
              <a:lnSpc>
                <a:spcPct val="115000"/>
              </a:lnSpc>
              <a:spcBef>
                <a:spcPts val="0"/>
              </a:spcBef>
              <a:spcAft>
                <a:spcPts val="0"/>
              </a:spcAft>
              <a:buClr>
                <a:schemeClr val="lt1"/>
              </a:buClr>
              <a:buSzPts val="1500"/>
              <a:buFont typeface="Proxima Nova"/>
              <a:buChar char="•"/>
            </a:pPr>
            <a:r>
              <a:rPr lang="en">
                <a:solidFill>
                  <a:schemeClr val="lt1"/>
                </a:solidFill>
              </a:rPr>
              <a:t>Used to regularly document the following:</a:t>
            </a:r>
            <a:endParaRPr>
              <a:solidFill>
                <a:schemeClr val="lt1"/>
              </a:solidFill>
            </a:endParaRPr>
          </a:p>
          <a:p>
            <a:pPr indent="-323850" lvl="1" marL="914400" rtl="0" algn="l">
              <a:lnSpc>
                <a:spcPct val="115000"/>
              </a:lnSpc>
              <a:spcBef>
                <a:spcPts val="0"/>
              </a:spcBef>
              <a:spcAft>
                <a:spcPts val="0"/>
              </a:spcAft>
              <a:buClr>
                <a:schemeClr val="lt1"/>
              </a:buClr>
              <a:buSzPts val="1500"/>
              <a:buFont typeface="Proxima Nova"/>
              <a:buChar char="▪"/>
            </a:pPr>
            <a:r>
              <a:rPr lang="en">
                <a:solidFill>
                  <a:schemeClr val="lt1"/>
                </a:solidFill>
              </a:rPr>
              <a:t>The current living situation of people experiencing homelessness</a:t>
            </a:r>
            <a:endParaRPr>
              <a:solidFill>
                <a:schemeClr val="lt1"/>
              </a:solidFill>
            </a:endParaRPr>
          </a:p>
          <a:p>
            <a:pPr indent="-323850" lvl="1" marL="914400" rtl="0" algn="l">
              <a:lnSpc>
                <a:spcPct val="115000"/>
              </a:lnSpc>
              <a:spcBef>
                <a:spcPts val="0"/>
              </a:spcBef>
              <a:spcAft>
                <a:spcPts val="0"/>
              </a:spcAft>
              <a:buClr>
                <a:schemeClr val="lt1"/>
              </a:buClr>
              <a:buSzPts val="1500"/>
              <a:buFont typeface="Proxima Nova"/>
              <a:buChar char="▪"/>
            </a:pPr>
            <a:r>
              <a:rPr lang="en">
                <a:solidFill>
                  <a:schemeClr val="lt1"/>
                </a:solidFill>
              </a:rPr>
              <a:t>Homeless chronicity</a:t>
            </a:r>
            <a:endParaRPr>
              <a:solidFill>
                <a:schemeClr val="lt1"/>
              </a:solidFill>
            </a:endParaRPr>
          </a:p>
          <a:p>
            <a:pPr indent="-323850" lvl="1" marL="914400" rtl="0" algn="l">
              <a:lnSpc>
                <a:spcPct val="115000"/>
              </a:lnSpc>
              <a:spcBef>
                <a:spcPts val="0"/>
              </a:spcBef>
              <a:spcAft>
                <a:spcPts val="0"/>
              </a:spcAft>
              <a:buClr>
                <a:schemeClr val="lt1"/>
              </a:buClr>
              <a:buSzPts val="1500"/>
              <a:buFont typeface="Proxima Nova"/>
              <a:buChar char="▪"/>
            </a:pPr>
            <a:r>
              <a:rPr lang="en">
                <a:solidFill>
                  <a:schemeClr val="lt1"/>
                </a:solidFill>
              </a:rPr>
              <a:t>To understand how many times a person is engaged while experiencing homelessness.</a:t>
            </a:r>
            <a:endParaRPr>
              <a:solidFill>
                <a:schemeClr val="lt1"/>
              </a:solidFill>
            </a:endParaRPr>
          </a:p>
          <a:p>
            <a:pPr indent="0" lvl="0" marL="0" rtl="0" algn="l">
              <a:spcBef>
                <a:spcPts val="0"/>
              </a:spcBef>
              <a:spcAft>
                <a:spcPts val="1000"/>
              </a:spcAft>
              <a:buNone/>
            </a:pPr>
            <a:r>
              <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t/>
            </a:r>
            <a:endParaRPr>
              <a:solidFill>
                <a:schemeClr val="dk2"/>
              </a:solidFill>
            </a:endParaRPr>
          </a:p>
          <a:p>
            <a:pPr indent="0" lvl="0" marL="0" rtl="0" algn="l">
              <a:spcBef>
                <a:spcPts val="0"/>
              </a:spcBef>
              <a:spcAft>
                <a:spcPts val="0"/>
              </a:spcAft>
              <a:buNone/>
            </a:pPr>
            <a:r>
              <a:rPr lang="en" sz="2700">
                <a:solidFill>
                  <a:srgbClr val="F0F0F0"/>
                </a:solidFill>
                <a:latin typeface="Arial"/>
                <a:ea typeface="Arial"/>
                <a:cs typeface="Arial"/>
                <a:sym typeface="Arial"/>
              </a:rPr>
              <a:t>Current Living Situation Assessment </a:t>
            </a:r>
            <a:endParaRPr sz="2700">
              <a:solidFill>
                <a:srgbClr val="F0F0F0"/>
              </a:solidFill>
              <a:latin typeface="Arial"/>
              <a:ea typeface="Arial"/>
              <a:cs typeface="Arial"/>
              <a:sym typeface="Arial"/>
            </a:endParaRPr>
          </a:p>
          <a:p>
            <a:pPr indent="0" lvl="0" marL="0" rtl="0" algn="ctr">
              <a:spcBef>
                <a:spcPts val="0"/>
              </a:spcBef>
              <a:spcAft>
                <a:spcPts val="0"/>
              </a:spcAft>
              <a:buNone/>
            </a:pPr>
            <a:r>
              <a:t/>
            </a:r>
            <a:endParaRPr>
              <a:solidFill>
                <a:schemeClr val="dk2"/>
              </a:solidFill>
            </a:endParaRPr>
          </a:p>
        </p:txBody>
      </p:sp>
      <p:sp>
        <p:nvSpPr>
          <p:cNvPr id="338" name="Google Shape;338;p47"/>
          <p:cNvSpPr txBox="1"/>
          <p:nvPr>
            <p:ph idx="1" type="body"/>
          </p:nvPr>
        </p:nvSpPr>
        <p:spPr>
          <a:xfrm>
            <a:off x="457200" y="1411300"/>
            <a:ext cx="7656600" cy="3056400"/>
          </a:xfrm>
          <a:prstGeom prst="rect">
            <a:avLst/>
          </a:prstGeom>
        </p:spPr>
        <p:txBody>
          <a:bodyPr anchorCtr="0" anchor="t" bIns="57150" lIns="57150" spcFirstLastPara="1" rIns="57150" wrap="square" tIns="57150">
            <a:noAutofit/>
          </a:bodyPr>
          <a:lstStyle/>
          <a:p>
            <a:pPr indent="0" lvl="0" marL="0" rtl="0" algn="l">
              <a:lnSpc>
                <a:spcPct val="115000"/>
              </a:lnSpc>
              <a:spcBef>
                <a:spcPts val="0"/>
              </a:spcBef>
              <a:spcAft>
                <a:spcPts val="0"/>
              </a:spcAft>
              <a:buNone/>
            </a:pPr>
            <a:r>
              <a:rPr lang="en">
                <a:solidFill>
                  <a:schemeClr val="lt1"/>
                </a:solidFill>
              </a:rPr>
              <a:t>The Current Living Situation should be recorded: </a:t>
            </a:r>
            <a:endParaRPr>
              <a:solidFill>
                <a:schemeClr val="lt1"/>
              </a:solidFill>
            </a:endParaRPr>
          </a:p>
          <a:p>
            <a:pPr indent="-323850" lvl="0" marL="457200" rtl="0" algn="l">
              <a:lnSpc>
                <a:spcPct val="115000"/>
              </a:lnSpc>
              <a:spcBef>
                <a:spcPts val="0"/>
              </a:spcBef>
              <a:spcAft>
                <a:spcPts val="0"/>
              </a:spcAft>
              <a:buClr>
                <a:schemeClr val="lt1"/>
              </a:buClr>
              <a:buSzPts val="1500"/>
              <a:buChar char="•"/>
            </a:pPr>
            <a:r>
              <a:rPr lang="en">
                <a:solidFill>
                  <a:schemeClr val="lt1"/>
                </a:solidFill>
              </a:rPr>
              <a:t>A</a:t>
            </a:r>
            <a:r>
              <a:rPr lang="en">
                <a:solidFill>
                  <a:schemeClr val="lt1"/>
                </a:solidFill>
              </a:rPr>
              <a:t>t the time of program enrollment</a:t>
            </a:r>
            <a:endParaRPr>
              <a:solidFill>
                <a:schemeClr val="lt1"/>
              </a:solidFill>
            </a:endParaRPr>
          </a:p>
          <a:p>
            <a:pPr indent="-323850" lvl="0" marL="457200" rtl="0" algn="l">
              <a:lnSpc>
                <a:spcPct val="115000"/>
              </a:lnSpc>
              <a:spcBef>
                <a:spcPts val="0"/>
              </a:spcBef>
              <a:spcAft>
                <a:spcPts val="0"/>
              </a:spcAft>
              <a:buClr>
                <a:schemeClr val="lt1"/>
              </a:buClr>
              <a:buSzPts val="1500"/>
              <a:buFont typeface="Proxima Nova"/>
              <a:buChar char="•"/>
            </a:pPr>
            <a:r>
              <a:rPr lang="en">
                <a:solidFill>
                  <a:schemeClr val="lt1"/>
                </a:solidFill>
              </a:rPr>
              <a:t>At </a:t>
            </a:r>
            <a:r>
              <a:rPr lang="en">
                <a:solidFill>
                  <a:schemeClr val="lt1"/>
                </a:solidFill>
              </a:rPr>
              <a:t>every direct contact with a client</a:t>
            </a:r>
            <a:endParaRPr>
              <a:solidFill>
                <a:schemeClr val="lt1"/>
              </a:solidFill>
            </a:endParaRPr>
          </a:p>
          <a:p>
            <a:pPr indent="-323850" lvl="1" marL="914400" rtl="0" algn="l">
              <a:lnSpc>
                <a:spcPct val="115000"/>
              </a:lnSpc>
              <a:spcBef>
                <a:spcPts val="0"/>
              </a:spcBef>
              <a:spcAft>
                <a:spcPts val="0"/>
              </a:spcAft>
              <a:buClr>
                <a:schemeClr val="lt1"/>
              </a:buClr>
              <a:buSzPts val="1500"/>
              <a:buChar char="▪"/>
            </a:pPr>
            <a:r>
              <a:rPr lang="en">
                <a:solidFill>
                  <a:schemeClr val="lt1"/>
                </a:solidFill>
              </a:rPr>
              <a:t>Complete a new assessment each time; do not edit the old assessment</a:t>
            </a:r>
            <a:endParaRPr>
              <a:solidFill>
                <a:schemeClr val="lt1"/>
              </a:solidFill>
            </a:endParaRPr>
          </a:p>
          <a:p>
            <a:pPr indent="-342900" lvl="0" marL="457200" rtl="0" algn="l">
              <a:spcBef>
                <a:spcPts val="0"/>
              </a:spcBef>
              <a:spcAft>
                <a:spcPts val="0"/>
              </a:spcAft>
              <a:buClr>
                <a:srgbClr val="E1E5EB"/>
              </a:buClr>
              <a:buSzPts val="1800"/>
              <a:buChar char="•"/>
            </a:pPr>
            <a:r>
              <a:rPr b="1" lang="en">
                <a:solidFill>
                  <a:srgbClr val="E1E5EB"/>
                </a:solidFill>
              </a:rPr>
              <a:t>If a Current Living Situation is completed by an outreach or shelter, it can be used as a homeless verification. </a:t>
            </a:r>
            <a:endParaRPr b="1">
              <a:solidFill>
                <a:srgbClr val="E1E5EB"/>
              </a:solidFill>
            </a:endParaRPr>
          </a:p>
          <a:p>
            <a:pPr indent="0" lvl="0" marL="0" rtl="0" algn="l">
              <a:lnSpc>
                <a:spcPct val="115000"/>
              </a:lnSpc>
              <a:spcBef>
                <a:spcPts val="1000"/>
              </a:spcBef>
              <a:spcAft>
                <a:spcPts val="0"/>
              </a:spcAft>
              <a:buNone/>
            </a:pPr>
            <a:r>
              <a:rPr b="1" lang="en">
                <a:solidFill>
                  <a:schemeClr val="lt1"/>
                </a:solidFill>
              </a:rPr>
              <a:t> </a:t>
            </a:r>
            <a:endParaRPr>
              <a:solidFill>
                <a:schemeClr val="lt1"/>
              </a:solidFill>
            </a:endParaRPr>
          </a:p>
          <a:p>
            <a:pPr indent="0" lvl="0" marL="0" rtl="0" algn="l">
              <a:lnSpc>
                <a:spcPct val="115000"/>
              </a:lnSpc>
              <a:spcBef>
                <a:spcPts val="0"/>
              </a:spcBef>
              <a:spcAft>
                <a:spcPts val="0"/>
              </a:spcAft>
              <a:buNone/>
            </a:pPr>
            <a:r>
              <a:rPr i="1" lang="en">
                <a:solidFill>
                  <a:schemeClr val="lt1"/>
                </a:solidFill>
              </a:rPr>
              <a:t>“A contact is defined as an interaction between a worker and a client designed to engage the client. Contacts include activities such as a conversation between the  worker and the client about the client's well-being or needs, an office visit to discuss their housing plan, or a referral to another community service”. </a:t>
            </a:r>
            <a:endParaRPr i="1">
              <a:solidFill>
                <a:schemeClr val="lt1"/>
              </a:solidFill>
            </a:endParaRPr>
          </a:p>
          <a:p>
            <a:pPr indent="0" lvl="0" marL="0" rtl="0" algn="l">
              <a:spcBef>
                <a:spcPts val="0"/>
              </a:spcBef>
              <a:spcAft>
                <a:spcPts val="1000"/>
              </a:spcAft>
              <a:buNone/>
            </a:pPr>
            <a:r>
              <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8"/>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t/>
            </a:r>
            <a:endParaRPr sz="2700">
              <a:solidFill>
                <a:srgbClr val="F0F0F0"/>
              </a:solidFill>
              <a:latin typeface="Arial"/>
              <a:ea typeface="Arial"/>
              <a:cs typeface="Arial"/>
              <a:sym typeface="Arial"/>
            </a:endParaRPr>
          </a:p>
          <a:p>
            <a:pPr indent="0" lvl="0" marL="0" rtl="0" algn="l">
              <a:spcBef>
                <a:spcPts val="0"/>
              </a:spcBef>
              <a:spcAft>
                <a:spcPts val="0"/>
              </a:spcAft>
              <a:buNone/>
            </a:pPr>
            <a:r>
              <a:rPr lang="en" sz="2700">
                <a:solidFill>
                  <a:srgbClr val="F0F0F0"/>
                </a:solidFill>
                <a:latin typeface="Arial"/>
                <a:ea typeface="Arial"/>
                <a:cs typeface="Arial"/>
                <a:sym typeface="Arial"/>
              </a:rPr>
              <a:t>Current Living Situation Assessment </a:t>
            </a:r>
            <a:endParaRPr sz="2700">
              <a:solidFill>
                <a:srgbClr val="F0F0F0"/>
              </a:solidFill>
              <a:latin typeface="Arial"/>
              <a:ea typeface="Arial"/>
              <a:cs typeface="Arial"/>
              <a:sym typeface="Arial"/>
            </a:endParaRPr>
          </a:p>
          <a:p>
            <a:pPr indent="0" lvl="0" marL="0" rtl="0" algn="ctr">
              <a:spcBef>
                <a:spcPts val="0"/>
              </a:spcBef>
              <a:spcAft>
                <a:spcPts val="0"/>
              </a:spcAft>
              <a:buNone/>
            </a:pPr>
            <a:r>
              <a:t/>
            </a:r>
            <a:endParaRPr/>
          </a:p>
        </p:txBody>
      </p:sp>
      <p:sp>
        <p:nvSpPr>
          <p:cNvPr id="344" name="Google Shape;344;p48"/>
          <p:cNvSpPr txBox="1"/>
          <p:nvPr>
            <p:ph idx="1" type="body"/>
          </p:nvPr>
        </p:nvSpPr>
        <p:spPr>
          <a:xfrm>
            <a:off x="3069500" y="2024225"/>
            <a:ext cx="2382000" cy="613800"/>
          </a:xfrm>
          <a:prstGeom prst="rect">
            <a:avLst/>
          </a:prstGeom>
        </p:spPr>
        <p:txBody>
          <a:bodyPr anchorCtr="0" anchor="t" bIns="57150" lIns="57150" spcFirstLastPara="1" rIns="57150" wrap="square" tIns="57150">
            <a:noAutofit/>
          </a:bodyPr>
          <a:lstStyle/>
          <a:p>
            <a:pPr indent="0" lvl="0" marL="0" rtl="0" algn="l">
              <a:spcBef>
                <a:spcPts val="0"/>
              </a:spcBef>
              <a:spcAft>
                <a:spcPts val="1000"/>
              </a:spcAft>
              <a:buNone/>
            </a:pPr>
            <a:r>
              <a:t/>
            </a:r>
            <a:endParaRPr/>
          </a:p>
        </p:txBody>
      </p:sp>
      <p:pic>
        <p:nvPicPr>
          <p:cNvPr id="345" name="Google Shape;345;p48"/>
          <p:cNvPicPr preferRelativeResize="0"/>
          <p:nvPr/>
        </p:nvPicPr>
        <p:blipFill>
          <a:blip r:embed="rId3">
            <a:alphaModFix/>
          </a:blip>
          <a:stretch>
            <a:fillRect/>
          </a:stretch>
        </p:blipFill>
        <p:spPr>
          <a:xfrm>
            <a:off x="100775" y="932600"/>
            <a:ext cx="5879487" cy="1772475"/>
          </a:xfrm>
          <a:prstGeom prst="rect">
            <a:avLst/>
          </a:prstGeom>
          <a:noFill/>
          <a:ln>
            <a:noFill/>
          </a:ln>
        </p:spPr>
      </p:pic>
      <p:pic>
        <p:nvPicPr>
          <p:cNvPr id="346" name="Google Shape;346;p48"/>
          <p:cNvPicPr preferRelativeResize="0"/>
          <p:nvPr/>
        </p:nvPicPr>
        <p:blipFill>
          <a:blip r:embed="rId4">
            <a:alphaModFix/>
          </a:blip>
          <a:stretch>
            <a:fillRect/>
          </a:stretch>
        </p:blipFill>
        <p:spPr>
          <a:xfrm>
            <a:off x="1796550" y="2268825"/>
            <a:ext cx="6534602" cy="1488550"/>
          </a:xfrm>
          <a:prstGeom prst="rect">
            <a:avLst/>
          </a:prstGeom>
          <a:noFill/>
          <a:ln>
            <a:noFill/>
          </a:ln>
        </p:spPr>
      </p:pic>
      <p:pic>
        <p:nvPicPr>
          <p:cNvPr id="347" name="Google Shape;347;p48"/>
          <p:cNvPicPr preferRelativeResize="0"/>
          <p:nvPr/>
        </p:nvPicPr>
        <p:blipFill>
          <a:blip r:embed="rId5">
            <a:alphaModFix/>
          </a:blip>
          <a:stretch>
            <a:fillRect/>
          </a:stretch>
        </p:blipFill>
        <p:spPr>
          <a:xfrm>
            <a:off x="4955850" y="3477925"/>
            <a:ext cx="2384650" cy="1576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ctr">
              <a:spcBef>
                <a:spcPts val="0"/>
              </a:spcBef>
              <a:spcAft>
                <a:spcPts val="0"/>
              </a:spcAft>
              <a:buNone/>
            </a:pPr>
            <a:r>
              <a:t/>
            </a:r>
            <a:endParaRPr>
              <a:solidFill>
                <a:schemeClr val="dk2"/>
              </a:solidFill>
            </a:endParaRPr>
          </a:p>
          <a:p>
            <a:pPr indent="0" lvl="0" marL="0" rtl="0" algn="l">
              <a:spcBef>
                <a:spcPts val="0"/>
              </a:spcBef>
              <a:spcAft>
                <a:spcPts val="0"/>
              </a:spcAft>
              <a:buNone/>
            </a:pPr>
            <a:r>
              <a:rPr lang="en" sz="2700">
                <a:solidFill>
                  <a:srgbClr val="F0F0F0"/>
                </a:solidFill>
                <a:latin typeface="Arial"/>
                <a:ea typeface="Arial"/>
                <a:cs typeface="Arial"/>
                <a:sym typeface="Arial"/>
              </a:rPr>
              <a:t>Current Living Situation Assessment </a:t>
            </a:r>
            <a:endParaRPr sz="2700">
              <a:solidFill>
                <a:srgbClr val="F0F0F0"/>
              </a:solidFill>
              <a:latin typeface="Arial"/>
              <a:ea typeface="Arial"/>
              <a:cs typeface="Arial"/>
              <a:sym typeface="Arial"/>
            </a:endParaRPr>
          </a:p>
          <a:p>
            <a:pPr indent="0" lvl="0" marL="0" rtl="0" algn="ctr">
              <a:spcBef>
                <a:spcPts val="0"/>
              </a:spcBef>
              <a:spcAft>
                <a:spcPts val="0"/>
              </a:spcAft>
              <a:buNone/>
            </a:pPr>
            <a:r>
              <a:t/>
            </a:r>
            <a:endParaRPr>
              <a:solidFill>
                <a:schemeClr val="dk2"/>
              </a:solidFill>
            </a:endParaRPr>
          </a:p>
        </p:txBody>
      </p:sp>
      <p:sp>
        <p:nvSpPr>
          <p:cNvPr id="353" name="Google Shape;353;p49"/>
          <p:cNvSpPr txBox="1"/>
          <p:nvPr>
            <p:ph idx="1" type="body"/>
          </p:nvPr>
        </p:nvSpPr>
        <p:spPr>
          <a:xfrm>
            <a:off x="457200" y="1113600"/>
            <a:ext cx="7104000" cy="1255200"/>
          </a:xfrm>
          <a:prstGeom prst="rect">
            <a:avLst/>
          </a:prstGeom>
        </p:spPr>
        <p:txBody>
          <a:bodyPr anchorCtr="0" anchor="t" bIns="57150" lIns="57150" spcFirstLastPara="1" rIns="57150" wrap="square" tIns="57150">
            <a:noAutofit/>
          </a:bodyPr>
          <a:lstStyle/>
          <a:p>
            <a:pPr indent="-317500" lvl="0" marL="457200" rtl="0" algn="l">
              <a:spcBef>
                <a:spcPts val="0"/>
              </a:spcBef>
              <a:spcAft>
                <a:spcPts val="0"/>
              </a:spcAft>
              <a:buClr>
                <a:schemeClr val="lt1"/>
              </a:buClr>
              <a:buSzPts val="1400"/>
              <a:buChar char="•"/>
            </a:pPr>
            <a:r>
              <a:rPr lang="en" sz="1400">
                <a:solidFill>
                  <a:schemeClr val="lt1"/>
                </a:solidFill>
              </a:rPr>
              <a:t>The “</a:t>
            </a:r>
            <a:r>
              <a:rPr lang="en" sz="1400">
                <a:solidFill>
                  <a:schemeClr val="lt1"/>
                </a:solidFill>
              </a:rPr>
              <a:t>Living Situation Verified By” field should only be </a:t>
            </a:r>
            <a:r>
              <a:rPr lang="en" sz="1400">
                <a:solidFill>
                  <a:schemeClr val="lt1"/>
                </a:solidFill>
              </a:rPr>
              <a:t>completed if the client’s living situation was verified by a entity not participating in HMIS.</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This would be rare for outreach teams so this field will usually be left blank. </a:t>
            </a:r>
            <a:endParaRPr sz="1400">
              <a:solidFill>
                <a:schemeClr val="lt1"/>
              </a:solidFill>
            </a:endParaRPr>
          </a:p>
          <a:p>
            <a:pPr indent="0" lvl="0" marL="0" rtl="0" algn="l">
              <a:spcBef>
                <a:spcPts val="1000"/>
              </a:spcBef>
              <a:spcAft>
                <a:spcPts val="0"/>
              </a:spcAft>
              <a:buNone/>
            </a:pPr>
            <a:r>
              <a:t/>
            </a:r>
            <a:endParaRPr sz="1400"/>
          </a:p>
          <a:p>
            <a:pPr indent="0" lvl="0" marL="0" rtl="0" algn="l">
              <a:spcBef>
                <a:spcPts val="1000"/>
              </a:spcBef>
              <a:spcAft>
                <a:spcPts val="1000"/>
              </a:spcAft>
              <a:buNone/>
            </a:pPr>
            <a:r>
              <a:t/>
            </a:r>
            <a:endParaRPr/>
          </a:p>
        </p:txBody>
      </p:sp>
      <p:pic>
        <p:nvPicPr>
          <p:cNvPr id="354" name="Google Shape;354;p49"/>
          <p:cNvPicPr preferRelativeResize="0"/>
          <p:nvPr/>
        </p:nvPicPr>
        <p:blipFill>
          <a:blip r:embed="rId3">
            <a:alphaModFix/>
          </a:blip>
          <a:stretch>
            <a:fillRect/>
          </a:stretch>
        </p:blipFill>
        <p:spPr>
          <a:xfrm>
            <a:off x="1776724" y="1972749"/>
            <a:ext cx="4649549" cy="2685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Program Exit </a:t>
            </a:r>
            <a:r>
              <a:rPr lang="en"/>
              <a:t> </a:t>
            </a:r>
            <a:endParaRPr/>
          </a:p>
        </p:txBody>
      </p:sp>
      <p:sp>
        <p:nvSpPr>
          <p:cNvPr id="360" name="Google Shape;360;p50"/>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nvSpPr>
        <p:spPr>
          <a:xfrm>
            <a:off x="358350" y="138800"/>
            <a:ext cx="8427300" cy="644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700">
                <a:solidFill>
                  <a:srgbClr val="E1E5EB"/>
                </a:solidFill>
                <a:latin typeface="Proxima Nova"/>
                <a:ea typeface="Proxima Nova"/>
                <a:cs typeface="Proxima Nova"/>
                <a:sym typeface="Proxima Nova"/>
              </a:rPr>
              <a:t>Program Exit</a:t>
            </a:r>
            <a:endParaRPr sz="2700">
              <a:solidFill>
                <a:srgbClr val="E1E5EB"/>
              </a:solidFill>
              <a:latin typeface="PT Sans Narrow"/>
              <a:ea typeface="PT Sans Narrow"/>
              <a:cs typeface="PT Sans Narrow"/>
              <a:sym typeface="PT Sans Narrow"/>
            </a:endParaRPr>
          </a:p>
        </p:txBody>
      </p:sp>
      <p:sp>
        <p:nvSpPr>
          <p:cNvPr id="366" name="Google Shape;366;p51"/>
          <p:cNvSpPr txBox="1"/>
          <p:nvPr/>
        </p:nvSpPr>
        <p:spPr>
          <a:xfrm>
            <a:off x="179150" y="783500"/>
            <a:ext cx="8147100" cy="11679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lt1"/>
              </a:buClr>
              <a:buSzPts val="1500"/>
              <a:buChar char="●"/>
            </a:pPr>
            <a:r>
              <a:rPr lang="en" sz="1500">
                <a:solidFill>
                  <a:schemeClr val="lt1"/>
                </a:solidFill>
              </a:rPr>
              <a:t>Exits should occur if the client refuses services, client is deceased, or client has not engaged </a:t>
            </a:r>
            <a:r>
              <a:rPr lang="en" sz="1500">
                <a:solidFill>
                  <a:schemeClr val="lt1"/>
                </a:solidFill>
              </a:rPr>
              <a:t>for</a:t>
            </a:r>
            <a:r>
              <a:rPr lang="en" sz="1500">
                <a:solidFill>
                  <a:schemeClr val="lt1"/>
                </a:solidFill>
              </a:rPr>
              <a:t> 180 days (six months).</a:t>
            </a:r>
            <a:endParaRPr sz="1500">
              <a:solidFill>
                <a:schemeClr val="lt1"/>
              </a:solidFill>
            </a:endParaRPr>
          </a:p>
          <a:p>
            <a:pPr indent="-323850" lvl="2" marL="1371600" rtl="0" algn="l">
              <a:spcBef>
                <a:spcPts val="0"/>
              </a:spcBef>
              <a:spcAft>
                <a:spcPts val="0"/>
              </a:spcAft>
              <a:buClr>
                <a:schemeClr val="lt1"/>
              </a:buClr>
              <a:buSzPts val="1500"/>
              <a:buChar char="■"/>
            </a:pPr>
            <a:r>
              <a:rPr lang="en" sz="1500">
                <a:solidFill>
                  <a:schemeClr val="lt1"/>
                </a:solidFill>
              </a:rPr>
              <a:t>If the client resurfaces, you can complete a new enrollment. </a:t>
            </a:r>
            <a:endParaRPr sz="1500">
              <a:solidFill>
                <a:schemeClr val="lt1"/>
              </a:solidFill>
            </a:endParaRPr>
          </a:p>
          <a:p>
            <a:pPr indent="0" lvl="0" marL="0" rtl="0" algn="l">
              <a:spcBef>
                <a:spcPts val="0"/>
              </a:spcBef>
              <a:spcAft>
                <a:spcPts val="0"/>
              </a:spcAft>
              <a:buNone/>
            </a:pPr>
            <a:r>
              <a:t/>
            </a:r>
            <a:endParaRPr sz="1500">
              <a:solidFill>
                <a:schemeClr val="lt1"/>
              </a:solidFill>
            </a:endParaRPr>
          </a:p>
          <a:p>
            <a:pPr indent="0" lvl="0" marL="0" rtl="0" algn="l">
              <a:spcBef>
                <a:spcPts val="0"/>
              </a:spcBef>
              <a:spcAft>
                <a:spcPts val="0"/>
              </a:spcAft>
              <a:buNone/>
            </a:pPr>
            <a:r>
              <a:t/>
            </a:r>
            <a:endParaRPr sz="1100">
              <a:solidFill>
                <a:srgbClr val="695D4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95D46"/>
              </a:solidFill>
              <a:latin typeface="Open Sans"/>
              <a:ea typeface="Open Sans"/>
              <a:cs typeface="Open Sans"/>
              <a:sym typeface="Open Sans"/>
            </a:endParaRPr>
          </a:p>
          <a:p>
            <a:pPr indent="0" lvl="0" marL="0" rtl="0" algn="l">
              <a:spcBef>
                <a:spcPts val="0"/>
              </a:spcBef>
              <a:spcAft>
                <a:spcPts val="0"/>
              </a:spcAft>
              <a:buNone/>
            </a:pPr>
            <a:r>
              <a:rPr lang="en" sz="1100">
                <a:solidFill>
                  <a:srgbClr val="695D46"/>
                </a:solidFill>
                <a:latin typeface="Open Sans"/>
                <a:ea typeface="Open Sans"/>
                <a:cs typeface="Open Sans"/>
                <a:sym typeface="Open Sans"/>
              </a:rPr>
              <a:t> </a:t>
            </a:r>
            <a:endParaRPr sz="1100">
              <a:solidFill>
                <a:srgbClr val="695D46"/>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200">
              <a:solidFill>
                <a:srgbClr val="695D46"/>
              </a:solidFill>
              <a:latin typeface="Open Sans"/>
              <a:ea typeface="Open Sans"/>
              <a:cs typeface="Open Sans"/>
              <a:sym typeface="Open Sans"/>
            </a:endParaRPr>
          </a:p>
        </p:txBody>
      </p:sp>
      <p:pic>
        <p:nvPicPr>
          <p:cNvPr id="367" name="Google Shape;367;p51"/>
          <p:cNvPicPr preferRelativeResize="0"/>
          <p:nvPr/>
        </p:nvPicPr>
        <p:blipFill>
          <a:blip r:embed="rId3">
            <a:alphaModFix/>
          </a:blip>
          <a:stretch>
            <a:fillRect/>
          </a:stretch>
        </p:blipFill>
        <p:spPr>
          <a:xfrm>
            <a:off x="8007000" y="4645100"/>
            <a:ext cx="1079575" cy="412425"/>
          </a:xfrm>
          <a:prstGeom prst="rect">
            <a:avLst/>
          </a:prstGeom>
          <a:noFill/>
          <a:ln>
            <a:noFill/>
          </a:ln>
        </p:spPr>
      </p:pic>
      <p:pic>
        <p:nvPicPr>
          <p:cNvPr id="368" name="Google Shape;368;p51"/>
          <p:cNvPicPr preferRelativeResize="0"/>
          <p:nvPr/>
        </p:nvPicPr>
        <p:blipFill>
          <a:blip r:embed="rId4">
            <a:alphaModFix/>
          </a:blip>
          <a:stretch>
            <a:fillRect/>
          </a:stretch>
        </p:blipFill>
        <p:spPr>
          <a:xfrm>
            <a:off x="537700" y="2171477"/>
            <a:ext cx="5950249" cy="1702425"/>
          </a:xfrm>
          <a:prstGeom prst="rect">
            <a:avLst/>
          </a:prstGeom>
          <a:noFill/>
          <a:ln>
            <a:noFill/>
          </a:ln>
        </p:spPr>
      </p:pic>
      <p:pic>
        <p:nvPicPr>
          <p:cNvPr id="369" name="Google Shape;369;p51"/>
          <p:cNvPicPr preferRelativeResize="0"/>
          <p:nvPr/>
        </p:nvPicPr>
        <p:blipFill>
          <a:blip r:embed="rId5">
            <a:alphaModFix/>
          </a:blip>
          <a:stretch>
            <a:fillRect/>
          </a:stretch>
        </p:blipFill>
        <p:spPr>
          <a:xfrm>
            <a:off x="2581925" y="3536938"/>
            <a:ext cx="5744326" cy="888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2"/>
          <p:cNvSpPr txBox="1"/>
          <p:nvPr/>
        </p:nvSpPr>
        <p:spPr>
          <a:xfrm>
            <a:off x="358350" y="138800"/>
            <a:ext cx="8427300" cy="644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700">
                <a:solidFill>
                  <a:srgbClr val="E1E5EB"/>
                </a:solidFill>
                <a:latin typeface="Proxima Nova"/>
                <a:ea typeface="Proxima Nova"/>
                <a:cs typeface="Proxima Nova"/>
                <a:sym typeface="Proxima Nova"/>
              </a:rPr>
              <a:t>Program Exit</a:t>
            </a:r>
            <a:endParaRPr sz="2700">
              <a:solidFill>
                <a:srgbClr val="E1E5EB"/>
              </a:solidFill>
              <a:latin typeface="Proxima Nova"/>
              <a:ea typeface="Proxima Nova"/>
              <a:cs typeface="Proxima Nova"/>
              <a:sym typeface="Proxima Nova"/>
            </a:endParaRPr>
          </a:p>
        </p:txBody>
      </p:sp>
      <p:sp>
        <p:nvSpPr>
          <p:cNvPr id="375" name="Google Shape;375;p52"/>
          <p:cNvSpPr txBox="1"/>
          <p:nvPr/>
        </p:nvSpPr>
        <p:spPr>
          <a:xfrm>
            <a:off x="162475" y="708475"/>
            <a:ext cx="7298700" cy="527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E1E5EB"/>
              </a:buClr>
              <a:buSzPts val="1500"/>
              <a:buChar char="●"/>
            </a:pPr>
            <a:r>
              <a:rPr lang="en" sz="1500">
                <a:solidFill>
                  <a:srgbClr val="E1E5EB"/>
                </a:solidFill>
              </a:rPr>
              <a:t>Complete all fields in the exit form and click “Save and Close” </a:t>
            </a:r>
            <a:endParaRPr sz="1500">
              <a:solidFill>
                <a:srgbClr val="E1E5EB"/>
              </a:solidFill>
            </a:endParaRPr>
          </a:p>
          <a:p>
            <a:pPr indent="0" lvl="0" marL="0" rtl="0" algn="l">
              <a:spcBef>
                <a:spcPts val="0"/>
              </a:spcBef>
              <a:spcAft>
                <a:spcPts val="0"/>
              </a:spcAft>
              <a:buNone/>
            </a:pPr>
            <a:r>
              <a:t/>
            </a:r>
            <a:endParaRPr sz="1500">
              <a:solidFill>
                <a:srgbClr val="E1E5EB"/>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95D4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95D46"/>
              </a:solidFill>
              <a:latin typeface="Open Sans"/>
              <a:ea typeface="Open Sans"/>
              <a:cs typeface="Open Sans"/>
              <a:sym typeface="Open Sans"/>
            </a:endParaRPr>
          </a:p>
          <a:p>
            <a:pPr indent="0" lvl="0" marL="0" rtl="0" algn="l">
              <a:spcBef>
                <a:spcPts val="0"/>
              </a:spcBef>
              <a:spcAft>
                <a:spcPts val="0"/>
              </a:spcAft>
              <a:buNone/>
            </a:pPr>
            <a:r>
              <a:rPr lang="en" sz="1100">
                <a:solidFill>
                  <a:srgbClr val="695D46"/>
                </a:solidFill>
                <a:latin typeface="Open Sans"/>
                <a:ea typeface="Open Sans"/>
                <a:cs typeface="Open Sans"/>
                <a:sym typeface="Open Sans"/>
              </a:rPr>
              <a:t> </a:t>
            </a:r>
            <a:endParaRPr sz="1100">
              <a:solidFill>
                <a:srgbClr val="695D46"/>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200">
              <a:solidFill>
                <a:srgbClr val="695D46"/>
              </a:solidFill>
              <a:latin typeface="Open Sans"/>
              <a:ea typeface="Open Sans"/>
              <a:cs typeface="Open Sans"/>
              <a:sym typeface="Open Sans"/>
            </a:endParaRPr>
          </a:p>
        </p:txBody>
      </p:sp>
      <p:pic>
        <p:nvPicPr>
          <p:cNvPr id="376" name="Google Shape;376;p52"/>
          <p:cNvPicPr preferRelativeResize="0"/>
          <p:nvPr/>
        </p:nvPicPr>
        <p:blipFill>
          <a:blip r:embed="rId3">
            <a:alphaModFix/>
          </a:blip>
          <a:stretch>
            <a:fillRect/>
          </a:stretch>
        </p:blipFill>
        <p:spPr>
          <a:xfrm>
            <a:off x="8007000" y="4645100"/>
            <a:ext cx="1079575" cy="412425"/>
          </a:xfrm>
          <a:prstGeom prst="rect">
            <a:avLst/>
          </a:prstGeom>
          <a:noFill/>
          <a:ln>
            <a:noFill/>
          </a:ln>
        </p:spPr>
      </p:pic>
      <p:pic>
        <p:nvPicPr>
          <p:cNvPr id="377" name="Google Shape;377;p52"/>
          <p:cNvPicPr preferRelativeResize="0"/>
          <p:nvPr/>
        </p:nvPicPr>
        <p:blipFill>
          <a:blip r:embed="rId4">
            <a:alphaModFix/>
          </a:blip>
          <a:stretch>
            <a:fillRect/>
          </a:stretch>
        </p:blipFill>
        <p:spPr>
          <a:xfrm>
            <a:off x="942525" y="1476721"/>
            <a:ext cx="3434976" cy="2868628"/>
          </a:xfrm>
          <a:prstGeom prst="rect">
            <a:avLst/>
          </a:prstGeom>
          <a:noFill/>
          <a:ln>
            <a:noFill/>
          </a:ln>
        </p:spPr>
      </p:pic>
      <p:pic>
        <p:nvPicPr>
          <p:cNvPr id="378" name="Google Shape;378;p52"/>
          <p:cNvPicPr preferRelativeResize="0"/>
          <p:nvPr/>
        </p:nvPicPr>
        <p:blipFill>
          <a:blip r:embed="rId5">
            <a:alphaModFix/>
          </a:blip>
          <a:stretch>
            <a:fillRect/>
          </a:stretch>
        </p:blipFill>
        <p:spPr>
          <a:xfrm>
            <a:off x="4037250" y="1995725"/>
            <a:ext cx="2766149" cy="2591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3"/>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Reports </a:t>
            </a:r>
            <a:endParaRPr/>
          </a:p>
        </p:txBody>
      </p:sp>
      <p:sp>
        <p:nvSpPr>
          <p:cNvPr id="384" name="Google Shape;384;p53"/>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4"/>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Reports </a:t>
            </a:r>
            <a:endParaRPr/>
          </a:p>
        </p:txBody>
      </p:sp>
      <p:sp>
        <p:nvSpPr>
          <p:cNvPr id="390" name="Google Shape;390;p54"/>
          <p:cNvSpPr txBox="1"/>
          <p:nvPr>
            <p:ph idx="1" type="body"/>
          </p:nvPr>
        </p:nvSpPr>
        <p:spPr>
          <a:xfrm>
            <a:off x="256525" y="1497213"/>
            <a:ext cx="3165300" cy="2597100"/>
          </a:xfrm>
          <a:prstGeom prst="rect">
            <a:avLst/>
          </a:prstGeom>
        </p:spPr>
        <p:txBody>
          <a:bodyPr anchorCtr="0" anchor="t" bIns="34275" lIns="68575" spcFirstLastPara="1" rIns="68575" wrap="square" tIns="34275">
            <a:noAutofit/>
          </a:bodyPr>
          <a:lstStyle/>
          <a:p>
            <a:pPr indent="-298450" lvl="0" marL="457200" rtl="0" algn="l">
              <a:spcBef>
                <a:spcPts val="800"/>
              </a:spcBef>
              <a:spcAft>
                <a:spcPts val="0"/>
              </a:spcAft>
              <a:buSzPts val="1100"/>
              <a:buChar char="►"/>
            </a:pPr>
            <a:r>
              <a:rPr lang="en"/>
              <a:t>You can access reports through the launcher. </a:t>
            </a:r>
            <a:endParaRPr/>
          </a:p>
          <a:p>
            <a:pPr indent="-298450" lvl="0" marL="457200" rtl="0" algn="l">
              <a:spcBef>
                <a:spcPts val="0"/>
              </a:spcBef>
              <a:spcAft>
                <a:spcPts val="0"/>
              </a:spcAft>
              <a:buSzPts val="1100"/>
              <a:buChar char="►"/>
            </a:pPr>
            <a:r>
              <a:rPr i="1" lang="en"/>
              <a:t>“More info”</a:t>
            </a:r>
            <a:r>
              <a:rPr lang="en"/>
              <a:t> will provide a summary about the report and link you to a Help Desk </a:t>
            </a:r>
            <a:r>
              <a:rPr lang="en"/>
              <a:t>article with additional information. </a:t>
            </a:r>
            <a:r>
              <a:rPr lang="en"/>
              <a:t> </a:t>
            </a:r>
            <a:endParaRPr/>
          </a:p>
        </p:txBody>
      </p:sp>
      <p:pic>
        <p:nvPicPr>
          <p:cNvPr id="391" name="Google Shape;391;p54"/>
          <p:cNvPicPr preferRelativeResize="0"/>
          <p:nvPr/>
        </p:nvPicPr>
        <p:blipFill>
          <a:blip r:embed="rId3">
            <a:alphaModFix/>
          </a:blip>
          <a:stretch>
            <a:fillRect/>
          </a:stretch>
        </p:blipFill>
        <p:spPr>
          <a:xfrm>
            <a:off x="4049149" y="786475"/>
            <a:ext cx="3041675" cy="1706874"/>
          </a:xfrm>
          <a:prstGeom prst="rect">
            <a:avLst/>
          </a:prstGeom>
          <a:noFill/>
          <a:ln>
            <a:noFill/>
          </a:ln>
        </p:spPr>
      </p:pic>
      <p:pic>
        <p:nvPicPr>
          <p:cNvPr id="392" name="Google Shape;392;p54"/>
          <p:cNvPicPr preferRelativeResize="0"/>
          <p:nvPr/>
        </p:nvPicPr>
        <p:blipFill>
          <a:blip r:embed="rId4">
            <a:alphaModFix/>
          </a:blip>
          <a:stretch>
            <a:fillRect/>
          </a:stretch>
        </p:blipFill>
        <p:spPr>
          <a:xfrm>
            <a:off x="4160600" y="2571750"/>
            <a:ext cx="2818774" cy="448025"/>
          </a:xfrm>
          <a:prstGeom prst="rect">
            <a:avLst/>
          </a:prstGeom>
          <a:noFill/>
          <a:ln>
            <a:noFill/>
          </a:ln>
        </p:spPr>
      </p:pic>
      <p:pic>
        <p:nvPicPr>
          <p:cNvPr id="393" name="Google Shape;393;p54"/>
          <p:cNvPicPr preferRelativeResize="0"/>
          <p:nvPr/>
        </p:nvPicPr>
        <p:blipFill>
          <a:blip r:embed="rId5">
            <a:alphaModFix/>
          </a:blip>
          <a:stretch>
            <a:fillRect/>
          </a:stretch>
        </p:blipFill>
        <p:spPr>
          <a:xfrm>
            <a:off x="3421825" y="3098175"/>
            <a:ext cx="4607477" cy="1126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5"/>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rgbClr val="000000"/>
              </a:buClr>
              <a:buFont typeface="Arial"/>
              <a:buNone/>
            </a:pPr>
            <a:r>
              <a:rPr lang="en"/>
              <a:t>[GNRL-220] Program Details Report</a:t>
            </a:r>
            <a:endParaRPr/>
          </a:p>
        </p:txBody>
      </p:sp>
      <p:sp>
        <p:nvSpPr>
          <p:cNvPr id="399" name="Google Shape;399;p55"/>
          <p:cNvSpPr txBox="1"/>
          <p:nvPr>
            <p:ph idx="1" type="body"/>
          </p:nvPr>
        </p:nvSpPr>
        <p:spPr>
          <a:xfrm>
            <a:off x="387700" y="1281375"/>
            <a:ext cx="2986500" cy="2910600"/>
          </a:xfrm>
          <a:prstGeom prst="rect">
            <a:avLst/>
          </a:prstGeom>
        </p:spPr>
        <p:txBody>
          <a:bodyPr anchorCtr="0" anchor="t" bIns="34275" lIns="68575" spcFirstLastPara="1" rIns="68575" wrap="square" tIns="34275">
            <a:noAutofit/>
          </a:bodyPr>
          <a:lstStyle/>
          <a:p>
            <a:pPr indent="-317500" lvl="0" marL="457200" rtl="0" algn="l">
              <a:spcBef>
                <a:spcPts val="0"/>
              </a:spcBef>
              <a:spcAft>
                <a:spcPts val="0"/>
              </a:spcAft>
              <a:buClr>
                <a:schemeClr val="lt1"/>
              </a:buClr>
              <a:buSzPts val="1400"/>
              <a:buFont typeface="Calibri"/>
              <a:buChar char="●"/>
            </a:pPr>
            <a:r>
              <a:rPr lang="en">
                <a:solidFill>
                  <a:schemeClr val="lt1"/>
                </a:solidFill>
                <a:latin typeface="Arial"/>
                <a:ea typeface="Arial"/>
                <a:cs typeface="Arial"/>
                <a:sym typeface="Arial"/>
              </a:rPr>
              <a:t>Review for Date of Engagement. </a:t>
            </a:r>
            <a:endParaRPr>
              <a:solidFill>
                <a:schemeClr val="lt1"/>
              </a:solidFill>
              <a:latin typeface="Arial"/>
              <a:ea typeface="Arial"/>
              <a:cs typeface="Arial"/>
              <a:sym typeface="Arial"/>
            </a:endParaRPr>
          </a:p>
          <a:p>
            <a:pPr indent="-317500" lvl="0" marL="457200" rtl="0" algn="l">
              <a:spcBef>
                <a:spcPts val="1000"/>
              </a:spcBef>
              <a:spcAft>
                <a:spcPts val="0"/>
              </a:spcAft>
              <a:buClr>
                <a:schemeClr val="lt1"/>
              </a:buClr>
              <a:buSzPts val="1400"/>
              <a:buFont typeface="Arial"/>
              <a:buChar char="●"/>
            </a:pPr>
            <a:r>
              <a:rPr lang="en">
                <a:solidFill>
                  <a:schemeClr val="lt1"/>
                </a:solidFill>
                <a:latin typeface="Arial"/>
                <a:ea typeface="Arial"/>
                <a:cs typeface="Arial"/>
                <a:sym typeface="Arial"/>
              </a:rPr>
              <a:t>Review for chronic homeless status elements (shows all data entered on entry/exit screens).</a:t>
            </a:r>
            <a:endParaRPr>
              <a:solidFill>
                <a:schemeClr val="lt1"/>
              </a:solidFill>
              <a:latin typeface="Arial"/>
              <a:ea typeface="Arial"/>
              <a:cs typeface="Arial"/>
              <a:sym typeface="Arial"/>
            </a:endParaRPr>
          </a:p>
          <a:p>
            <a:pPr indent="-317500" lvl="0" marL="457200" rtl="0" algn="l">
              <a:spcBef>
                <a:spcPts val="1000"/>
              </a:spcBef>
              <a:spcAft>
                <a:spcPts val="1000"/>
              </a:spcAft>
              <a:buClr>
                <a:schemeClr val="lt1"/>
              </a:buClr>
              <a:buSzPts val="1400"/>
              <a:buFont typeface="Arial"/>
              <a:buChar char="●"/>
            </a:pPr>
            <a:r>
              <a:rPr lang="en">
                <a:solidFill>
                  <a:schemeClr val="lt1"/>
                </a:solidFill>
                <a:latin typeface="Arial"/>
                <a:ea typeface="Arial"/>
                <a:cs typeface="Arial"/>
                <a:sym typeface="Arial"/>
              </a:rPr>
              <a:t>Useful for reviewing data accuracy and completeness.</a:t>
            </a:r>
            <a:endParaRPr/>
          </a:p>
        </p:txBody>
      </p:sp>
      <p:pic>
        <p:nvPicPr>
          <p:cNvPr descr="Screen Shot 2017-07-25 at 9.59.22 AM.png" id="400" name="Google Shape;400;p55"/>
          <p:cNvPicPr preferRelativeResize="0"/>
          <p:nvPr/>
        </p:nvPicPr>
        <p:blipFill>
          <a:blip r:embed="rId3">
            <a:alphaModFix/>
          </a:blip>
          <a:stretch>
            <a:fillRect/>
          </a:stretch>
        </p:blipFill>
        <p:spPr>
          <a:xfrm>
            <a:off x="3482288" y="1150975"/>
            <a:ext cx="4869974" cy="2486901"/>
          </a:xfrm>
          <a:prstGeom prst="rect">
            <a:avLst/>
          </a:prstGeom>
          <a:noFill/>
          <a:ln cap="flat" cmpd="sng" w="9525">
            <a:solidFill>
              <a:srgbClr val="000000"/>
            </a:solidFill>
            <a:prstDash val="solid"/>
            <a:round/>
            <a:headEnd len="sm" w="sm" type="none"/>
            <a:tailEnd len="sm" w="sm" type="none"/>
          </a:ln>
        </p:spPr>
      </p:pic>
      <p:pic>
        <p:nvPicPr>
          <p:cNvPr id="401" name="Google Shape;401;p55"/>
          <p:cNvPicPr preferRelativeResize="0"/>
          <p:nvPr/>
        </p:nvPicPr>
        <p:blipFill>
          <a:blip r:embed="rId4">
            <a:alphaModFix/>
          </a:blip>
          <a:stretch>
            <a:fillRect/>
          </a:stretch>
        </p:blipFill>
        <p:spPr>
          <a:xfrm>
            <a:off x="3913200" y="2500650"/>
            <a:ext cx="5104424" cy="20304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Searching for Clients and Creating Client Profiles </a:t>
            </a:r>
            <a:endParaRPr/>
          </a:p>
        </p:txBody>
      </p:sp>
      <p:sp>
        <p:nvSpPr>
          <p:cNvPr id="204" name="Google Shape;204;p29"/>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56"/>
          <p:cNvPicPr preferRelativeResize="0"/>
          <p:nvPr/>
        </p:nvPicPr>
        <p:blipFill>
          <a:blip r:embed="rId3">
            <a:alphaModFix/>
          </a:blip>
          <a:stretch>
            <a:fillRect/>
          </a:stretch>
        </p:blipFill>
        <p:spPr>
          <a:xfrm>
            <a:off x="1419175" y="2298375"/>
            <a:ext cx="5185675" cy="2192874"/>
          </a:xfrm>
          <a:prstGeom prst="rect">
            <a:avLst/>
          </a:prstGeom>
          <a:noFill/>
          <a:ln>
            <a:noFill/>
          </a:ln>
        </p:spPr>
      </p:pic>
      <p:sp>
        <p:nvSpPr>
          <p:cNvPr id="407" name="Google Shape;407;p56"/>
          <p:cNvSpPr txBox="1"/>
          <p:nvPr>
            <p:ph type="title"/>
          </p:nvPr>
        </p:nvSpPr>
        <p:spPr>
          <a:xfrm>
            <a:off x="355600" y="369000"/>
            <a:ext cx="6447600" cy="9906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lang="en"/>
              <a:t>[GNRL-106]</a:t>
            </a:r>
            <a:r>
              <a:rPr lang="en" sz="1400"/>
              <a:t> </a:t>
            </a:r>
            <a:r>
              <a:rPr lang="en"/>
              <a:t>Program Roster</a:t>
            </a:r>
            <a:endParaRPr/>
          </a:p>
        </p:txBody>
      </p:sp>
      <p:sp>
        <p:nvSpPr>
          <p:cNvPr id="408" name="Google Shape;408;p56"/>
          <p:cNvSpPr txBox="1"/>
          <p:nvPr/>
        </p:nvSpPr>
        <p:spPr>
          <a:xfrm>
            <a:off x="355600" y="1115650"/>
            <a:ext cx="69537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Clr>
                <a:srgbClr val="D5DAE3"/>
              </a:buClr>
              <a:buSzPts val="1400"/>
              <a:buFont typeface="Proxima Nova"/>
              <a:buChar char="●"/>
            </a:pPr>
            <a:r>
              <a:rPr b="1" lang="en">
                <a:solidFill>
                  <a:srgbClr val="D5DAE3"/>
                </a:solidFill>
                <a:latin typeface="Proxima Nova"/>
                <a:ea typeface="Proxima Nova"/>
                <a:cs typeface="Proxima Nova"/>
                <a:sym typeface="Proxima Nova"/>
              </a:rPr>
              <a:t> </a:t>
            </a:r>
            <a:r>
              <a:rPr lang="en">
                <a:solidFill>
                  <a:srgbClr val="D5DAE3"/>
                </a:solidFill>
                <a:latin typeface="Proxima Nova"/>
                <a:ea typeface="Proxima Nova"/>
                <a:cs typeface="Proxima Nova"/>
                <a:sym typeface="Proxima Nova"/>
              </a:rPr>
              <a:t>[GNRL-106] Program Roster (Program Based Report)</a:t>
            </a:r>
            <a:endParaRPr>
              <a:solidFill>
                <a:srgbClr val="D5DAE3"/>
              </a:solidFill>
              <a:latin typeface="Proxima Nova"/>
              <a:ea typeface="Proxima Nova"/>
              <a:cs typeface="Proxima Nova"/>
              <a:sym typeface="Proxima Nova"/>
            </a:endParaRPr>
          </a:p>
          <a:p>
            <a:pPr indent="-317500" lvl="1" marL="914400" rtl="0" algn="l">
              <a:spcBef>
                <a:spcPts val="0"/>
              </a:spcBef>
              <a:spcAft>
                <a:spcPts val="0"/>
              </a:spcAft>
              <a:buClr>
                <a:srgbClr val="D5DAE3"/>
              </a:buClr>
              <a:buSzPts val="1400"/>
              <a:buFont typeface="Proxima Nova"/>
              <a:buChar char="○"/>
            </a:pPr>
            <a:r>
              <a:rPr lang="en">
                <a:solidFill>
                  <a:srgbClr val="D5DAE3"/>
                </a:solidFill>
                <a:latin typeface="Proxima Nova"/>
                <a:ea typeface="Proxima Nova"/>
                <a:cs typeface="Proxima Nova"/>
                <a:sym typeface="Proxima Nova"/>
              </a:rPr>
              <a:t>Who’s stayed in the program</a:t>
            </a:r>
            <a:r>
              <a:rPr b="1" lang="en">
                <a:solidFill>
                  <a:srgbClr val="D5DAE3"/>
                </a:solidFill>
                <a:latin typeface="Proxima Nova"/>
                <a:ea typeface="Proxima Nova"/>
                <a:cs typeface="Proxima Nova"/>
                <a:sym typeface="Proxima Nova"/>
              </a:rPr>
              <a:t> </a:t>
            </a:r>
            <a:endParaRPr>
              <a:solidFill>
                <a:srgbClr val="D5DAE3"/>
              </a:solidFill>
              <a:latin typeface="Proxima Nova"/>
              <a:ea typeface="Proxima Nova"/>
              <a:cs typeface="Proxima Nova"/>
              <a:sym typeface="Proxima Nova"/>
            </a:endParaRPr>
          </a:p>
          <a:p>
            <a:pPr indent="-317500" lvl="1" marL="914400" rtl="0" algn="l">
              <a:spcBef>
                <a:spcPts val="0"/>
              </a:spcBef>
              <a:spcAft>
                <a:spcPts val="0"/>
              </a:spcAft>
              <a:buClr>
                <a:srgbClr val="D5DAE3"/>
              </a:buClr>
              <a:buSzPts val="1400"/>
              <a:buFont typeface="Proxima Nova"/>
              <a:buChar char="○"/>
            </a:pPr>
            <a:r>
              <a:rPr lang="en">
                <a:solidFill>
                  <a:srgbClr val="D5DAE3"/>
                </a:solidFill>
                <a:latin typeface="Proxima Nova"/>
                <a:ea typeface="Proxima Nova"/>
                <a:cs typeface="Proxima Nova"/>
                <a:sym typeface="Proxima Nova"/>
              </a:rPr>
              <a:t>Lists program stay information for clients with the selected status in the selected program</a:t>
            </a:r>
            <a:endParaRPr>
              <a:solidFill>
                <a:srgbClr val="D5DA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7"/>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rgbClr val="000000"/>
              </a:buClr>
              <a:buFont typeface="Arial"/>
              <a:buNone/>
            </a:pPr>
            <a:r>
              <a:rPr lang="en"/>
              <a:t>[EXIT-101] Potential Exits</a:t>
            </a:r>
            <a:endParaRPr/>
          </a:p>
        </p:txBody>
      </p:sp>
      <p:sp>
        <p:nvSpPr>
          <p:cNvPr id="414" name="Google Shape;414;p57"/>
          <p:cNvSpPr txBox="1"/>
          <p:nvPr>
            <p:ph idx="1" type="body"/>
          </p:nvPr>
        </p:nvSpPr>
        <p:spPr>
          <a:xfrm>
            <a:off x="311700" y="1152475"/>
            <a:ext cx="7979100" cy="1527300"/>
          </a:xfrm>
          <a:prstGeom prst="rect">
            <a:avLst/>
          </a:prstGeom>
        </p:spPr>
        <p:txBody>
          <a:bodyPr anchorCtr="0" anchor="t" bIns="34275" lIns="68575" spcFirstLastPara="1" rIns="68575" wrap="square" tIns="34275">
            <a:noAutofit/>
          </a:bodyPr>
          <a:lstStyle/>
          <a:p>
            <a:pPr indent="-317500" lvl="0" marL="457200" rtl="0" algn="l">
              <a:spcBef>
                <a:spcPts val="0"/>
              </a:spcBef>
              <a:spcAft>
                <a:spcPts val="0"/>
              </a:spcAft>
              <a:buClr>
                <a:schemeClr val="lt1"/>
              </a:buClr>
              <a:buSzPts val="1400"/>
              <a:buFont typeface="Arial"/>
              <a:buChar char="●"/>
            </a:pPr>
            <a:r>
              <a:rPr lang="en">
                <a:solidFill>
                  <a:schemeClr val="lt1"/>
                </a:solidFill>
                <a:latin typeface="Arial"/>
                <a:ea typeface="Arial"/>
                <a:cs typeface="Arial"/>
                <a:sym typeface="Arial"/>
              </a:rPr>
              <a:t>Report shows clients who have not engaged since the “cut off date” you selected.</a:t>
            </a:r>
            <a:endParaRPr>
              <a:solidFill>
                <a:schemeClr val="lt1"/>
              </a:solidFill>
              <a:latin typeface="Arial"/>
              <a:ea typeface="Arial"/>
              <a:cs typeface="Arial"/>
              <a:sym typeface="Arial"/>
            </a:endParaRPr>
          </a:p>
          <a:p>
            <a:pPr indent="-317500" lvl="0" marL="457200" rtl="0" algn="l">
              <a:spcBef>
                <a:spcPts val="1000"/>
              </a:spcBef>
              <a:spcAft>
                <a:spcPts val="0"/>
              </a:spcAft>
              <a:buClr>
                <a:schemeClr val="lt1"/>
              </a:buClr>
              <a:buSzPts val="1400"/>
              <a:buFont typeface="Arial"/>
              <a:buChar char="●"/>
            </a:pPr>
            <a:r>
              <a:rPr lang="en">
                <a:solidFill>
                  <a:schemeClr val="lt1"/>
                </a:solidFill>
                <a:latin typeface="Arial"/>
                <a:ea typeface="Arial"/>
                <a:cs typeface="Arial"/>
                <a:sym typeface="Arial"/>
              </a:rPr>
              <a:t>Displays the last service, case notes, or “</a:t>
            </a:r>
            <a:r>
              <a:rPr lang="en">
                <a:solidFill>
                  <a:schemeClr val="lt1"/>
                </a:solidFill>
                <a:latin typeface="Arial"/>
                <a:ea typeface="Arial"/>
                <a:cs typeface="Arial"/>
                <a:sym typeface="Arial"/>
              </a:rPr>
              <a:t>update”</a:t>
            </a:r>
            <a:r>
              <a:rPr lang="en">
                <a:solidFill>
                  <a:schemeClr val="lt1"/>
                </a:solidFill>
                <a:latin typeface="Arial"/>
                <a:ea typeface="Arial"/>
                <a:cs typeface="Arial"/>
                <a:sym typeface="Arial"/>
              </a:rPr>
              <a:t> the  client received and the date. </a:t>
            </a:r>
            <a:endParaRPr>
              <a:solidFill>
                <a:schemeClr val="lt1"/>
              </a:solidFill>
              <a:latin typeface="Arial"/>
              <a:ea typeface="Arial"/>
              <a:cs typeface="Arial"/>
              <a:sym typeface="Arial"/>
            </a:endParaRPr>
          </a:p>
          <a:p>
            <a:pPr indent="-317500" lvl="1" marL="914400" rtl="0" algn="l">
              <a:spcBef>
                <a:spcPts val="1000"/>
              </a:spcBef>
              <a:spcAft>
                <a:spcPts val="1000"/>
              </a:spcAft>
              <a:buClr>
                <a:schemeClr val="lt1"/>
              </a:buClr>
              <a:buSzPts val="1400"/>
              <a:buFont typeface="Arial"/>
              <a:buChar char="○"/>
            </a:pPr>
            <a:r>
              <a:rPr lang="en">
                <a:solidFill>
                  <a:schemeClr val="lt1"/>
                </a:solidFill>
                <a:latin typeface="Arial"/>
                <a:ea typeface="Arial"/>
                <a:cs typeface="Arial"/>
                <a:sym typeface="Arial"/>
              </a:rPr>
              <a:t>“Updates” include the Current Living Situation. </a:t>
            </a:r>
            <a:endParaRPr>
              <a:solidFill>
                <a:schemeClr val="lt1"/>
              </a:solidFill>
              <a:latin typeface="Arial"/>
              <a:ea typeface="Arial"/>
              <a:cs typeface="Arial"/>
              <a:sym typeface="Arial"/>
            </a:endParaRPr>
          </a:p>
        </p:txBody>
      </p:sp>
      <p:pic>
        <p:nvPicPr>
          <p:cNvPr id="415" name="Google Shape;415;p57"/>
          <p:cNvPicPr preferRelativeResize="0"/>
          <p:nvPr/>
        </p:nvPicPr>
        <p:blipFill>
          <a:blip r:embed="rId3">
            <a:alphaModFix/>
          </a:blip>
          <a:stretch>
            <a:fillRect/>
          </a:stretch>
        </p:blipFill>
        <p:spPr>
          <a:xfrm>
            <a:off x="450600" y="2319624"/>
            <a:ext cx="7109749" cy="2011749"/>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8"/>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Resources</a:t>
            </a:r>
            <a:endParaRPr/>
          </a:p>
        </p:txBody>
      </p:sp>
      <p:sp>
        <p:nvSpPr>
          <p:cNvPr id="421" name="Google Shape;421;p58"/>
          <p:cNvSpPr txBox="1"/>
          <p:nvPr>
            <p:ph idx="1" type="body"/>
          </p:nvPr>
        </p:nvSpPr>
        <p:spPr>
          <a:xfrm>
            <a:off x="508000" y="1463400"/>
            <a:ext cx="3660300" cy="2676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a:t>Bitfocus Help Desk </a:t>
            </a:r>
            <a:endParaRPr b="1"/>
          </a:p>
          <a:p>
            <a:pPr indent="0" lvl="0" marL="0" rtl="0" algn="l">
              <a:spcBef>
                <a:spcPts val="800"/>
              </a:spcBef>
              <a:spcAft>
                <a:spcPts val="0"/>
              </a:spcAft>
              <a:buNone/>
            </a:pPr>
            <a:r>
              <a:rPr lang="en" u="sng">
                <a:solidFill>
                  <a:schemeClr val="hlink"/>
                </a:solidFill>
                <a:hlinkClick r:id="rId3"/>
              </a:rPr>
              <a:t>marin@bitfocus.com</a:t>
            </a:r>
            <a:r>
              <a:rPr lang="en"/>
              <a:t> or (415) 429-4211</a:t>
            </a:r>
            <a:endParaRPr/>
          </a:p>
          <a:p>
            <a:pPr indent="0" lvl="0" marL="0" rtl="0" algn="l">
              <a:spcBef>
                <a:spcPts val="800"/>
              </a:spcBef>
              <a:spcAft>
                <a:spcPts val="0"/>
              </a:spcAft>
              <a:buNone/>
            </a:pPr>
            <a:r>
              <a:t/>
            </a:r>
            <a:endParaRPr b="1"/>
          </a:p>
          <a:p>
            <a:pPr indent="0" lvl="0" marL="0" rtl="0" algn="l">
              <a:spcBef>
                <a:spcPts val="800"/>
              </a:spcBef>
              <a:spcAft>
                <a:spcPts val="0"/>
              </a:spcAft>
              <a:buNone/>
            </a:pPr>
            <a:r>
              <a:rPr b="1" lang="en"/>
              <a:t>Marin Help Center Web Page </a:t>
            </a:r>
            <a:endParaRPr b="1"/>
          </a:p>
          <a:p>
            <a:pPr indent="0" lvl="0" marL="0" rtl="0" algn="l">
              <a:spcBef>
                <a:spcPts val="800"/>
              </a:spcBef>
              <a:spcAft>
                <a:spcPts val="0"/>
              </a:spcAft>
              <a:buNone/>
            </a:pPr>
            <a:r>
              <a:rPr lang="en" u="sng">
                <a:solidFill>
                  <a:schemeClr val="hlink"/>
                </a:solidFill>
                <a:hlinkClick r:id="rId4"/>
              </a:rPr>
              <a:t>https://</a:t>
            </a:r>
            <a:r>
              <a:rPr lang="en" u="sng">
                <a:solidFill>
                  <a:schemeClr val="hlink"/>
                </a:solidFill>
              </a:rPr>
              <a:t>m</a:t>
            </a:r>
            <a:r>
              <a:rPr lang="en" u="sng">
                <a:solidFill>
                  <a:schemeClr val="hlink"/>
                </a:solidFill>
              </a:rPr>
              <a:t>arin.bitfocus.com</a:t>
            </a:r>
            <a:endParaRPr/>
          </a:p>
          <a:p>
            <a:pPr indent="0" lvl="0" marL="0" rtl="0" algn="l">
              <a:spcBef>
                <a:spcPts val="800"/>
              </a:spcBef>
              <a:spcAft>
                <a:spcPts val="0"/>
              </a:spcAft>
              <a:buNone/>
            </a:pPr>
            <a:r>
              <a:t/>
            </a:r>
            <a:endParaRPr b="1"/>
          </a:p>
          <a:p>
            <a:pPr indent="0" lvl="0" marL="0" rtl="0" algn="l">
              <a:spcBef>
                <a:spcPts val="800"/>
              </a:spcBef>
              <a:spcAft>
                <a:spcPts val="0"/>
              </a:spcAft>
              <a:buNone/>
            </a:pPr>
            <a:r>
              <a:t/>
            </a:r>
            <a:endParaRPr b="1"/>
          </a:p>
        </p:txBody>
      </p:sp>
      <p:pic>
        <p:nvPicPr>
          <p:cNvPr id="422" name="Google Shape;422;p58"/>
          <p:cNvPicPr preferRelativeResize="0"/>
          <p:nvPr/>
        </p:nvPicPr>
        <p:blipFill>
          <a:blip r:embed="rId5">
            <a:alphaModFix/>
          </a:blip>
          <a:stretch>
            <a:fillRect/>
          </a:stretch>
        </p:blipFill>
        <p:spPr>
          <a:xfrm>
            <a:off x="4924651" y="1917459"/>
            <a:ext cx="1726400" cy="1308566"/>
          </a:xfrm>
          <a:prstGeom prst="rect">
            <a:avLst/>
          </a:prstGeom>
          <a:noFill/>
          <a:ln>
            <a:noFill/>
          </a:ln>
        </p:spPr>
      </p:pic>
      <p:pic>
        <p:nvPicPr>
          <p:cNvPr id="423" name="Google Shape;423;p58"/>
          <p:cNvPicPr preferRelativeResize="0"/>
          <p:nvPr/>
        </p:nvPicPr>
        <p:blipFill>
          <a:blip r:embed="rId6">
            <a:alphaModFix/>
          </a:blip>
          <a:stretch>
            <a:fillRect/>
          </a:stretch>
        </p:blipFill>
        <p:spPr>
          <a:xfrm>
            <a:off x="6455600" y="2306696"/>
            <a:ext cx="1106400" cy="1657774"/>
          </a:xfrm>
          <a:prstGeom prst="rect">
            <a:avLst/>
          </a:prstGeom>
          <a:noFill/>
          <a:ln>
            <a:noFill/>
          </a:ln>
        </p:spPr>
      </p:pic>
      <p:sp>
        <p:nvSpPr>
          <p:cNvPr id="424" name="Google Shape;424;p58"/>
          <p:cNvSpPr txBox="1"/>
          <p:nvPr>
            <p:ph idx="2" type="body"/>
          </p:nvPr>
        </p:nvSpPr>
        <p:spPr>
          <a:xfrm>
            <a:off x="4063200" y="1321219"/>
            <a:ext cx="3138000" cy="768000"/>
          </a:xfrm>
          <a:prstGeom prst="rect">
            <a:avLst/>
          </a:prstGeom>
        </p:spPr>
        <p:txBody>
          <a:bodyPr anchorCtr="0" anchor="t" bIns="34275" lIns="68575" spcFirstLastPara="1" rIns="68575" wrap="square" tIns="34275">
            <a:noAutofit/>
          </a:bodyPr>
          <a:lstStyle/>
          <a:p>
            <a:pPr indent="457200" lvl="0" marL="0" rtl="0" algn="l">
              <a:spcBef>
                <a:spcPts val="800"/>
              </a:spcBef>
              <a:spcAft>
                <a:spcPts val="0"/>
              </a:spcAft>
              <a:buNone/>
            </a:pPr>
            <a:r>
              <a:rPr b="1" lang="en"/>
              <a:t>The Help Desk Widget </a:t>
            </a:r>
            <a:endParaRPr/>
          </a:p>
        </p:txBody>
      </p:sp>
      <p:sp>
        <p:nvSpPr>
          <p:cNvPr id="425" name="Google Shape;425;p58"/>
          <p:cNvSpPr/>
          <p:nvPr/>
        </p:nvSpPr>
        <p:spPr>
          <a:xfrm>
            <a:off x="364500" y="1146738"/>
            <a:ext cx="3582600" cy="2850000"/>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8"/>
          <p:cNvSpPr/>
          <p:nvPr/>
        </p:nvSpPr>
        <p:spPr>
          <a:xfrm>
            <a:off x="4273025" y="1146750"/>
            <a:ext cx="3883500" cy="2850000"/>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Searching for</a:t>
            </a:r>
            <a:r>
              <a:rPr lang="en" sz="2700">
                <a:solidFill>
                  <a:srgbClr val="E1E5EB"/>
                </a:solidFill>
                <a:latin typeface="Arial"/>
                <a:ea typeface="Arial"/>
                <a:cs typeface="Arial"/>
                <a:sym typeface="Arial"/>
              </a:rPr>
              <a:t> Clients </a:t>
            </a:r>
            <a:endParaRPr sz="2700">
              <a:solidFill>
                <a:srgbClr val="E1E5EB"/>
              </a:solidFill>
              <a:latin typeface="Arial"/>
              <a:ea typeface="Arial"/>
              <a:cs typeface="Arial"/>
              <a:sym typeface="Arial"/>
            </a:endParaRPr>
          </a:p>
        </p:txBody>
      </p:sp>
      <p:sp>
        <p:nvSpPr>
          <p:cNvPr id="210" name="Google Shape;210;p30"/>
          <p:cNvSpPr txBox="1"/>
          <p:nvPr>
            <p:ph idx="1" type="body"/>
          </p:nvPr>
        </p:nvSpPr>
        <p:spPr>
          <a:xfrm>
            <a:off x="335350" y="1416750"/>
            <a:ext cx="8229600" cy="1155000"/>
          </a:xfrm>
          <a:prstGeom prst="rect">
            <a:avLst/>
          </a:prstGeom>
        </p:spPr>
        <p:txBody>
          <a:bodyPr anchorCtr="0" anchor="t" bIns="57150" lIns="57150" spcFirstLastPara="1" rIns="57150" wrap="square" tIns="57150">
            <a:noAutofit/>
          </a:bodyPr>
          <a:lstStyle/>
          <a:p>
            <a:pPr indent="-317500" lvl="0" marL="4572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Search for client or head of household</a:t>
            </a:r>
            <a:endParaRPr sz="1400">
              <a:solidFill>
                <a:schemeClr val="lt1"/>
              </a:solidFill>
              <a:latin typeface="Arial"/>
              <a:ea typeface="Arial"/>
              <a:cs typeface="Arial"/>
              <a:sym typeface="Arial"/>
            </a:endParaRPr>
          </a:p>
          <a:p>
            <a:pPr indent="-317500" lvl="1" marL="9144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Search by name, </a:t>
            </a:r>
            <a:r>
              <a:rPr lang="en" sz="1400">
                <a:solidFill>
                  <a:schemeClr val="lt1"/>
                </a:solidFill>
                <a:latin typeface="Arial"/>
                <a:ea typeface="Arial"/>
                <a:cs typeface="Arial"/>
                <a:sym typeface="Arial"/>
              </a:rPr>
              <a:t>partial name</a:t>
            </a:r>
            <a:r>
              <a:rPr lang="en" sz="1400">
                <a:solidFill>
                  <a:schemeClr val="lt1"/>
                </a:solidFill>
                <a:latin typeface="Arial"/>
                <a:ea typeface="Arial"/>
                <a:cs typeface="Arial"/>
                <a:sym typeface="Arial"/>
              </a:rPr>
              <a:t>, DOB or SSN</a:t>
            </a:r>
            <a:endParaRPr sz="1400">
              <a:solidFill>
                <a:schemeClr val="lt1"/>
              </a:solidFill>
              <a:latin typeface="Arial"/>
              <a:ea typeface="Arial"/>
              <a:cs typeface="Arial"/>
              <a:sym typeface="Arial"/>
            </a:endParaRPr>
          </a:p>
          <a:p>
            <a:pPr indent="-317500" lvl="0" marL="4572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If unable to find head of household, create a new profile</a:t>
            </a:r>
            <a:endParaRPr sz="1400">
              <a:solidFill>
                <a:schemeClr val="lt1"/>
              </a:solidFill>
              <a:latin typeface="Arial"/>
              <a:ea typeface="Arial"/>
              <a:cs typeface="Arial"/>
              <a:sym typeface="Arial"/>
            </a:endParaRPr>
          </a:p>
          <a:p>
            <a:pPr indent="0" lvl="0" marL="0" rtl="0" algn="l">
              <a:spcBef>
                <a:spcPts val="1600"/>
              </a:spcBef>
              <a:spcAft>
                <a:spcPts val="0"/>
              </a:spcAft>
              <a:buNone/>
            </a:pPr>
            <a:r>
              <a:t/>
            </a:r>
            <a:endParaRPr b="1" sz="1100">
              <a:solidFill>
                <a:srgbClr val="222222"/>
              </a:solidFill>
              <a:highlight>
                <a:srgbClr val="FFFFFF"/>
              </a:highlight>
              <a:latin typeface="Arial"/>
              <a:ea typeface="Arial"/>
              <a:cs typeface="Arial"/>
              <a:sym typeface="Arial"/>
            </a:endParaRPr>
          </a:p>
          <a:p>
            <a:pPr indent="0" lvl="0" marL="0" rtl="0" algn="l">
              <a:spcBef>
                <a:spcPts val="1000"/>
              </a:spcBef>
              <a:spcAft>
                <a:spcPts val="0"/>
              </a:spcAft>
              <a:buNone/>
            </a:pPr>
            <a:r>
              <a:t/>
            </a:r>
            <a:endParaRPr sz="1100">
              <a:solidFill>
                <a:srgbClr val="222222"/>
              </a:solidFill>
              <a:highlight>
                <a:srgbClr val="FFFFFF"/>
              </a:highlight>
              <a:latin typeface="Arial"/>
              <a:ea typeface="Arial"/>
              <a:cs typeface="Arial"/>
              <a:sym typeface="Arial"/>
            </a:endParaRPr>
          </a:p>
          <a:p>
            <a:pPr indent="0" lvl="0" marL="0" rtl="0" algn="l">
              <a:spcBef>
                <a:spcPts val="1000"/>
              </a:spcBef>
              <a:spcAft>
                <a:spcPts val="1000"/>
              </a:spcAft>
              <a:buNone/>
            </a:pPr>
            <a:r>
              <a:t/>
            </a:r>
            <a:endParaRPr/>
          </a:p>
        </p:txBody>
      </p:sp>
      <p:pic>
        <p:nvPicPr>
          <p:cNvPr id="211" name="Google Shape;211;p30"/>
          <p:cNvPicPr preferRelativeResize="0"/>
          <p:nvPr/>
        </p:nvPicPr>
        <p:blipFill>
          <a:blip r:embed="rId3">
            <a:alphaModFix/>
          </a:blip>
          <a:stretch>
            <a:fillRect/>
          </a:stretch>
        </p:blipFill>
        <p:spPr>
          <a:xfrm>
            <a:off x="335350" y="2495975"/>
            <a:ext cx="7488303" cy="1209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457200" y="207804"/>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Duplicate Profiles </a:t>
            </a:r>
            <a:endParaRPr sz="2700">
              <a:solidFill>
                <a:srgbClr val="E1E5EB"/>
              </a:solidFill>
              <a:latin typeface="Arial"/>
              <a:ea typeface="Arial"/>
              <a:cs typeface="Arial"/>
              <a:sym typeface="Arial"/>
            </a:endParaRPr>
          </a:p>
        </p:txBody>
      </p:sp>
      <p:sp>
        <p:nvSpPr>
          <p:cNvPr id="217" name="Google Shape;217;p31"/>
          <p:cNvSpPr txBox="1"/>
          <p:nvPr>
            <p:ph idx="1" type="body"/>
          </p:nvPr>
        </p:nvSpPr>
        <p:spPr>
          <a:xfrm>
            <a:off x="237550" y="975450"/>
            <a:ext cx="7067700" cy="1277100"/>
          </a:xfrm>
          <a:prstGeom prst="rect">
            <a:avLst/>
          </a:prstGeom>
        </p:spPr>
        <p:txBody>
          <a:bodyPr anchorCtr="0" anchor="t" bIns="57150" lIns="57150" spcFirstLastPara="1" rIns="57150" wrap="square" tIns="57150">
            <a:noAutofit/>
          </a:bodyPr>
          <a:lstStyle/>
          <a:p>
            <a:pPr indent="-317500" lvl="0" marL="4572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If you discover multiple profiles for a client, you should: </a:t>
            </a:r>
            <a:endParaRPr sz="1400">
              <a:solidFill>
                <a:schemeClr val="lt1"/>
              </a:solidFill>
              <a:latin typeface="Arial"/>
              <a:ea typeface="Arial"/>
              <a:cs typeface="Arial"/>
              <a:sym typeface="Arial"/>
            </a:endParaRPr>
          </a:p>
          <a:p>
            <a:pPr indent="-317500" lvl="1" marL="9144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Identify which profile should be the primary. </a:t>
            </a:r>
            <a:endParaRPr sz="1400">
              <a:solidFill>
                <a:schemeClr val="lt1"/>
              </a:solidFill>
              <a:latin typeface="Arial"/>
              <a:ea typeface="Arial"/>
              <a:cs typeface="Arial"/>
              <a:sym typeface="Arial"/>
            </a:endParaRPr>
          </a:p>
          <a:p>
            <a:pPr indent="-317500" lvl="1" marL="9144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Contact the Bitfocus Help Desk to get the records merged together. </a:t>
            </a:r>
            <a:endParaRPr sz="1400">
              <a:solidFill>
                <a:schemeClr val="lt1"/>
              </a:solidFill>
              <a:latin typeface="Arial"/>
              <a:ea typeface="Arial"/>
              <a:cs typeface="Arial"/>
              <a:sym typeface="Arial"/>
            </a:endParaRPr>
          </a:p>
          <a:p>
            <a:pPr indent="-317500" lvl="2" marL="13716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Provide the unique identifiers for each profile.  </a:t>
            </a:r>
            <a:endParaRPr sz="1400">
              <a:solidFill>
                <a:schemeClr val="lt1"/>
              </a:solidFill>
              <a:latin typeface="Arial"/>
              <a:ea typeface="Arial"/>
              <a:cs typeface="Arial"/>
              <a:sym typeface="Arial"/>
            </a:endParaRPr>
          </a:p>
          <a:p>
            <a:pPr indent="0" lvl="0" marL="0" rtl="0" algn="l">
              <a:spcBef>
                <a:spcPts val="1000"/>
              </a:spcBef>
              <a:spcAft>
                <a:spcPts val="0"/>
              </a:spcAft>
              <a:buNone/>
            </a:pPr>
            <a:r>
              <a:t/>
            </a:r>
            <a:endParaRPr sz="1400">
              <a:solidFill>
                <a:schemeClr val="lt1"/>
              </a:solidFill>
              <a:latin typeface="Arial"/>
              <a:ea typeface="Arial"/>
              <a:cs typeface="Arial"/>
              <a:sym typeface="Arial"/>
            </a:endParaRPr>
          </a:p>
          <a:p>
            <a:pPr indent="0" lvl="0" marL="0" rtl="0" algn="l">
              <a:spcBef>
                <a:spcPts val="1000"/>
              </a:spcBef>
              <a:spcAft>
                <a:spcPts val="0"/>
              </a:spcAft>
              <a:buNone/>
            </a:pPr>
            <a:r>
              <a:t/>
            </a:r>
            <a:endParaRPr/>
          </a:p>
          <a:p>
            <a:pPr indent="0" lvl="0" marL="0" rtl="0" algn="l">
              <a:lnSpc>
                <a:spcPct val="115000"/>
              </a:lnSpc>
              <a:spcBef>
                <a:spcPts val="1000"/>
              </a:spcBef>
              <a:spcAft>
                <a:spcPts val="0"/>
              </a:spcAft>
              <a:buNone/>
            </a:pPr>
            <a:r>
              <a:t/>
            </a:r>
            <a:endParaRPr b="1" sz="1800">
              <a:solidFill>
                <a:schemeClr val="dk2"/>
              </a:solidFill>
            </a:endParaRPr>
          </a:p>
          <a:p>
            <a:pPr indent="0" lvl="0" marL="0" rtl="0" algn="l">
              <a:lnSpc>
                <a:spcPct val="115000"/>
              </a:lnSpc>
              <a:spcBef>
                <a:spcPts val="0"/>
              </a:spcBef>
              <a:spcAft>
                <a:spcPts val="0"/>
              </a:spcAft>
              <a:buNone/>
            </a:pPr>
            <a:r>
              <a:t/>
            </a:r>
            <a:endParaRPr b="1" sz="1800">
              <a:solidFill>
                <a:schemeClr val="dk2"/>
              </a:solidFill>
            </a:endParaRPr>
          </a:p>
          <a:p>
            <a:pPr indent="0" lvl="0" marL="0" rtl="0" algn="l">
              <a:lnSpc>
                <a:spcPct val="115000"/>
              </a:lnSpc>
              <a:spcBef>
                <a:spcPts val="0"/>
              </a:spcBef>
              <a:spcAft>
                <a:spcPts val="0"/>
              </a:spcAft>
              <a:buNone/>
            </a:pPr>
            <a:r>
              <a:t/>
            </a:r>
            <a:endParaRPr b="1" sz="1800">
              <a:solidFill>
                <a:schemeClr val="dk2"/>
              </a:solidFill>
            </a:endParaRPr>
          </a:p>
          <a:p>
            <a:pPr indent="0" lvl="0" marL="0" rtl="0" algn="l">
              <a:lnSpc>
                <a:spcPct val="115000"/>
              </a:lnSpc>
              <a:spcBef>
                <a:spcPts val="0"/>
              </a:spcBef>
              <a:spcAft>
                <a:spcPts val="0"/>
              </a:spcAft>
              <a:buNone/>
            </a:pPr>
            <a:r>
              <a:t/>
            </a:r>
            <a:endParaRPr b="1" sz="1800">
              <a:solidFill>
                <a:schemeClr val="dk2"/>
              </a:solidFill>
            </a:endParaRPr>
          </a:p>
          <a:p>
            <a:pPr indent="0" lvl="0" marL="0" rtl="0" algn="l">
              <a:lnSpc>
                <a:spcPct val="115000"/>
              </a:lnSpc>
              <a:spcBef>
                <a:spcPts val="0"/>
              </a:spcBef>
              <a:spcAft>
                <a:spcPts val="0"/>
              </a:spcAft>
              <a:buNone/>
            </a:pPr>
            <a:r>
              <a:t/>
            </a:r>
            <a:endParaRPr sz="1800"/>
          </a:p>
          <a:p>
            <a:pPr indent="0" lvl="0" marL="0" rtl="0" algn="l">
              <a:spcBef>
                <a:spcPts val="0"/>
              </a:spcBef>
              <a:spcAft>
                <a:spcPts val="1000"/>
              </a:spcAft>
              <a:buNone/>
            </a:pPr>
            <a:r>
              <a:t/>
            </a:r>
            <a:endParaRPr b="1"/>
          </a:p>
        </p:txBody>
      </p:sp>
      <p:pic>
        <p:nvPicPr>
          <p:cNvPr id="218" name="Google Shape;218;p31"/>
          <p:cNvPicPr preferRelativeResize="0"/>
          <p:nvPr/>
        </p:nvPicPr>
        <p:blipFill>
          <a:blip r:embed="rId3">
            <a:alphaModFix/>
          </a:blip>
          <a:stretch>
            <a:fillRect/>
          </a:stretch>
        </p:blipFill>
        <p:spPr>
          <a:xfrm>
            <a:off x="702675" y="2252550"/>
            <a:ext cx="6602574" cy="1968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Creating New Profiles</a:t>
            </a:r>
            <a:r>
              <a:rPr lang="en" sz="2700">
                <a:solidFill>
                  <a:schemeClr val="dk2"/>
                </a:solidFill>
                <a:latin typeface="Arial"/>
                <a:ea typeface="Arial"/>
                <a:cs typeface="Arial"/>
                <a:sym typeface="Arial"/>
              </a:rPr>
              <a:t> </a:t>
            </a:r>
            <a:endParaRPr sz="2700">
              <a:solidFill>
                <a:schemeClr val="dk2"/>
              </a:solidFill>
              <a:latin typeface="Arial"/>
              <a:ea typeface="Arial"/>
              <a:cs typeface="Arial"/>
              <a:sym typeface="Arial"/>
            </a:endParaRPr>
          </a:p>
        </p:txBody>
      </p:sp>
      <p:sp>
        <p:nvSpPr>
          <p:cNvPr id="224" name="Google Shape;224;p32"/>
          <p:cNvSpPr txBox="1"/>
          <p:nvPr>
            <p:ph idx="1" type="body"/>
          </p:nvPr>
        </p:nvSpPr>
        <p:spPr>
          <a:xfrm>
            <a:off x="402925" y="907350"/>
            <a:ext cx="6866400" cy="1456200"/>
          </a:xfrm>
          <a:prstGeom prst="rect">
            <a:avLst/>
          </a:prstGeom>
        </p:spPr>
        <p:txBody>
          <a:bodyPr anchorCtr="0" anchor="t" bIns="57150" lIns="57150" spcFirstLastPara="1" rIns="57150" wrap="square" tIns="57150">
            <a:noAutofit/>
          </a:bodyPr>
          <a:lstStyle/>
          <a:p>
            <a:pPr indent="-317500" lvl="0" marL="4572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Building rapport with a client takes time so attempt to collect as </a:t>
            </a:r>
            <a:r>
              <a:rPr lang="en" sz="1400">
                <a:solidFill>
                  <a:schemeClr val="lt1"/>
                </a:solidFill>
                <a:latin typeface="Arial"/>
                <a:ea typeface="Arial"/>
                <a:cs typeface="Arial"/>
                <a:sym typeface="Arial"/>
              </a:rPr>
              <a:t>much information as possible.</a:t>
            </a:r>
            <a:endParaRPr sz="1400">
              <a:solidFill>
                <a:schemeClr val="lt1"/>
              </a:solidFill>
              <a:latin typeface="Arial"/>
              <a:ea typeface="Arial"/>
              <a:cs typeface="Arial"/>
              <a:sym typeface="Arial"/>
            </a:endParaRPr>
          </a:p>
          <a:p>
            <a:pPr indent="-317500" lvl="1" marL="9144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Avoid using “Client refused” or Data Not Collected” whenever possible.</a:t>
            </a:r>
            <a:endParaRPr sz="1400">
              <a:solidFill>
                <a:schemeClr val="lt1"/>
              </a:solidFill>
              <a:latin typeface="Arial"/>
              <a:ea typeface="Arial"/>
              <a:cs typeface="Arial"/>
              <a:sym typeface="Arial"/>
            </a:endParaRPr>
          </a:p>
          <a:p>
            <a:pPr indent="-317500" lvl="1" marL="9144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Enter partial information and use the alias field when appropriate.</a:t>
            </a:r>
            <a:endParaRPr sz="1400">
              <a:solidFill>
                <a:schemeClr val="lt1"/>
              </a:solidFill>
              <a:latin typeface="Arial"/>
              <a:ea typeface="Arial"/>
              <a:cs typeface="Arial"/>
              <a:sym typeface="Arial"/>
            </a:endParaRPr>
          </a:p>
          <a:p>
            <a:pPr indent="-317500" lvl="1" marL="91440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Update the profile as you learn more about the client. </a:t>
            </a:r>
            <a:endParaRPr sz="1400">
              <a:solidFill>
                <a:schemeClr val="lt1"/>
              </a:solidFill>
              <a:latin typeface="Arial"/>
              <a:ea typeface="Arial"/>
              <a:cs typeface="Arial"/>
              <a:sym typeface="Arial"/>
            </a:endParaRPr>
          </a:p>
          <a:p>
            <a:pPr indent="-317500" lvl="0" marL="457200" rtl="0" algn="l">
              <a:spcBef>
                <a:spcPts val="0"/>
              </a:spcBef>
              <a:spcAft>
                <a:spcPts val="0"/>
              </a:spcAft>
              <a:buClr>
                <a:schemeClr val="lt1"/>
              </a:buClr>
              <a:buSzPts val="1400"/>
              <a:buChar char="•"/>
            </a:pPr>
            <a:r>
              <a:rPr lang="en" sz="1400">
                <a:solidFill>
                  <a:schemeClr val="lt1"/>
                </a:solidFill>
                <a:latin typeface="Arial"/>
                <a:ea typeface="Arial"/>
                <a:cs typeface="Arial"/>
                <a:sym typeface="Arial"/>
              </a:rPr>
              <a:t>For existing profiles, confirm that all information is correct.</a:t>
            </a:r>
            <a:endParaRPr sz="1400">
              <a:solidFill>
                <a:schemeClr val="lt1"/>
              </a:solidFill>
              <a:latin typeface="Arial"/>
              <a:ea typeface="Arial"/>
              <a:cs typeface="Arial"/>
              <a:sym typeface="Arial"/>
            </a:endParaRPr>
          </a:p>
        </p:txBody>
      </p:sp>
      <p:pic>
        <p:nvPicPr>
          <p:cNvPr id="225" name="Google Shape;225;p32"/>
          <p:cNvPicPr preferRelativeResize="0"/>
          <p:nvPr/>
        </p:nvPicPr>
        <p:blipFill>
          <a:blip r:embed="rId3">
            <a:alphaModFix/>
          </a:blip>
          <a:stretch>
            <a:fillRect/>
          </a:stretch>
        </p:blipFill>
        <p:spPr>
          <a:xfrm>
            <a:off x="457200" y="2786187"/>
            <a:ext cx="5143000" cy="1039050"/>
          </a:xfrm>
          <a:prstGeom prst="rect">
            <a:avLst/>
          </a:prstGeom>
          <a:noFill/>
          <a:ln>
            <a:noFill/>
          </a:ln>
        </p:spPr>
      </p:pic>
      <p:pic>
        <p:nvPicPr>
          <p:cNvPr id="226" name="Google Shape;226;p32"/>
          <p:cNvPicPr preferRelativeResize="0"/>
          <p:nvPr/>
        </p:nvPicPr>
        <p:blipFill>
          <a:blip r:embed="rId4">
            <a:alphaModFix/>
          </a:blip>
          <a:stretch>
            <a:fillRect/>
          </a:stretch>
        </p:blipFill>
        <p:spPr>
          <a:xfrm>
            <a:off x="5725700" y="2195225"/>
            <a:ext cx="2961102" cy="2729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Release of Information</a:t>
            </a:r>
            <a:r>
              <a:rPr lang="en">
                <a:solidFill>
                  <a:srgbClr val="E1E5EB"/>
                </a:solidFill>
              </a:rPr>
              <a:t> </a:t>
            </a:r>
            <a:r>
              <a:rPr lang="en" sz="2700">
                <a:solidFill>
                  <a:srgbClr val="E1E5EB"/>
                </a:solidFill>
                <a:latin typeface="Arial"/>
                <a:ea typeface="Arial"/>
                <a:cs typeface="Arial"/>
                <a:sym typeface="Arial"/>
              </a:rPr>
              <a:t>(ROI)</a:t>
            </a:r>
            <a:endParaRPr/>
          </a:p>
        </p:txBody>
      </p:sp>
      <p:pic>
        <p:nvPicPr>
          <p:cNvPr id="232" name="Google Shape;232;p33"/>
          <p:cNvPicPr preferRelativeResize="0"/>
          <p:nvPr/>
        </p:nvPicPr>
        <p:blipFill>
          <a:blip r:embed="rId3">
            <a:alphaModFix/>
          </a:blip>
          <a:stretch>
            <a:fillRect/>
          </a:stretch>
        </p:blipFill>
        <p:spPr>
          <a:xfrm>
            <a:off x="457200" y="1394300"/>
            <a:ext cx="2992950" cy="2048600"/>
          </a:xfrm>
          <a:prstGeom prst="rect">
            <a:avLst/>
          </a:prstGeom>
          <a:noFill/>
          <a:ln>
            <a:noFill/>
          </a:ln>
        </p:spPr>
      </p:pic>
      <p:pic>
        <p:nvPicPr>
          <p:cNvPr id="233" name="Google Shape;233;p33"/>
          <p:cNvPicPr preferRelativeResize="0"/>
          <p:nvPr/>
        </p:nvPicPr>
        <p:blipFill>
          <a:blip r:embed="rId4">
            <a:alphaModFix/>
          </a:blip>
          <a:stretch>
            <a:fillRect/>
          </a:stretch>
        </p:blipFill>
        <p:spPr>
          <a:xfrm>
            <a:off x="2119650" y="2318150"/>
            <a:ext cx="3771476" cy="1798325"/>
          </a:xfrm>
          <a:prstGeom prst="rect">
            <a:avLst/>
          </a:prstGeom>
          <a:noFill/>
          <a:ln>
            <a:noFill/>
          </a:ln>
        </p:spPr>
      </p:pic>
      <p:pic>
        <p:nvPicPr>
          <p:cNvPr id="234" name="Google Shape;234;p33"/>
          <p:cNvPicPr preferRelativeResize="0"/>
          <p:nvPr/>
        </p:nvPicPr>
        <p:blipFill>
          <a:blip r:embed="rId5">
            <a:alphaModFix/>
          </a:blip>
          <a:stretch>
            <a:fillRect/>
          </a:stretch>
        </p:blipFill>
        <p:spPr>
          <a:xfrm>
            <a:off x="4912947" y="2953400"/>
            <a:ext cx="4002853" cy="2048601"/>
          </a:xfrm>
          <a:prstGeom prst="rect">
            <a:avLst/>
          </a:prstGeom>
          <a:noFill/>
          <a:ln>
            <a:noFill/>
          </a:ln>
        </p:spPr>
      </p:pic>
      <p:sp>
        <p:nvSpPr>
          <p:cNvPr id="235" name="Google Shape;235;p33"/>
          <p:cNvSpPr txBox="1"/>
          <p:nvPr/>
        </p:nvSpPr>
        <p:spPr>
          <a:xfrm>
            <a:off x="3587025" y="1063075"/>
            <a:ext cx="4248600" cy="1070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Char char="●"/>
            </a:pPr>
            <a:r>
              <a:rPr lang="en">
                <a:solidFill>
                  <a:schemeClr val="lt1"/>
                </a:solidFill>
              </a:rPr>
              <a:t>A release of information should be added for every client.</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You can upload a signed PDF or complete by E-signing. </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Release of Information</a:t>
            </a:r>
            <a:r>
              <a:rPr lang="en">
                <a:solidFill>
                  <a:srgbClr val="E1E5EB"/>
                </a:solidFill>
              </a:rPr>
              <a:t> </a:t>
            </a:r>
            <a:r>
              <a:rPr lang="en" sz="2700">
                <a:solidFill>
                  <a:srgbClr val="E1E5EB"/>
                </a:solidFill>
                <a:latin typeface="Arial"/>
                <a:ea typeface="Arial"/>
                <a:cs typeface="Arial"/>
                <a:sym typeface="Arial"/>
              </a:rPr>
              <a:t>(ROI)</a:t>
            </a:r>
            <a:endParaRPr sz="2700">
              <a:solidFill>
                <a:srgbClr val="E1E5EB"/>
              </a:solidFill>
              <a:latin typeface="Arial"/>
              <a:ea typeface="Arial"/>
              <a:cs typeface="Arial"/>
              <a:sym typeface="Arial"/>
            </a:endParaRPr>
          </a:p>
        </p:txBody>
      </p:sp>
      <p:sp>
        <p:nvSpPr>
          <p:cNvPr id="241" name="Google Shape;241;p34"/>
          <p:cNvSpPr txBox="1"/>
          <p:nvPr>
            <p:ph idx="1" type="body"/>
          </p:nvPr>
        </p:nvSpPr>
        <p:spPr>
          <a:xfrm>
            <a:off x="457200" y="1063075"/>
            <a:ext cx="8229600" cy="622800"/>
          </a:xfrm>
          <a:prstGeom prst="rect">
            <a:avLst/>
          </a:prstGeom>
        </p:spPr>
        <p:txBody>
          <a:bodyPr anchorCtr="0" anchor="t" bIns="57150" lIns="57150" spcFirstLastPara="1" rIns="57150" wrap="square" tIns="57150">
            <a:noAutofit/>
          </a:bodyPr>
          <a:lstStyle/>
          <a:p>
            <a:pPr indent="0" lvl="0" marL="0" rtl="0" algn="l">
              <a:spcBef>
                <a:spcPts val="0"/>
              </a:spcBef>
              <a:spcAft>
                <a:spcPts val="1000"/>
              </a:spcAft>
              <a:buNone/>
            </a:pPr>
            <a:r>
              <a:rPr lang="en">
                <a:solidFill>
                  <a:schemeClr val="lt1"/>
                </a:solidFill>
                <a:latin typeface="Arial"/>
                <a:ea typeface="Arial"/>
                <a:cs typeface="Arial"/>
                <a:sym typeface="Arial"/>
              </a:rPr>
              <a:t>E-Signature </a:t>
            </a:r>
            <a:endParaRPr>
              <a:solidFill>
                <a:schemeClr val="lt1"/>
              </a:solidFill>
              <a:latin typeface="Arial"/>
              <a:ea typeface="Arial"/>
              <a:cs typeface="Arial"/>
              <a:sym typeface="Arial"/>
            </a:endParaRPr>
          </a:p>
        </p:txBody>
      </p:sp>
      <p:pic>
        <p:nvPicPr>
          <p:cNvPr id="242" name="Google Shape;242;p34"/>
          <p:cNvPicPr preferRelativeResize="0"/>
          <p:nvPr/>
        </p:nvPicPr>
        <p:blipFill>
          <a:blip r:embed="rId3">
            <a:alphaModFix/>
          </a:blip>
          <a:stretch>
            <a:fillRect/>
          </a:stretch>
        </p:blipFill>
        <p:spPr>
          <a:xfrm>
            <a:off x="732580" y="1464875"/>
            <a:ext cx="3346869" cy="2998950"/>
          </a:xfrm>
          <a:prstGeom prst="rect">
            <a:avLst/>
          </a:prstGeom>
          <a:noFill/>
          <a:ln>
            <a:noFill/>
          </a:ln>
        </p:spPr>
      </p:pic>
      <p:pic>
        <p:nvPicPr>
          <p:cNvPr id="243" name="Google Shape;243;p34"/>
          <p:cNvPicPr preferRelativeResize="0"/>
          <p:nvPr/>
        </p:nvPicPr>
        <p:blipFill>
          <a:blip r:embed="rId4">
            <a:alphaModFix/>
          </a:blip>
          <a:stretch>
            <a:fillRect/>
          </a:stretch>
        </p:blipFill>
        <p:spPr>
          <a:xfrm>
            <a:off x="4363330" y="1464875"/>
            <a:ext cx="2940068" cy="29989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5"/>
          <p:cNvSpPr txBox="1"/>
          <p:nvPr>
            <p:ph type="title"/>
          </p:nvPr>
        </p:nvSpPr>
        <p:spPr>
          <a:xfrm>
            <a:off x="457200" y="205979"/>
            <a:ext cx="8229600" cy="857100"/>
          </a:xfrm>
          <a:prstGeom prst="rect">
            <a:avLst/>
          </a:prstGeom>
        </p:spPr>
        <p:txBody>
          <a:bodyPr anchorCtr="0" anchor="ctr" bIns="57150" lIns="57150" spcFirstLastPara="1" rIns="57150" wrap="square" tIns="57150">
            <a:noAutofit/>
          </a:bodyPr>
          <a:lstStyle/>
          <a:p>
            <a:pPr indent="0" lvl="0" marL="0" rtl="0" algn="l">
              <a:spcBef>
                <a:spcPts val="0"/>
              </a:spcBef>
              <a:spcAft>
                <a:spcPts val="0"/>
              </a:spcAft>
              <a:buNone/>
            </a:pPr>
            <a:r>
              <a:rPr lang="en" sz="2700">
                <a:solidFill>
                  <a:srgbClr val="E1E5EB"/>
                </a:solidFill>
                <a:latin typeface="Arial"/>
                <a:ea typeface="Arial"/>
                <a:cs typeface="Arial"/>
                <a:sym typeface="Arial"/>
              </a:rPr>
              <a:t>Release of Information</a:t>
            </a:r>
            <a:r>
              <a:rPr lang="en">
                <a:solidFill>
                  <a:srgbClr val="E1E5EB"/>
                </a:solidFill>
              </a:rPr>
              <a:t> </a:t>
            </a:r>
            <a:r>
              <a:rPr lang="en" sz="2700">
                <a:solidFill>
                  <a:srgbClr val="E1E5EB"/>
                </a:solidFill>
                <a:latin typeface="Arial"/>
                <a:ea typeface="Arial"/>
                <a:cs typeface="Arial"/>
                <a:sym typeface="Arial"/>
              </a:rPr>
              <a:t>(ROI)</a:t>
            </a:r>
            <a:endParaRPr sz="2700">
              <a:solidFill>
                <a:srgbClr val="E1E5EB"/>
              </a:solidFill>
              <a:latin typeface="Arial"/>
              <a:ea typeface="Arial"/>
              <a:cs typeface="Arial"/>
              <a:sym typeface="Arial"/>
            </a:endParaRPr>
          </a:p>
          <a:p>
            <a:pPr indent="0" lvl="0" marL="0" rtl="0" algn="ctr">
              <a:spcBef>
                <a:spcPts val="0"/>
              </a:spcBef>
              <a:spcAft>
                <a:spcPts val="0"/>
              </a:spcAft>
              <a:buNone/>
            </a:pPr>
            <a:r>
              <a:t/>
            </a:r>
            <a:endParaRPr/>
          </a:p>
        </p:txBody>
      </p:sp>
      <p:sp>
        <p:nvSpPr>
          <p:cNvPr id="249" name="Google Shape;249;p35"/>
          <p:cNvSpPr txBox="1"/>
          <p:nvPr>
            <p:ph idx="1" type="body"/>
          </p:nvPr>
        </p:nvSpPr>
        <p:spPr>
          <a:xfrm>
            <a:off x="457200" y="831925"/>
            <a:ext cx="7436400" cy="1407300"/>
          </a:xfrm>
          <a:prstGeom prst="rect">
            <a:avLst/>
          </a:prstGeom>
        </p:spPr>
        <p:txBody>
          <a:bodyPr anchorCtr="0" anchor="t" bIns="57150" lIns="57150" spcFirstLastPara="1" rIns="57150" wrap="square" tIns="57150">
            <a:noAutofit/>
          </a:bodyPr>
          <a:lstStyle/>
          <a:p>
            <a:pPr indent="-342900" lvl="0" marL="457200" rtl="0" algn="l">
              <a:spcBef>
                <a:spcPts val="0"/>
              </a:spcBef>
              <a:spcAft>
                <a:spcPts val="0"/>
              </a:spcAft>
              <a:buClr>
                <a:schemeClr val="lt1"/>
              </a:buClr>
              <a:buSzPts val="1800"/>
              <a:buChar char="•"/>
            </a:pPr>
            <a:r>
              <a:rPr lang="en">
                <a:solidFill>
                  <a:schemeClr val="lt1"/>
                </a:solidFill>
              </a:rPr>
              <a:t>If the client does not consent, you should set the ROI permission to “</a:t>
            </a:r>
            <a:r>
              <a:rPr i="1" lang="en">
                <a:solidFill>
                  <a:schemeClr val="lt1"/>
                </a:solidFill>
              </a:rPr>
              <a:t>No”</a:t>
            </a:r>
            <a:r>
              <a:rPr lang="en">
                <a:solidFill>
                  <a:schemeClr val="lt1"/>
                </a:solidFill>
              </a:rPr>
              <a:t> and mark the record </a:t>
            </a:r>
            <a:r>
              <a:rPr i="1" lang="en">
                <a:solidFill>
                  <a:schemeClr val="lt1"/>
                </a:solidFill>
              </a:rPr>
              <a:t>“Private”.</a:t>
            </a:r>
            <a:endParaRPr i="1">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We always want to encourage the client to consent when possible. This increase coordination of care. </a:t>
            </a:r>
            <a:endParaRPr>
              <a:solidFill>
                <a:schemeClr val="lt1"/>
              </a:solidFill>
            </a:endParaRPr>
          </a:p>
          <a:p>
            <a:pPr indent="0" lvl="0" marL="0" rtl="0" algn="l">
              <a:spcBef>
                <a:spcPts val="1000"/>
              </a:spcBef>
              <a:spcAft>
                <a:spcPts val="0"/>
              </a:spcAft>
              <a:buNone/>
            </a:pPr>
            <a:r>
              <a:t/>
            </a:r>
            <a:endParaRPr>
              <a:solidFill>
                <a:schemeClr val="lt1"/>
              </a:solidFill>
            </a:endParaRPr>
          </a:p>
          <a:p>
            <a:pPr indent="0" lvl="0" marL="0" rtl="0" algn="l">
              <a:spcBef>
                <a:spcPts val="1000"/>
              </a:spcBef>
              <a:spcAft>
                <a:spcPts val="1000"/>
              </a:spcAft>
              <a:buNone/>
            </a:pPr>
            <a:r>
              <a:t/>
            </a:r>
            <a:endParaRPr b="1">
              <a:solidFill>
                <a:schemeClr val="lt1"/>
              </a:solidFill>
            </a:endParaRPr>
          </a:p>
        </p:txBody>
      </p:sp>
      <p:pic>
        <p:nvPicPr>
          <p:cNvPr id="250" name="Google Shape;250;p35"/>
          <p:cNvPicPr preferRelativeResize="0"/>
          <p:nvPr/>
        </p:nvPicPr>
        <p:blipFill>
          <a:blip r:embed="rId3">
            <a:alphaModFix/>
          </a:blip>
          <a:stretch>
            <a:fillRect/>
          </a:stretch>
        </p:blipFill>
        <p:spPr>
          <a:xfrm>
            <a:off x="208050" y="1961200"/>
            <a:ext cx="4077601" cy="1349725"/>
          </a:xfrm>
          <a:prstGeom prst="rect">
            <a:avLst/>
          </a:prstGeom>
          <a:noFill/>
          <a:ln>
            <a:noFill/>
          </a:ln>
        </p:spPr>
      </p:pic>
      <p:pic>
        <p:nvPicPr>
          <p:cNvPr id="251" name="Google Shape;251;p35"/>
          <p:cNvPicPr preferRelativeResize="0"/>
          <p:nvPr/>
        </p:nvPicPr>
        <p:blipFill>
          <a:blip r:embed="rId4">
            <a:alphaModFix/>
          </a:blip>
          <a:stretch>
            <a:fillRect/>
          </a:stretch>
        </p:blipFill>
        <p:spPr>
          <a:xfrm>
            <a:off x="2896550" y="2448300"/>
            <a:ext cx="2992950" cy="2048600"/>
          </a:xfrm>
          <a:prstGeom prst="rect">
            <a:avLst/>
          </a:prstGeom>
          <a:noFill/>
          <a:ln>
            <a:noFill/>
          </a:ln>
        </p:spPr>
      </p:pic>
      <p:pic>
        <p:nvPicPr>
          <p:cNvPr id="252" name="Google Shape;252;p35"/>
          <p:cNvPicPr preferRelativeResize="0"/>
          <p:nvPr/>
        </p:nvPicPr>
        <p:blipFill>
          <a:blip r:embed="rId5">
            <a:alphaModFix/>
          </a:blip>
          <a:stretch>
            <a:fillRect/>
          </a:stretch>
        </p:blipFill>
        <p:spPr>
          <a:xfrm>
            <a:off x="5028525" y="3703575"/>
            <a:ext cx="3852824" cy="113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Bitfocus">
      <a:dk1>
        <a:srgbClr val="58595B"/>
      </a:dk1>
      <a:lt1>
        <a:srgbClr val="C5CCD8"/>
      </a:lt1>
      <a:dk2>
        <a:srgbClr val="294869"/>
      </a:dk2>
      <a:lt2>
        <a:srgbClr val="8A9AB2"/>
      </a:lt2>
      <a:accent1>
        <a:srgbClr val="F8F8F8"/>
      </a:accent1>
      <a:accent2>
        <a:srgbClr val="A61A17"/>
      </a:accent2>
      <a:accent3>
        <a:srgbClr val="4A6180"/>
      </a:accent3>
      <a:accent4>
        <a:srgbClr val="E76618"/>
      </a:accent4>
      <a:accent5>
        <a:srgbClr val="C42F1A"/>
      </a:accent5>
      <a:accent6>
        <a:srgbClr val="F8F8F8"/>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