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22"/>
  </p:notesMasterIdLst>
  <p:sldIdLst>
    <p:sldId id="302" r:id="rId3"/>
    <p:sldId id="348" r:id="rId4"/>
    <p:sldId id="334" r:id="rId5"/>
    <p:sldId id="341" r:id="rId6"/>
    <p:sldId id="332" r:id="rId7"/>
    <p:sldId id="333" r:id="rId8"/>
    <p:sldId id="335" r:id="rId9"/>
    <p:sldId id="345" r:id="rId10"/>
    <p:sldId id="344" r:id="rId11"/>
    <p:sldId id="346" r:id="rId12"/>
    <p:sldId id="347" r:id="rId13"/>
    <p:sldId id="339" r:id="rId14"/>
    <p:sldId id="351" r:id="rId15"/>
    <p:sldId id="352" r:id="rId16"/>
    <p:sldId id="353" r:id="rId17"/>
    <p:sldId id="343" r:id="rId18"/>
    <p:sldId id="354" r:id="rId19"/>
    <p:sldId id="349" r:id="rId20"/>
    <p:sldId id="307" r:id="rId21"/>
  </p:sldIdLst>
  <p:sldSz cx="24384000" cy="13716000"/>
  <p:notesSz cx="6858000" cy="9144000"/>
  <p:defaultTex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 Ugai" initials="JU" lastIdx="2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B3863"/>
    <a:srgbClr val="5C84A8"/>
    <a:srgbClr val="375067"/>
    <a:srgbClr val="33A9AF"/>
    <a:srgbClr val="A87510"/>
    <a:srgbClr val="C25252"/>
    <a:srgbClr val="DDD937"/>
    <a:srgbClr val="3C59D4"/>
    <a:srgbClr val="98B53D"/>
    <a:srgbClr val="AF43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2" autoAdjust="0"/>
    <p:restoredTop sz="86455" autoAdjust="0"/>
  </p:normalViewPr>
  <p:slideViewPr>
    <p:cSldViewPr snapToGrid="0">
      <p:cViewPr>
        <p:scale>
          <a:sx n="45" d="100"/>
          <a:sy n="45" d="100"/>
        </p:scale>
        <p:origin x="-96" y="-312"/>
      </p:cViewPr>
      <p:guideLst>
        <p:guide orient="horz" pos="4320"/>
        <p:guide pos="7680"/>
      </p:guideLst>
    </p:cSldViewPr>
  </p:slideViewPr>
  <p:outlineViewPr>
    <p:cViewPr>
      <p:scale>
        <a:sx n="33" d="100"/>
        <a:sy n="33" d="100"/>
      </p:scale>
      <p:origin x="0" y="0"/>
    </p:cViewPr>
  </p:outlineViewPr>
  <p:notesTextViewPr>
    <p:cViewPr>
      <p:scale>
        <a:sx n="1" d="1"/>
        <a:sy n="1" d="1"/>
      </p:scale>
      <p:origin x="0" y="0"/>
    </p:cViewPr>
  </p:notesTextViewPr>
  <p:sorterViewPr>
    <p:cViewPr>
      <p:scale>
        <a:sx n="63" d="100"/>
        <a:sy n="63" d="100"/>
      </p:scale>
      <p:origin x="0" y="364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commentAuthors" Target="commentAuthors.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051A69-C562-4FC5-92DC-994CDC1376A2}" type="datetimeFigureOut">
              <a:rPr lang="en-US" smtClean="0"/>
              <a:t>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47B73-6B03-4EF3-AD40-683CE00DABF6}" type="slidenum">
              <a:rPr lang="en-US" smtClean="0"/>
              <a:t>‹#›</a:t>
            </a:fld>
            <a:endParaRPr lang="en-US"/>
          </a:p>
        </p:txBody>
      </p:sp>
    </p:spTree>
    <p:extLst>
      <p:ext uri="{BB962C8B-B14F-4D97-AF65-F5344CB8AC3E}">
        <p14:creationId xmlns:p14="http://schemas.microsoft.com/office/powerpoint/2010/main" val="1300632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a:t>
            </a:fld>
            <a:endParaRPr lang="en-US"/>
          </a:p>
        </p:txBody>
      </p:sp>
    </p:spTree>
    <p:extLst>
      <p:ext uri="{BB962C8B-B14F-4D97-AF65-F5344CB8AC3E}">
        <p14:creationId xmlns:p14="http://schemas.microsoft.com/office/powerpoint/2010/main" val="487769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10</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11</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12</a:t>
            </a:fld>
            <a:endParaRPr lang="en-US"/>
          </a:p>
        </p:txBody>
      </p:sp>
    </p:spTree>
    <p:extLst>
      <p:ext uri="{BB962C8B-B14F-4D97-AF65-F5344CB8AC3E}">
        <p14:creationId xmlns:p14="http://schemas.microsoft.com/office/powerpoint/2010/main" val="487769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13</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14</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15</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16</a:t>
            </a:fld>
            <a:endParaRPr lang="en-US"/>
          </a:p>
        </p:txBody>
      </p:sp>
    </p:spTree>
    <p:extLst>
      <p:ext uri="{BB962C8B-B14F-4D97-AF65-F5344CB8AC3E}">
        <p14:creationId xmlns:p14="http://schemas.microsoft.com/office/powerpoint/2010/main" val="487769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17</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18</a:t>
            </a:fld>
            <a:endParaRPr lang="en-US"/>
          </a:p>
        </p:txBody>
      </p:sp>
    </p:spTree>
    <p:extLst>
      <p:ext uri="{BB962C8B-B14F-4D97-AF65-F5344CB8AC3E}">
        <p14:creationId xmlns:p14="http://schemas.microsoft.com/office/powerpoint/2010/main" val="487769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19</a:t>
            </a:fld>
            <a:endParaRPr lang="en-US"/>
          </a:p>
        </p:txBody>
      </p:sp>
    </p:spTree>
    <p:extLst>
      <p:ext uri="{BB962C8B-B14F-4D97-AF65-F5344CB8AC3E}">
        <p14:creationId xmlns:p14="http://schemas.microsoft.com/office/powerpoint/2010/main" val="96086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2</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3</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4</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5</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6</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7</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8</a:t>
            </a:fld>
            <a:endParaRPr lang="en-US"/>
          </a:p>
        </p:txBody>
      </p:sp>
    </p:spTree>
    <p:extLst>
      <p:ext uri="{BB962C8B-B14F-4D97-AF65-F5344CB8AC3E}">
        <p14:creationId xmlns:p14="http://schemas.microsoft.com/office/powerpoint/2010/main" val="44656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7B73-6B03-4EF3-AD40-683CE00DABF6}" type="slidenum">
              <a:rPr lang="en-US" smtClean="0"/>
              <a:t>9</a:t>
            </a:fld>
            <a:endParaRPr lang="en-US"/>
          </a:p>
        </p:txBody>
      </p:sp>
    </p:spTree>
    <p:extLst>
      <p:ext uri="{BB962C8B-B14F-4D97-AF65-F5344CB8AC3E}">
        <p14:creationId xmlns:p14="http://schemas.microsoft.com/office/powerpoint/2010/main" val="44656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808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405288"/>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246760"/>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3128010" y="1601102"/>
            <a:ext cx="5558790" cy="707886"/>
          </a:xfrm>
          <a:prstGeom prst="rect">
            <a:avLst/>
          </a:prstGeom>
          <a:noFill/>
        </p:spPr>
        <p:txBody>
          <a:bodyPr wrap="square" rtlCol="0">
            <a:spAutoFit/>
          </a:bodyPr>
          <a:lstStyle/>
          <a:p>
            <a:r>
              <a:rPr lang="tr-TR" sz="40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TITLE</a:t>
            </a:r>
            <a:r>
              <a:rPr lang="tr-TR" sz="4000" baseline="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 TEXT</a:t>
            </a:r>
            <a:endParaRPr lang="en-US" sz="40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8" name="TextBox 7"/>
          <p:cNvSpPr txBox="1"/>
          <p:nvPr userDrawn="1"/>
        </p:nvSpPr>
        <p:spPr>
          <a:xfrm>
            <a:off x="6746544" y="1601102"/>
            <a:ext cx="5099050" cy="707886"/>
          </a:xfrm>
          <a:prstGeom prst="rect">
            <a:avLst/>
          </a:prstGeom>
          <a:noFill/>
        </p:spPr>
        <p:txBody>
          <a:bodyPr wrap="square" rtlCol="0">
            <a:spAutoFit/>
          </a:bodyPr>
          <a:lstStyle/>
          <a:p>
            <a:r>
              <a:rPr lang="tr-TR" sz="40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LOREM IPSUM</a:t>
            </a:r>
            <a:endParaRPr lang="en-US" sz="40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9" name="Straight Connector 8"/>
          <p:cNvCxnSpPr/>
          <p:nvPr userDrawn="1"/>
        </p:nvCxnSpPr>
        <p:spPr>
          <a:xfrm>
            <a:off x="6443776" y="1486802"/>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20238903" y="1486802"/>
            <a:ext cx="957695" cy="932548"/>
          </a:xfrm>
          <a:prstGeom prst="rect">
            <a:avLst/>
          </a:prstGeom>
          <a:noFill/>
          <a:ln w="63500">
            <a:solidFill>
              <a:srgbClr val="375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633848"/>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microsoft.com/office/2007/relationships/hdphoto" Target="../media/hdphoto1.wdp"/><Relationship Id="rId6"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3.jpg"/><Relationship Id="rId5" Type="http://schemas.openxmlformats.org/officeDocument/2006/relationships/image" Target="../media/image9.jp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2.jp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jp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hyperlink" Target="http://nvcmis.bitfocus.com/training/southern-nevada-padl-resources/" TargetMode="External"/><Relationship Id="rId5" Type="http://schemas.openxmlformats.org/officeDocument/2006/relationships/hyperlink" Target="http://nvcmis.bitfocus.com/wp-content/uploads/2015/10/NV-HousingMovein.pdf" TargetMode="External"/><Relationship Id="rId6" Type="http://schemas.openxmlformats.org/officeDocument/2006/relationships/hyperlink" Target="mailto:nevada@bitfocus.com" TargetMode="External"/><Relationship Id="rId7"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jp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6.jp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jp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hyperlink" Target="http://www.nvcmis.bitfocus.com" TargetMode="External"/><Relationship Id="rId4" Type="http://schemas.openxmlformats.org/officeDocument/2006/relationships/hyperlink" Target="http://helphopehome.org/" TargetMode="External"/><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hyperlink" Target="http://www.nvcmis.bitfocus.com" TargetMode="External"/><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8.jp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9.jp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9.jp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3" descr="paddles.jpg"/>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0" y="0"/>
            <a:ext cx="24384000" cy="12915286"/>
          </a:xfrm>
          <a:prstGeom prst="rect">
            <a:avLst/>
          </a:prstGeom>
        </p:spPr>
      </p:pic>
      <p:sp>
        <p:nvSpPr>
          <p:cNvPr id="22" name="Rectangle 21"/>
          <p:cNvSpPr/>
          <p:nvPr/>
        </p:nvSpPr>
        <p:spPr>
          <a:xfrm>
            <a:off x="0" y="0"/>
            <a:ext cx="24384000" cy="13716000"/>
          </a:xfrm>
          <a:prstGeom prst="rect">
            <a:avLst/>
          </a:prstGeom>
          <a:solidFill>
            <a:srgbClr val="375067">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452348" y="5081163"/>
            <a:ext cx="11931652" cy="3416320"/>
          </a:xfrm>
          <a:prstGeom prst="rect">
            <a:avLst/>
          </a:prstGeom>
          <a:noFill/>
        </p:spPr>
        <p:txBody>
          <a:bodyPr wrap="square" rtlCol="0">
            <a:spAutoFit/>
          </a:bodyPr>
          <a:lstStyle/>
          <a:p>
            <a:r>
              <a:rPr lang="tr-TR" sz="5400" b="1" dirty="0" smtClean="0">
                <a:solidFill>
                  <a:schemeClr val="bg1"/>
                </a:solidFill>
                <a:latin typeface="Open Sans Extrabold"/>
                <a:ea typeface="Open Sans Extrabold" panose="020B0906030804020204" pitchFamily="34" charset="0"/>
                <a:cs typeface="Open Sans Extrabold"/>
              </a:rPr>
              <a:t>SOUTHERN NEVADA HMIS</a:t>
            </a:r>
          </a:p>
          <a:p>
            <a:r>
              <a:rPr lang="tr-TR" sz="5400" b="1" dirty="0" smtClean="0">
                <a:solidFill>
                  <a:schemeClr val="bg1"/>
                </a:solidFill>
                <a:latin typeface="Open Sans Extrabold"/>
                <a:ea typeface="Open Sans Extrabold" panose="020B0906030804020204" pitchFamily="34" charset="0"/>
                <a:cs typeface="Open Sans Extrabold"/>
              </a:rPr>
              <a:t>PARTNER AGENCY DATA LEAD (PADL)</a:t>
            </a:r>
          </a:p>
          <a:p>
            <a:r>
              <a:rPr lang="tr-TR" sz="5400" b="1" dirty="0" smtClean="0">
                <a:solidFill>
                  <a:schemeClr val="bg1"/>
                </a:solidFill>
                <a:latin typeface="Open Sans Extrabold"/>
                <a:ea typeface="Open Sans Extrabold" panose="020B0906030804020204" pitchFamily="34" charset="0"/>
                <a:cs typeface="Open Sans Extrabold"/>
              </a:rPr>
              <a:t>2018 QTR 1 MEETING</a:t>
            </a:r>
            <a:endParaRPr lang="en-US" sz="5400" b="1" dirty="0">
              <a:solidFill>
                <a:schemeClr val="bg1"/>
              </a:solidFill>
              <a:latin typeface="Open Sans Extrabold"/>
              <a:ea typeface="Open Sans Extrabold" panose="020B0906030804020204" pitchFamily="34" charset="0"/>
              <a:cs typeface="Open Sans Extrabold"/>
            </a:endParaRPr>
          </a:p>
        </p:txBody>
      </p:sp>
      <p:sp>
        <p:nvSpPr>
          <p:cNvPr id="9" name="Rectangle 8"/>
          <p:cNvSpPr/>
          <p:nvPr/>
        </p:nvSpPr>
        <p:spPr>
          <a:xfrm>
            <a:off x="12033250" y="4514854"/>
            <a:ext cx="209550" cy="438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0" y="12674600"/>
            <a:ext cx="24384000" cy="10414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8" name="Picture 7" descr="trimmed_logo_clea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1519" y="12767733"/>
            <a:ext cx="2663830" cy="896912"/>
          </a:xfrm>
          <a:prstGeom prst="rect">
            <a:avLst/>
          </a:prstGeom>
        </p:spPr>
      </p:pic>
    </p:spTree>
    <p:extLst>
      <p:ext uri="{BB962C8B-B14F-4D97-AF65-F5344CB8AC3E}">
        <p14:creationId xmlns:p14="http://schemas.microsoft.com/office/powerpoint/2010/main" val="182584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cartoon-guy-shrugging-in-a-boat-up-a-creek-and-without-a-paddle-by-toonaday-11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9002889"/>
            <a:ext cx="4062589" cy="4195445"/>
          </a:xfrm>
          <a:prstGeom prst="rect">
            <a:avLst/>
          </a:prstGeom>
        </p:spPr>
      </p:pic>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PADL 101</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6775508" y="1601102"/>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FAQ (</a:t>
            </a:r>
            <a:r>
              <a:rPr lang="tr-TR" sz="4800" dirty="0" err="1"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cont</a:t>
            </a:r>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6303408" y="1543246"/>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4842705"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WHAT IF MY AGENCY DOESN’T DESIGNATE A PADL?</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confused-smiley-face-clipart-free-clip-art-image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97789" y="1244601"/>
            <a:ext cx="3213100" cy="3623513"/>
          </a:xfrm>
          <a:prstGeom prst="rect">
            <a:avLst/>
          </a:prstGeom>
        </p:spPr>
      </p:pic>
      <p:sp>
        <p:nvSpPr>
          <p:cNvPr id="14" name="TextBox 13"/>
          <p:cNvSpPr txBox="1"/>
          <p:nvPr/>
        </p:nvSpPr>
        <p:spPr>
          <a:xfrm>
            <a:off x="4374444" y="10414000"/>
            <a:ext cx="18175112" cy="769441"/>
          </a:xfrm>
          <a:prstGeom prst="rect">
            <a:avLst/>
          </a:prstGeom>
          <a:noFill/>
        </p:spPr>
        <p:txBody>
          <a:bodyPr wrap="square" rtlCol="0">
            <a:spAutoFit/>
          </a:bodyPr>
          <a:lstStyle/>
          <a:p>
            <a:r>
              <a:rPr lang="en-US" sz="4400" b="1" i="1" dirty="0" smtClean="0"/>
              <a:t>Up the creek without a paddle: to mean being trapped, stuck, or in trouble.</a:t>
            </a:r>
          </a:p>
        </p:txBody>
      </p:sp>
      <p:sp>
        <p:nvSpPr>
          <p:cNvPr id="15" name="TextBox 14"/>
          <p:cNvSpPr txBox="1"/>
          <p:nvPr/>
        </p:nvSpPr>
        <p:spPr>
          <a:xfrm>
            <a:off x="3217333" y="4741333"/>
            <a:ext cx="16114889" cy="6186308"/>
          </a:xfrm>
          <a:prstGeom prst="rect">
            <a:avLst/>
          </a:prstGeom>
          <a:noFill/>
        </p:spPr>
        <p:txBody>
          <a:bodyPr wrap="square" rtlCol="0">
            <a:spAutoFit/>
          </a:bodyPr>
          <a:lstStyle/>
          <a:p>
            <a:r>
              <a:rPr lang="en-US" sz="4400" dirty="0" smtClean="0"/>
              <a:t>It is a requirement of participation in the local HMIS that organizations DO designate a PADL.</a:t>
            </a:r>
          </a:p>
          <a:p>
            <a:endParaRPr lang="en-US" sz="4400" dirty="0"/>
          </a:p>
          <a:p>
            <a:r>
              <a:rPr lang="en-US" sz="4400" dirty="0" smtClean="0"/>
              <a:t>If the designee fails to uphold the roles and responsibilities, the organization will be notified and a request for replacement made.</a:t>
            </a:r>
          </a:p>
          <a:p>
            <a:pPr algn="ctr"/>
            <a:endParaRPr lang="en-US" sz="4400" dirty="0" smtClean="0"/>
          </a:p>
          <a:p>
            <a:pPr algn="ctr"/>
            <a:r>
              <a:rPr lang="en-US" sz="4400" dirty="0" smtClean="0"/>
              <a:t>Your agency and our community need you!!  </a:t>
            </a:r>
          </a:p>
          <a:p>
            <a:endParaRPr lang="en-US" sz="4400" dirty="0"/>
          </a:p>
          <a:p>
            <a:endParaRPr lang="en-US" sz="4400" dirty="0" smtClean="0"/>
          </a:p>
        </p:txBody>
      </p:sp>
    </p:spTree>
    <p:extLst>
      <p:ext uri="{BB962C8B-B14F-4D97-AF65-F5344CB8AC3E}">
        <p14:creationId xmlns:p14="http://schemas.microsoft.com/office/powerpoint/2010/main" val="277003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PADL 101</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6775508" y="1601102"/>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NEXT STEPS</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6303408" y="1543246"/>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4842705"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COMMIT OR REASSIGN?</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p:cNvSpPr txBox="1"/>
          <p:nvPr/>
        </p:nvSpPr>
        <p:spPr>
          <a:xfrm>
            <a:off x="3217333" y="4741333"/>
            <a:ext cx="17695334" cy="6186308"/>
          </a:xfrm>
          <a:prstGeom prst="rect">
            <a:avLst/>
          </a:prstGeom>
          <a:noFill/>
        </p:spPr>
        <p:txBody>
          <a:bodyPr wrap="square" rtlCol="0">
            <a:spAutoFit/>
          </a:bodyPr>
          <a:lstStyle/>
          <a:p>
            <a:r>
              <a:rPr lang="en-US" sz="4400" dirty="0" smtClean="0"/>
              <a:t>After what you’ve learned today, are you ready and willing to commit to being the PADL?  Are you confident that you can share what you learn with others, review data entered into HMIS for accuracy, and work closely with </a:t>
            </a:r>
            <a:r>
              <a:rPr lang="en-US" sz="4400" dirty="0" err="1" smtClean="0"/>
              <a:t>Bitfocus</a:t>
            </a:r>
            <a:r>
              <a:rPr lang="en-US" sz="4400" dirty="0" smtClean="0"/>
              <a:t> and the </a:t>
            </a:r>
            <a:r>
              <a:rPr lang="en-US" sz="4400" dirty="0" err="1" smtClean="0"/>
              <a:t>CoC</a:t>
            </a:r>
            <a:r>
              <a:rPr lang="en-US" sz="4400" dirty="0" smtClean="0"/>
              <a:t> to produce quality reporting?</a:t>
            </a:r>
          </a:p>
          <a:p>
            <a:endParaRPr lang="en-US" sz="4400" dirty="0"/>
          </a:p>
          <a:p>
            <a:r>
              <a:rPr lang="en-US" sz="4400" dirty="0" smtClean="0"/>
              <a:t>If you are NOT confident that this is the right role for you or someone else at your organization seems like a better fit, PLEASE go back to your agency with this information and consider reassigning the PADL designation. </a:t>
            </a:r>
          </a:p>
          <a:p>
            <a:r>
              <a:rPr lang="en-US" sz="4400" dirty="0" smtClean="0"/>
              <a:t>Let the team at </a:t>
            </a:r>
            <a:r>
              <a:rPr lang="en-US" sz="4400" dirty="0" err="1" smtClean="0"/>
              <a:t>Bitfocus</a:t>
            </a:r>
            <a:r>
              <a:rPr lang="en-US" sz="4400" dirty="0" smtClean="0"/>
              <a:t> know of the decision and we’ll take care of the rest!</a:t>
            </a:r>
          </a:p>
        </p:txBody>
      </p:sp>
      <p:pic>
        <p:nvPicPr>
          <p:cNvPr id="2" name="Picture 1" descr="1079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66444" y="839610"/>
            <a:ext cx="7112001" cy="3788833"/>
          </a:xfrm>
          <a:prstGeom prst="rect">
            <a:avLst/>
          </a:prstGeom>
        </p:spPr>
      </p:pic>
    </p:spTree>
    <p:extLst>
      <p:ext uri="{BB962C8B-B14F-4D97-AF65-F5344CB8AC3E}">
        <p14:creationId xmlns:p14="http://schemas.microsoft.com/office/powerpoint/2010/main" val="248299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5" name="Picture 4" descr="paddl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2" name="Rectangle 21"/>
          <p:cNvSpPr/>
          <p:nvPr/>
        </p:nvSpPr>
        <p:spPr>
          <a:xfrm>
            <a:off x="0" y="0"/>
            <a:ext cx="24384000" cy="13716000"/>
          </a:xfrm>
          <a:prstGeom prst="rect">
            <a:avLst/>
          </a:prstGeom>
          <a:solidFill>
            <a:srgbClr val="375067">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784057" y="5892702"/>
            <a:ext cx="10739120" cy="1446550"/>
          </a:xfrm>
          <a:prstGeom prst="rect">
            <a:avLst/>
          </a:prstGeom>
          <a:noFill/>
        </p:spPr>
        <p:txBody>
          <a:bodyPr wrap="square" rtlCol="0">
            <a:spAutoFit/>
          </a:bodyPr>
          <a:lstStyle/>
          <a:p>
            <a:pPr algn="ctr"/>
            <a:r>
              <a:rPr lang="tr-TR" sz="8800" dirty="0" smtClean="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HMIS UPDATE</a:t>
            </a:r>
            <a:endParaRPr lang="en-US" sz="8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 name="Rectangle 1"/>
          <p:cNvSpPr/>
          <p:nvPr/>
        </p:nvSpPr>
        <p:spPr>
          <a:xfrm>
            <a:off x="6572250" y="4095750"/>
            <a:ext cx="11182350" cy="5181600"/>
          </a:xfrm>
          <a:prstGeom prst="rect">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10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Free-clip-art-spotlight-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5544" y="936977"/>
            <a:ext cx="5035311" cy="3437467"/>
          </a:xfrm>
          <a:prstGeom prst="rect">
            <a:avLst/>
          </a:prstGeom>
        </p:spPr>
      </p:pic>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HMIS UPDATE</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7876175" y="1572880"/>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REPORT SPOTLIGHT </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7629852" y="1543246"/>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4842705"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[GNRL-220] PROGRAM DETAILS REPORT</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p:cNvSpPr txBox="1"/>
          <p:nvPr/>
        </p:nvSpPr>
        <p:spPr>
          <a:xfrm>
            <a:off x="3217333" y="4741333"/>
            <a:ext cx="18146889" cy="8894742"/>
          </a:xfrm>
          <a:prstGeom prst="rect">
            <a:avLst/>
          </a:prstGeom>
          <a:noFill/>
        </p:spPr>
        <p:txBody>
          <a:bodyPr wrap="square" rtlCol="0">
            <a:spAutoFit/>
          </a:bodyPr>
          <a:lstStyle/>
          <a:p>
            <a:r>
              <a:rPr lang="en-US" sz="4400" dirty="0"/>
              <a:t>[GNRL-220] Program Details Report provides a spreadsheet containing all profile, enrollment and/or exit data for clients enrolled in your programs. You can run the report for one program or multiple programs, and you can choose to see data from enrollment, annual/status update, and/or exit screens. The report also includes housing service start and end dates for each client</a:t>
            </a:r>
            <a:r>
              <a:rPr lang="en-US" sz="4400" dirty="0" smtClean="0"/>
              <a:t>.</a:t>
            </a:r>
          </a:p>
          <a:p>
            <a:endParaRPr lang="en-US" sz="4400" dirty="0" smtClean="0"/>
          </a:p>
          <a:p>
            <a:r>
              <a:rPr lang="en-US" sz="4400" dirty="0"/>
              <a:t>The report can help with:</a:t>
            </a:r>
          </a:p>
          <a:p>
            <a:pPr marL="571500" indent="-571500">
              <a:buFont typeface="Wingdings" charset="2"/>
              <a:buChar char="§"/>
            </a:pPr>
            <a:r>
              <a:rPr lang="en-US" sz="4400" dirty="0"/>
              <a:t>A quick scan of all program data</a:t>
            </a:r>
          </a:p>
          <a:p>
            <a:pPr marL="571500" indent="-571500">
              <a:buFont typeface="Wingdings" charset="2"/>
              <a:buChar char="§"/>
            </a:pPr>
            <a:r>
              <a:rPr lang="en-US" sz="4400" dirty="0"/>
              <a:t>Reviews for missing data elements</a:t>
            </a:r>
          </a:p>
          <a:p>
            <a:pPr marL="571500" indent="-571500">
              <a:buFont typeface="Wingdings" charset="2"/>
              <a:buChar char="§"/>
            </a:pPr>
            <a:r>
              <a:rPr lang="en-US" sz="4400" dirty="0"/>
              <a:t>Scanning records for unexpected values</a:t>
            </a:r>
          </a:p>
          <a:p>
            <a:pPr marL="571500" indent="-571500">
              <a:buFont typeface="Wingdings" charset="2"/>
              <a:buChar char="§"/>
            </a:pPr>
            <a:r>
              <a:rPr lang="en-US" sz="4400" dirty="0"/>
              <a:t>Diagnosing unexpected results on other program-based reports</a:t>
            </a:r>
          </a:p>
          <a:p>
            <a:endParaRPr lang="en-US" sz="4400" dirty="0"/>
          </a:p>
          <a:p>
            <a:endParaRPr lang="en-US" sz="4400" dirty="0"/>
          </a:p>
        </p:txBody>
      </p:sp>
    </p:spTree>
    <p:extLst>
      <p:ext uri="{BB962C8B-B14F-4D97-AF65-F5344CB8AC3E}">
        <p14:creationId xmlns:p14="http://schemas.microsoft.com/office/powerpoint/2010/main" val="339975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Free-clip-art-spotlight-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2862" y="936977"/>
            <a:ext cx="5117993" cy="3493912"/>
          </a:xfrm>
          <a:prstGeom prst="rect">
            <a:avLst/>
          </a:prstGeom>
        </p:spPr>
      </p:pic>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HMIS UPDATE</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7876175" y="1572880"/>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REPORT SPOTLIGHT (</a:t>
            </a:r>
            <a:r>
              <a:rPr lang="tr-TR" sz="4800" dirty="0" err="1"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cont</a:t>
            </a:r>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7629852" y="1543246"/>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4842705"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[GNRL-220] PROGRAM DETAILS REPORT</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p:cNvSpPr txBox="1"/>
          <p:nvPr/>
        </p:nvSpPr>
        <p:spPr>
          <a:xfrm>
            <a:off x="3217333" y="4741333"/>
            <a:ext cx="19275778" cy="9756518"/>
          </a:xfrm>
          <a:prstGeom prst="rect">
            <a:avLst/>
          </a:prstGeom>
          <a:noFill/>
        </p:spPr>
        <p:txBody>
          <a:bodyPr wrap="square" rtlCol="0">
            <a:spAutoFit/>
          </a:bodyPr>
          <a:lstStyle/>
          <a:p>
            <a:r>
              <a:rPr lang="en-US" b="1" dirty="0"/>
              <a:t>To run the [GNRL-220] Program Details Report:</a:t>
            </a:r>
          </a:p>
          <a:p>
            <a:pPr marL="742950" indent="-742950">
              <a:buFont typeface="+mj-lt"/>
              <a:buAutoNum type="arabicPeriod"/>
            </a:pPr>
            <a:r>
              <a:rPr lang="en-US" dirty="0"/>
              <a:t>Log into </a:t>
            </a:r>
            <a:r>
              <a:rPr lang="en-US" b="1" dirty="0"/>
              <a:t>Clarity Human Services</a:t>
            </a:r>
            <a:r>
              <a:rPr lang="en-US" dirty="0"/>
              <a:t> and navigate to the </a:t>
            </a:r>
            <a:r>
              <a:rPr lang="en-US" b="1" dirty="0"/>
              <a:t>Report Library</a:t>
            </a:r>
            <a:r>
              <a:rPr lang="en-US" dirty="0"/>
              <a:t> (</a:t>
            </a:r>
            <a:r>
              <a:rPr lang="en-US" b="1" dirty="0"/>
              <a:t>Reports</a:t>
            </a:r>
            <a:r>
              <a:rPr lang="en-US" dirty="0"/>
              <a:t> under the </a:t>
            </a:r>
            <a:r>
              <a:rPr lang="en-US" b="1" dirty="0"/>
              <a:t>Launcher</a:t>
            </a:r>
            <a:r>
              <a:rPr lang="en-US" dirty="0"/>
              <a:t> menu in the upper right corner)</a:t>
            </a:r>
          </a:p>
          <a:p>
            <a:pPr marL="742950" indent="-742950">
              <a:buFont typeface="+mj-lt"/>
              <a:buAutoNum type="arabicPeriod"/>
            </a:pPr>
            <a:r>
              <a:rPr lang="en-US" dirty="0"/>
              <a:t>Locate  </a:t>
            </a:r>
            <a:r>
              <a:rPr lang="en-US" b="1" dirty="0"/>
              <a:t>[GNRL-220] Program Details</a:t>
            </a:r>
            <a:r>
              <a:rPr lang="en-US" dirty="0"/>
              <a:t> under the </a:t>
            </a:r>
            <a:r>
              <a:rPr lang="en-US" b="1" dirty="0"/>
              <a:t>Program Based Reports</a:t>
            </a:r>
            <a:r>
              <a:rPr lang="en-US" dirty="0"/>
              <a:t> section</a:t>
            </a:r>
          </a:p>
          <a:p>
            <a:pPr marL="742950" indent="-742950">
              <a:buFont typeface="+mj-lt"/>
              <a:buAutoNum type="arabicPeriod"/>
            </a:pPr>
            <a:r>
              <a:rPr lang="en-US" dirty="0"/>
              <a:t>Choose the Program or Programs you wish to include in the report. If you select more than one program, the spreadsheet you download will have a separate sheet tab for each program</a:t>
            </a:r>
          </a:p>
          <a:p>
            <a:pPr marL="742950" indent="-742950">
              <a:buFont typeface="+mj-lt"/>
              <a:buAutoNum type="arabicPeriod"/>
            </a:pPr>
            <a:r>
              <a:rPr lang="en-US" b="1" dirty="0"/>
              <a:t>Choose screen types</a:t>
            </a:r>
            <a:r>
              <a:rPr lang="en-US" dirty="0"/>
              <a:t> you wish to include - select from: </a:t>
            </a:r>
          </a:p>
          <a:p>
            <a:pPr marL="1657350" lvl="1" indent="-742950">
              <a:buFont typeface="Arial"/>
              <a:buChar char="•"/>
            </a:pPr>
            <a:r>
              <a:rPr lang="en-US" dirty="0"/>
              <a:t>Entry screen</a:t>
            </a:r>
          </a:p>
          <a:p>
            <a:pPr marL="1657350" lvl="1" indent="-742950">
              <a:buFont typeface="Arial"/>
              <a:buChar char="•"/>
            </a:pPr>
            <a:r>
              <a:rPr lang="en-US" dirty="0"/>
              <a:t>Status update screen</a:t>
            </a:r>
          </a:p>
          <a:p>
            <a:pPr marL="1657350" lvl="1" indent="-742950">
              <a:buFont typeface="Arial"/>
              <a:buChar char="•"/>
            </a:pPr>
            <a:r>
              <a:rPr lang="en-US" dirty="0"/>
              <a:t>Annual update screen</a:t>
            </a:r>
          </a:p>
          <a:p>
            <a:pPr marL="1657350" lvl="1" indent="-742950">
              <a:buFont typeface="Arial"/>
              <a:buChar char="•"/>
            </a:pPr>
            <a:r>
              <a:rPr lang="en-US" dirty="0"/>
              <a:t>Exit screen </a:t>
            </a:r>
          </a:p>
          <a:p>
            <a:pPr marL="1657350" lvl="1" indent="-742950">
              <a:buFont typeface="Arial"/>
              <a:buChar char="•"/>
            </a:pPr>
            <a:r>
              <a:rPr lang="en-US" dirty="0"/>
              <a:t>All screens (the spreadsheet you download will have a separate sheet tab for each screen)</a:t>
            </a:r>
          </a:p>
          <a:p>
            <a:pPr marL="742950" indent="-742950">
              <a:buFont typeface="+mj-lt"/>
              <a:buAutoNum type="arabicPeriod"/>
            </a:pPr>
            <a:r>
              <a:rPr lang="en-US" dirty="0"/>
              <a:t>For </a:t>
            </a:r>
            <a:r>
              <a:rPr lang="en-US" b="1" dirty="0"/>
              <a:t>Choose Enrollments</a:t>
            </a:r>
            <a:r>
              <a:rPr lang="en-US" dirty="0"/>
              <a:t> choose active clients or new clients</a:t>
            </a:r>
          </a:p>
          <a:p>
            <a:pPr marL="742950" indent="-742950">
              <a:buFont typeface="+mj-lt"/>
              <a:buAutoNum type="arabicPeriod"/>
            </a:pPr>
            <a:r>
              <a:rPr lang="en-US" dirty="0"/>
              <a:t>Enter the start and end dates for the report</a:t>
            </a:r>
          </a:p>
          <a:p>
            <a:pPr marL="742950" indent="-742950">
              <a:buFont typeface="+mj-lt"/>
              <a:buAutoNum type="arabicPeriod"/>
            </a:pPr>
            <a:r>
              <a:rPr lang="en-US" dirty="0"/>
              <a:t>Click </a:t>
            </a:r>
            <a:r>
              <a:rPr lang="en-US" b="1" dirty="0"/>
              <a:t>OK</a:t>
            </a:r>
            <a:endParaRPr lang="en-US" dirty="0"/>
          </a:p>
          <a:p>
            <a:endParaRPr lang="en-US" sz="4400" dirty="0"/>
          </a:p>
          <a:p>
            <a:endParaRPr lang="en-US" sz="4400" dirty="0"/>
          </a:p>
        </p:txBody>
      </p:sp>
    </p:spTree>
    <p:extLst>
      <p:ext uri="{BB962C8B-B14F-4D97-AF65-F5344CB8AC3E}">
        <p14:creationId xmlns:p14="http://schemas.microsoft.com/office/powerpoint/2010/main" val="171921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HMIS UPDATE</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7876175" y="1572880"/>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HOT TOPICS </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7629852" y="1543246"/>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4842705"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HMIS ITEMS OF INTEREST </a:t>
            </a:r>
            <a:r>
              <a:rPr lang="mr-IN"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a:t>
            </a:r>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Q1 2018</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p:cNvSpPr txBox="1"/>
          <p:nvPr/>
        </p:nvSpPr>
        <p:spPr>
          <a:xfrm>
            <a:off x="3217333" y="4741333"/>
            <a:ext cx="15860889" cy="9202520"/>
          </a:xfrm>
          <a:prstGeom prst="rect">
            <a:avLst/>
          </a:prstGeom>
          <a:noFill/>
        </p:spPr>
        <p:txBody>
          <a:bodyPr wrap="square" rtlCol="0">
            <a:spAutoFit/>
          </a:bodyPr>
          <a:lstStyle/>
          <a:p>
            <a:pPr marL="571500" indent="-571500">
              <a:buFont typeface="Wingdings" charset="2"/>
              <a:buChar char="§"/>
            </a:pPr>
            <a:r>
              <a:rPr lang="en-US" dirty="0"/>
              <a:t>PADL resources page has been added to the Nevada HMIS site: </a:t>
            </a:r>
            <a:r>
              <a:rPr lang="en-US" dirty="0">
                <a:hlinkClick r:id="rId4"/>
              </a:rPr>
              <a:t>http://nvcmis.bitfocus.com/training/southern-nevada-padl-resources/</a:t>
            </a:r>
            <a:endParaRPr lang="en-US" dirty="0"/>
          </a:p>
          <a:p>
            <a:pPr marL="571500" indent="-571500">
              <a:buFont typeface="Wingdings" charset="2"/>
              <a:buChar char="§"/>
            </a:pPr>
            <a:endParaRPr lang="en-US" dirty="0" smtClean="0"/>
          </a:p>
          <a:p>
            <a:pPr marL="571500" indent="-571500">
              <a:buFont typeface="Wingdings" charset="2"/>
              <a:buChar char="§"/>
            </a:pPr>
            <a:r>
              <a:rPr lang="en-US" dirty="0" smtClean="0"/>
              <a:t>PH Housing Move-in Training took place on March 6</a:t>
            </a:r>
            <a:r>
              <a:rPr lang="en-US" baseline="30000" dirty="0" smtClean="0"/>
              <a:t>th</a:t>
            </a:r>
            <a:r>
              <a:rPr lang="en-US" dirty="0" smtClean="0"/>
              <a:t>. Slides are posted </a:t>
            </a:r>
            <a:r>
              <a:rPr lang="en-US" dirty="0"/>
              <a:t>here: </a:t>
            </a:r>
            <a:r>
              <a:rPr lang="en-US" dirty="0">
                <a:hlinkClick r:id="rId5"/>
              </a:rPr>
              <a:t>http://nvcmis.bitfocus.com/wp-content/uploads/2015/10/NV-</a:t>
            </a:r>
            <a:r>
              <a:rPr lang="en-US" dirty="0" smtClean="0">
                <a:hlinkClick r:id="rId5"/>
              </a:rPr>
              <a:t>HousingMovein.pdf</a:t>
            </a:r>
            <a:endParaRPr lang="en-US" dirty="0" smtClean="0"/>
          </a:p>
          <a:p>
            <a:pPr marL="571500" indent="-571500">
              <a:buFont typeface="Wingdings" charset="2"/>
              <a:buChar char="§"/>
            </a:pPr>
            <a:endParaRPr lang="en-US" dirty="0"/>
          </a:p>
          <a:p>
            <a:pPr marL="571500" indent="-571500">
              <a:buFont typeface="Wingdings" charset="2"/>
              <a:buChar char="§"/>
            </a:pPr>
            <a:r>
              <a:rPr lang="en-US" dirty="0" smtClean="0"/>
              <a:t>Nevada HMIS Newsletters </a:t>
            </a:r>
            <a:r>
              <a:rPr lang="mr-IN" dirty="0" smtClean="0"/>
              <a:t>–</a:t>
            </a:r>
            <a:r>
              <a:rPr lang="en-US" dirty="0" smtClean="0"/>
              <a:t> whitelist sender </a:t>
            </a:r>
            <a:r>
              <a:rPr lang="en-US" dirty="0" smtClean="0">
                <a:hlinkClick r:id="rId6"/>
              </a:rPr>
              <a:t>nevada@bitfocus.com</a:t>
            </a:r>
            <a:r>
              <a:rPr lang="en-US" dirty="0" smtClean="0"/>
              <a:t> if you are not receiving these. Newsletters are currently sent to all active users of the HMIS.</a:t>
            </a:r>
          </a:p>
          <a:p>
            <a:pPr marL="571500" indent="-571500">
              <a:buFont typeface="Wingdings" charset="2"/>
              <a:buChar char="§"/>
            </a:pPr>
            <a:endParaRPr lang="en-US" dirty="0"/>
          </a:p>
          <a:p>
            <a:pPr marL="571500" indent="-571500">
              <a:buFont typeface="Wingdings" charset="2"/>
              <a:buChar char="§"/>
            </a:pPr>
            <a:r>
              <a:rPr lang="en-US" dirty="0" smtClean="0"/>
              <a:t>It’s that time again!  Housing Inventory Chart (HIC) and Point-in-Time Count (PIT) submissions are in progress.  All data in HMIS must be up to date for accurate reporting.</a:t>
            </a:r>
            <a:endParaRPr lang="en-US" dirty="0"/>
          </a:p>
          <a:p>
            <a:endParaRPr lang="en-US" sz="4400" dirty="0"/>
          </a:p>
          <a:p>
            <a:endParaRPr lang="en-US" sz="4400" dirty="0"/>
          </a:p>
        </p:txBody>
      </p:sp>
      <p:pic>
        <p:nvPicPr>
          <p:cNvPr id="2" name="Picture 1" descr="Computer-clip-art-free-download-clipart-images-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87836" y="1006122"/>
            <a:ext cx="5099163" cy="4130322"/>
          </a:xfrm>
          <a:prstGeom prst="rect">
            <a:avLst/>
          </a:prstGeom>
        </p:spPr>
      </p:pic>
    </p:spTree>
    <p:extLst>
      <p:ext uri="{BB962C8B-B14F-4D97-AF65-F5344CB8AC3E}">
        <p14:creationId xmlns:p14="http://schemas.microsoft.com/office/powerpoint/2010/main" val="419028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5" name="Picture 4" descr="paddl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2" name="Rectangle 21"/>
          <p:cNvSpPr/>
          <p:nvPr/>
        </p:nvSpPr>
        <p:spPr>
          <a:xfrm>
            <a:off x="0" y="0"/>
            <a:ext cx="24384000" cy="13716000"/>
          </a:xfrm>
          <a:prstGeom prst="rect">
            <a:avLst/>
          </a:prstGeom>
          <a:solidFill>
            <a:srgbClr val="375067">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53391" y="6005591"/>
            <a:ext cx="10739120" cy="1446550"/>
          </a:xfrm>
          <a:prstGeom prst="rect">
            <a:avLst/>
          </a:prstGeom>
          <a:noFill/>
        </p:spPr>
        <p:txBody>
          <a:bodyPr wrap="square" rtlCol="0">
            <a:spAutoFit/>
          </a:bodyPr>
          <a:lstStyle/>
          <a:p>
            <a:pPr algn="ctr"/>
            <a:r>
              <a:rPr lang="tr-TR" sz="8800" dirty="0" smtClean="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COC UPDATE</a:t>
            </a:r>
            <a:endParaRPr lang="en-US" sz="8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 name="Rectangle 1"/>
          <p:cNvSpPr/>
          <p:nvPr/>
        </p:nvSpPr>
        <p:spPr>
          <a:xfrm>
            <a:off x="6572250" y="4095750"/>
            <a:ext cx="11182350" cy="5181600"/>
          </a:xfrm>
          <a:prstGeom prst="rect">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411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COC UPDATE</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7876175" y="1572880"/>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HOT TOPICS </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7629852" y="1543246"/>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4842705"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COC ITEMS OF INTEREST </a:t>
            </a:r>
            <a:r>
              <a:rPr lang="mr-IN"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a:t>
            </a:r>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Q1 2018</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p:cNvSpPr txBox="1"/>
          <p:nvPr/>
        </p:nvSpPr>
        <p:spPr>
          <a:xfrm>
            <a:off x="3217333" y="4741333"/>
            <a:ext cx="15860889" cy="8648522"/>
          </a:xfrm>
          <a:prstGeom prst="rect">
            <a:avLst/>
          </a:prstGeom>
          <a:noFill/>
        </p:spPr>
        <p:txBody>
          <a:bodyPr wrap="square" rtlCol="0">
            <a:spAutoFit/>
          </a:bodyPr>
          <a:lstStyle/>
          <a:p>
            <a:pPr marL="571500" indent="-571500">
              <a:buFont typeface="Wingdings" charset="2"/>
              <a:buChar char="§"/>
            </a:pPr>
            <a:endParaRPr lang="en-US" dirty="0"/>
          </a:p>
          <a:p>
            <a:pPr marL="571500" indent="-571500">
              <a:buFont typeface="Arial"/>
              <a:buChar char="•"/>
            </a:pPr>
            <a:r>
              <a:rPr lang="en-US" dirty="0" smtClean="0"/>
              <a:t>HIC and PIT deadline for submissions to HUD is coming very soon!  All data MUST be submitted to the HDX repository no later than April 30, 2018.  Final project totals should already be in place as we work with </a:t>
            </a:r>
            <a:r>
              <a:rPr lang="en-US" dirty="0" err="1" smtClean="0"/>
              <a:t>Bitfocus</a:t>
            </a:r>
            <a:r>
              <a:rPr lang="en-US" dirty="0" smtClean="0"/>
              <a:t> to provide aggregate client population characteristics for the submission. </a:t>
            </a:r>
          </a:p>
          <a:p>
            <a:pPr marL="1485900" lvl="1" indent="-571500">
              <a:buFont typeface="Courier New"/>
              <a:buChar char="o"/>
            </a:pPr>
            <a:r>
              <a:rPr lang="en-US" b="1" dirty="0"/>
              <a:t>HIC: </a:t>
            </a:r>
            <a:r>
              <a:rPr lang="en-US" dirty="0"/>
              <a:t>We need accurate bed and unit totals for maximum capacity in your program, both to the </a:t>
            </a:r>
            <a:r>
              <a:rPr lang="en-US" dirty="0" err="1"/>
              <a:t>CoC</a:t>
            </a:r>
            <a:r>
              <a:rPr lang="en-US" dirty="0"/>
              <a:t> Lead for HDX entry and to </a:t>
            </a:r>
            <a:r>
              <a:rPr lang="en-US" dirty="0" err="1"/>
              <a:t>Bitfocus</a:t>
            </a:r>
            <a:r>
              <a:rPr lang="en-US" dirty="0"/>
              <a:t> for HMIS documentation </a:t>
            </a:r>
            <a:r>
              <a:rPr lang="mr-IN" dirty="0"/>
              <a:t>–</a:t>
            </a:r>
            <a:r>
              <a:rPr lang="en-US" dirty="0"/>
              <a:t> the two should match!  Capacity is also required to be broken down by household population; Households with Children, Households without Children and Households with Only Children.</a:t>
            </a:r>
          </a:p>
          <a:p>
            <a:pPr marL="1485900" lvl="1" indent="-571500">
              <a:buFont typeface="Courier New"/>
              <a:buChar char="o"/>
            </a:pPr>
            <a:r>
              <a:rPr lang="en-US" b="1" dirty="0" smtClean="0"/>
              <a:t>PIT: </a:t>
            </a:r>
            <a:r>
              <a:rPr lang="en-US" dirty="0" smtClean="0"/>
              <a:t>If you have not already confirmed that all data for clients housed in your programs on the night of the PIT (January 24, 2018) is accurate, please do so now and reach out to </a:t>
            </a:r>
            <a:r>
              <a:rPr lang="en-US" dirty="0" err="1" smtClean="0"/>
              <a:t>Bitfocus</a:t>
            </a:r>
            <a:r>
              <a:rPr lang="en-US" dirty="0" smtClean="0"/>
              <a:t> for assistance.</a:t>
            </a:r>
          </a:p>
          <a:p>
            <a:endParaRPr lang="en-US" sz="4400" dirty="0"/>
          </a:p>
          <a:p>
            <a:endParaRPr lang="en-US" sz="4400" dirty="0"/>
          </a:p>
        </p:txBody>
      </p:sp>
      <p:pic>
        <p:nvPicPr>
          <p:cNvPr id="4" name="Picture 3" descr="nMBSIIsy_400x4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38623" y="773288"/>
            <a:ext cx="3251200" cy="3251200"/>
          </a:xfrm>
          <a:prstGeom prst="rect">
            <a:avLst/>
          </a:prstGeom>
        </p:spPr>
      </p:pic>
    </p:spTree>
    <p:extLst>
      <p:ext uri="{BB962C8B-B14F-4D97-AF65-F5344CB8AC3E}">
        <p14:creationId xmlns:p14="http://schemas.microsoft.com/office/powerpoint/2010/main" val="176118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5" name="Picture 4" descr="paddl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2" name="Rectangle 21"/>
          <p:cNvSpPr/>
          <p:nvPr/>
        </p:nvSpPr>
        <p:spPr>
          <a:xfrm>
            <a:off x="0" y="0"/>
            <a:ext cx="24384000" cy="13716000"/>
          </a:xfrm>
          <a:prstGeom prst="rect">
            <a:avLst/>
          </a:prstGeom>
          <a:solidFill>
            <a:srgbClr val="375067">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53391" y="6005591"/>
            <a:ext cx="10739120" cy="1446550"/>
          </a:xfrm>
          <a:prstGeom prst="rect">
            <a:avLst/>
          </a:prstGeom>
          <a:noFill/>
        </p:spPr>
        <p:txBody>
          <a:bodyPr wrap="square" rtlCol="0">
            <a:spAutoFit/>
          </a:bodyPr>
          <a:lstStyle/>
          <a:p>
            <a:pPr algn="ctr"/>
            <a:r>
              <a:rPr lang="tr-TR" sz="8800" dirty="0" smtClean="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QUESTIONS?</a:t>
            </a:r>
            <a:endParaRPr lang="en-US" sz="8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 name="Rectangle 1"/>
          <p:cNvSpPr/>
          <p:nvPr/>
        </p:nvSpPr>
        <p:spPr>
          <a:xfrm>
            <a:off x="6572250" y="4095750"/>
            <a:ext cx="11182350" cy="5181600"/>
          </a:xfrm>
          <a:prstGeom prst="rect">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73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5094310" y="3693808"/>
            <a:ext cx="14520134" cy="923330"/>
          </a:xfrm>
          <a:prstGeom prst="rect">
            <a:avLst/>
          </a:prstGeom>
          <a:noFill/>
        </p:spPr>
        <p:txBody>
          <a:bodyPr wrap="square" rtlCol="0">
            <a:spAutoFit/>
          </a:bodyPr>
          <a:lstStyle/>
          <a:p>
            <a:pPr algn="ctr"/>
            <a:r>
              <a:rPr lang="tr-TR" sz="54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THANK YOU FOR </a:t>
            </a:r>
            <a:r>
              <a:rPr lang="tr-TR" sz="54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JOINING US TODAY!</a:t>
            </a:r>
            <a:endParaRPr lang="en-US" sz="54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5164666" y="4722479"/>
            <a:ext cx="15155332" cy="5632311"/>
          </a:xfrm>
          <a:prstGeom prst="rect">
            <a:avLst/>
          </a:prstGeom>
          <a:noFill/>
        </p:spPr>
        <p:txBody>
          <a:bodyPr wrap="square" rtlCol="0">
            <a:spAutoFit/>
          </a:bodyPr>
          <a:lstStyle/>
          <a:p>
            <a:pPr algn="ctr"/>
            <a:r>
              <a:rPr lang="tr-TR" sz="40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FOR MORE INFORMATION ...</a:t>
            </a:r>
          </a:p>
          <a:p>
            <a:endParaRPr lang="tr-TR" sz="40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a:p>
            <a:pPr marL="571500" indent="-571500">
              <a:buFont typeface="Arial"/>
              <a:buChar char="•"/>
            </a:pPr>
            <a:r>
              <a:rPr lang="tr-TR" sz="4000" dirty="0" err="1"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hlinkClick r:id="rId3"/>
              </a:rPr>
              <a:t>nvcmis.bitfocus.com</a:t>
            </a:r>
            <a:endParaRPr lang="tr-TR" sz="40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tr-TR" sz="40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a:p>
            <a:pPr marL="571500" indent="-571500">
              <a:buFont typeface="Arial"/>
              <a:buChar char="•"/>
            </a:pPr>
            <a:r>
              <a:rPr lang="tr-TR" sz="40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hlinkClick r:id="rId4"/>
              </a:rPr>
              <a:t>helphopehome.org</a:t>
            </a:r>
            <a:endParaRPr lang="tr-TR" sz="40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tr-TR" sz="40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a:p>
            <a:pPr marL="571500" indent="-571500">
              <a:buFont typeface="Arial"/>
              <a:buChar char="•"/>
            </a:pPr>
            <a:r>
              <a:rPr lang="tr-TR" sz="4000" dirty="0" err="1"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Bitfocus</a:t>
            </a:r>
            <a:r>
              <a:rPr lang="tr-TR" sz="40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 </a:t>
            </a:r>
            <a:r>
              <a:rPr lang="tr-TR" sz="4000" dirty="0" err="1"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Support</a:t>
            </a:r>
            <a:r>
              <a:rPr lang="tr-TR" sz="40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 702-614-6690 </a:t>
            </a:r>
            <a:r>
              <a:rPr lang="tr-TR" sz="4000" dirty="0" err="1"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ext</a:t>
            </a:r>
            <a:r>
              <a:rPr lang="tr-TR" sz="40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 2 / </a:t>
            </a:r>
            <a:r>
              <a:rPr lang="tr-TR" sz="4000" dirty="0" err="1"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nevada@bitfocus.com</a:t>
            </a:r>
            <a:endParaRPr lang="tr-TR" sz="40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tr-TR" sz="40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endParaRPr lang="en-US" sz="40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Rectangle 8"/>
          <p:cNvSpPr/>
          <p:nvPr/>
        </p:nvSpPr>
        <p:spPr>
          <a:xfrm>
            <a:off x="0" y="12674600"/>
            <a:ext cx="24384000" cy="10414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10" name="Picture 9" descr="trimmed_logo_clea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1519" y="12767733"/>
            <a:ext cx="2663830" cy="896912"/>
          </a:xfrm>
          <a:prstGeom prst="rect">
            <a:avLst/>
          </a:prstGeom>
        </p:spPr>
      </p:pic>
    </p:spTree>
    <p:extLst>
      <p:ext uri="{BB962C8B-B14F-4D97-AF65-F5344CB8AC3E}">
        <p14:creationId xmlns:p14="http://schemas.microsoft.com/office/powerpoint/2010/main" val="320609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PADL 101</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7368177" y="1629324"/>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WHAT IS IT?</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6726741" y="1571468"/>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2" y="3440225"/>
            <a:ext cx="8351592"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WHAT IS A PADL?</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3217333" y="4741333"/>
            <a:ext cx="12728223" cy="6863416"/>
          </a:xfrm>
          <a:prstGeom prst="rect">
            <a:avLst/>
          </a:prstGeom>
          <a:noFill/>
        </p:spPr>
        <p:txBody>
          <a:bodyPr wrap="square" rtlCol="0">
            <a:spAutoFit/>
          </a:bodyPr>
          <a:lstStyle/>
          <a:p>
            <a:r>
              <a:rPr lang="en-US" sz="4400" dirty="0"/>
              <a:t>It is a requirement of the HMIS Standard Operating Procedures that each HMIS Partner Agency assign a designated HMIS Lead, referred </a:t>
            </a:r>
            <a:r>
              <a:rPr lang="en-US" sz="4400" dirty="0" smtClean="0"/>
              <a:t>to in Southern Nevada as </a:t>
            </a:r>
            <a:r>
              <a:rPr lang="en-US" sz="4400" dirty="0"/>
              <a:t>a Partner Agency Data Lead </a:t>
            </a:r>
            <a:r>
              <a:rPr lang="en-US" sz="4400" dirty="0" smtClean="0"/>
              <a:t>or PADL.</a:t>
            </a:r>
          </a:p>
          <a:p>
            <a:endParaRPr lang="en-US" sz="4400" dirty="0"/>
          </a:p>
          <a:p>
            <a:r>
              <a:rPr lang="en-US" sz="4400" dirty="0" smtClean="0"/>
              <a:t>You can review the full HMIS SOP document on the Nevada HMIS site, </a:t>
            </a:r>
            <a:r>
              <a:rPr lang="en-US" sz="4400" dirty="0" smtClean="0">
                <a:hlinkClick r:id="rId4"/>
              </a:rPr>
              <a:t>www.nvcmis.bitfocus.com</a:t>
            </a:r>
            <a:r>
              <a:rPr lang="en-US" sz="4400" dirty="0" smtClean="0"/>
              <a:t>.</a:t>
            </a:r>
          </a:p>
          <a:p>
            <a:endParaRPr lang="en-US" sz="4400" dirty="0" smtClean="0"/>
          </a:p>
          <a:p>
            <a:endParaRPr lang="en-US" sz="4400" dirty="0" smtClean="0"/>
          </a:p>
          <a:p>
            <a:endParaRPr lang="en-US" sz="4400" dirty="0"/>
          </a:p>
        </p:txBody>
      </p:sp>
      <p:pic>
        <p:nvPicPr>
          <p:cNvPr id="6" name="Picture 5" descr="351-10194_1024x1024.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9378" y="863600"/>
            <a:ext cx="7179733" cy="7179733"/>
          </a:xfrm>
          <a:prstGeom prst="rect">
            <a:avLst/>
          </a:prstGeom>
        </p:spPr>
      </p:pic>
    </p:spTree>
    <p:extLst>
      <p:ext uri="{BB962C8B-B14F-4D97-AF65-F5344CB8AC3E}">
        <p14:creationId xmlns:p14="http://schemas.microsoft.com/office/powerpoint/2010/main" val="256399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extBox 20"/>
          <p:cNvSpPr txBox="1"/>
          <p:nvPr/>
        </p:nvSpPr>
        <p:spPr>
          <a:xfrm>
            <a:off x="6973064" y="1601102"/>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EXPLAINED</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6642074" y="1543246"/>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2" y="3440225"/>
            <a:ext cx="8351592"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WHO ARE THE PADLS?</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3217333" y="4741332"/>
            <a:ext cx="14619111" cy="4832092"/>
          </a:xfrm>
          <a:prstGeom prst="rect">
            <a:avLst/>
          </a:prstGeom>
          <a:noFill/>
        </p:spPr>
        <p:txBody>
          <a:bodyPr wrap="square" rtlCol="0">
            <a:spAutoFit/>
          </a:bodyPr>
          <a:lstStyle/>
          <a:p>
            <a:r>
              <a:rPr lang="en-US" sz="4400" dirty="0"/>
              <a:t>HMIS users who have been identified by the CEO or the Executive Director at their agency as having the experience and ability to ensure accurate and complete HMIS data entry, communicate well across all of their agency programs, and serve as the on-site experts and trainers to other HMIS users within the agency.   The designated PADL has responsibility for the administration of the HMIS in his/her agency.</a:t>
            </a:r>
          </a:p>
        </p:txBody>
      </p:sp>
      <p:sp>
        <p:nvSpPr>
          <p:cNvPr id="9" name="TextBox 8"/>
          <p:cNvSpPr txBox="1"/>
          <p:nvPr/>
        </p:nvSpPr>
        <p:spPr>
          <a:xfrm>
            <a:off x="3195742" y="1584169"/>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PADL 101</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5" name="Picture 4" descr="rowing-oars-hi-gree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6612" y="1254478"/>
            <a:ext cx="3588982" cy="2978855"/>
          </a:xfrm>
          <a:prstGeom prst="rect">
            <a:avLst/>
          </a:prstGeom>
        </p:spPr>
      </p:pic>
    </p:spTree>
    <p:extLst>
      <p:ext uri="{BB962C8B-B14F-4D97-AF65-F5344CB8AC3E}">
        <p14:creationId xmlns:p14="http://schemas.microsoft.com/office/powerpoint/2010/main" val="18861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PADL 101</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6831953" y="1629324"/>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EXPLAINED (</a:t>
            </a:r>
            <a:r>
              <a:rPr lang="tr-TR" sz="4800" dirty="0" err="1"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cont</a:t>
            </a:r>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6472741" y="1571468"/>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3996037" cy="769441"/>
          </a:xfrm>
          <a:prstGeom prst="rect">
            <a:avLst/>
          </a:prstGeom>
          <a:noFill/>
        </p:spPr>
        <p:txBody>
          <a:bodyPr wrap="square" rtlCol="0">
            <a:spAutoFit/>
          </a:bodyPr>
          <a:lstStyle/>
          <a:p>
            <a:pPr algn="just"/>
            <a:r>
              <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THE PADL DEFINED: </a:t>
            </a:r>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ROLES</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3217333" y="4741333"/>
            <a:ext cx="16171334" cy="8217633"/>
          </a:xfrm>
          <a:prstGeom prst="rect">
            <a:avLst/>
          </a:prstGeom>
          <a:noFill/>
        </p:spPr>
        <p:txBody>
          <a:bodyPr wrap="square" rtlCol="0">
            <a:spAutoFit/>
          </a:bodyPr>
          <a:lstStyle/>
          <a:p>
            <a:pPr marL="571500" lvl="0" indent="-571500">
              <a:buFont typeface="Wingdings" charset="2"/>
              <a:buChar char="§"/>
            </a:pPr>
            <a:r>
              <a:rPr lang="en-US" sz="4400" dirty="0"/>
              <a:t>The primary point of contact for the HMIS State Lead (Clark County Social Service) and the HMIS System Administrator (</a:t>
            </a:r>
            <a:r>
              <a:rPr lang="en-US" sz="4400" dirty="0" err="1"/>
              <a:t>Bitfocus</a:t>
            </a:r>
            <a:r>
              <a:rPr lang="en-US" sz="4400" dirty="0"/>
              <a:t>, Inc.</a:t>
            </a:r>
            <a:r>
              <a:rPr lang="en-US" sz="4400" dirty="0" smtClean="0"/>
              <a:t>)</a:t>
            </a:r>
          </a:p>
          <a:p>
            <a:pPr lvl="0"/>
            <a:endParaRPr lang="en-US" sz="4400" dirty="0"/>
          </a:p>
          <a:p>
            <a:pPr marL="571500" lvl="0" indent="-571500">
              <a:buFont typeface="Wingdings" charset="2"/>
              <a:buChar char="§"/>
            </a:pPr>
            <a:r>
              <a:rPr lang="en-US" sz="4400" dirty="0"/>
              <a:t>The go-to person for all HMIS users within the </a:t>
            </a:r>
            <a:r>
              <a:rPr lang="en-US" sz="4400" dirty="0" smtClean="0"/>
              <a:t>agency</a:t>
            </a:r>
          </a:p>
          <a:p>
            <a:pPr lvl="0"/>
            <a:endParaRPr lang="en-US" sz="4400" dirty="0"/>
          </a:p>
          <a:p>
            <a:pPr marL="571500" lvl="0" indent="-571500">
              <a:buFont typeface="Wingdings" charset="2"/>
              <a:buChar char="§"/>
            </a:pPr>
            <a:r>
              <a:rPr lang="en-US" sz="4400" dirty="0"/>
              <a:t>Committed to fully understand the system and be able to edit, create, and append data for all programs and services operated by his or her </a:t>
            </a:r>
            <a:r>
              <a:rPr lang="en-US" sz="4400" dirty="0" smtClean="0"/>
              <a:t>agency</a:t>
            </a:r>
          </a:p>
          <a:p>
            <a:pPr lvl="0"/>
            <a:endParaRPr lang="en-US" sz="4400" dirty="0"/>
          </a:p>
          <a:p>
            <a:pPr marL="571500" lvl="0" indent="-571500">
              <a:buFont typeface="Wingdings" charset="2"/>
              <a:buChar char="§"/>
            </a:pPr>
            <a:r>
              <a:rPr lang="en-US" sz="4400" dirty="0"/>
              <a:t>Able to run reports regarding agency programs and services; frequently logging into the system</a:t>
            </a:r>
          </a:p>
          <a:p>
            <a:endParaRPr lang="en-US" sz="4400" dirty="0"/>
          </a:p>
        </p:txBody>
      </p:sp>
      <p:pic>
        <p:nvPicPr>
          <p:cNvPr id="9" name="Picture 8" descr="Norquay-Algonquin-Hur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75111" y="1515534"/>
            <a:ext cx="4007556" cy="2673222"/>
          </a:xfrm>
          <a:prstGeom prst="rect">
            <a:avLst/>
          </a:prstGeom>
        </p:spPr>
      </p:pic>
    </p:spTree>
    <p:extLst>
      <p:ext uri="{BB962C8B-B14F-4D97-AF65-F5344CB8AC3E}">
        <p14:creationId xmlns:p14="http://schemas.microsoft.com/office/powerpoint/2010/main" val="167232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PADL 101</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7085953" y="1572881"/>
            <a:ext cx="9113603" cy="830997"/>
          </a:xfrm>
          <a:prstGeom prst="rect">
            <a:avLst/>
          </a:prstGeom>
          <a:noFill/>
        </p:spPr>
        <p:txBody>
          <a:bodyPr wrap="square" rtlCol="0">
            <a:spAutoFit/>
          </a:bodyPr>
          <a:lstStyle/>
          <a:p>
            <a:r>
              <a:rPr lang="tr-TR"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EXPLAINED (</a:t>
            </a:r>
            <a:r>
              <a:rPr lang="tr-TR" sz="4800" dirty="0" err="1">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cont</a:t>
            </a:r>
            <a:r>
              <a:rPr lang="tr-TR"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6557408" y="1627912"/>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2980037"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THE PADL DEFINED: RESPONSIBILITIES</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p:cNvSpPr/>
          <p:nvPr/>
        </p:nvSpPr>
        <p:spPr>
          <a:xfrm>
            <a:off x="3217333" y="4621958"/>
            <a:ext cx="17780000" cy="7540525"/>
          </a:xfrm>
          <a:prstGeom prst="rect">
            <a:avLst/>
          </a:prstGeom>
        </p:spPr>
        <p:txBody>
          <a:bodyPr wrap="square">
            <a:spAutoFit/>
          </a:bodyPr>
          <a:lstStyle/>
          <a:p>
            <a:pPr marL="571500" lvl="0" indent="-571500">
              <a:buFont typeface="Wingdings" charset="2"/>
              <a:buChar char="§"/>
            </a:pPr>
            <a:r>
              <a:rPr lang="en-US" sz="4400" dirty="0"/>
              <a:t>Responsible for agency data quality and reports</a:t>
            </a:r>
          </a:p>
          <a:p>
            <a:pPr marL="571500" lvl="0" indent="-571500">
              <a:buFont typeface="Wingdings" charset="2"/>
              <a:buChar char="§"/>
            </a:pPr>
            <a:r>
              <a:rPr lang="en-US" sz="4400" dirty="0"/>
              <a:t>To be in compliance with the HMIS Standard Operating Procedures, Memorandum of Understanding, and Data Sharing Agreement</a:t>
            </a:r>
          </a:p>
          <a:p>
            <a:pPr marL="571500" lvl="0" indent="-571500">
              <a:buFont typeface="Wingdings" charset="2"/>
              <a:buChar char="§"/>
            </a:pPr>
            <a:r>
              <a:rPr lang="en-US" sz="4400" dirty="0"/>
              <a:t>Ensure that the agency and programs are in compliance with all HMIS HUD and other Federal Partner standards </a:t>
            </a:r>
          </a:p>
          <a:p>
            <a:pPr marL="571500" lvl="0" indent="-571500">
              <a:buFont typeface="Wingdings" charset="2"/>
              <a:buChar char="§"/>
            </a:pPr>
            <a:r>
              <a:rPr lang="en-US" sz="4400" dirty="0"/>
              <a:t>Ensure all agency information is up to date with </a:t>
            </a:r>
            <a:r>
              <a:rPr lang="en-US" sz="4400" dirty="0" err="1"/>
              <a:t>Bitfocus</a:t>
            </a:r>
            <a:r>
              <a:rPr lang="en-US" sz="4400" dirty="0"/>
              <a:t>, </a:t>
            </a:r>
            <a:r>
              <a:rPr lang="en-US" sz="4400" dirty="0" smtClean="0"/>
              <a:t>Inc.</a:t>
            </a:r>
            <a:endParaRPr lang="en-US" sz="4400" dirty="0"/>
          </a:p>
          <a:p>
            <a:pPr marL="571500" lvl="0" indent="-571500">
              <a:buFont typeface="Wingdings" charset="2"/>
              <a:buChar char="§"/>
            </a:pPr>
            <a:r>
              <a:rPr lang="en-US" sz="4400" dirty="0"/>
              <a:t>Be the source for all HMIS related forms and consents within the agency</a:t>
            </a:r>
          </a:p>
          <a:p>
            <a:pPr marL="571500" lvl="0" indent="-571500">
              <a:buFont typeface="Wingdings" charset="2"/>
              <a:buChar char="§"/>
            </a:pPr>
            <a:r>
              <a:rPr lang="en-US" sz="4400" dirty="0"/>
              <a:t>Attend all HMIS/</a:t>
            </a:r>
            <a:r>
              <a:rPr lang="en-US" sz="4400" dirty="0" err="1"/>
              <a:t>CoC</a:t>
            </a:r>
            <a:r>
              <a:rPr lang="en-US" sz="4400" dirty="0"/>
              <a:t> train the trainer model sessions and relay all knowledge and training to agency end users. </a:t>
            </a:r>
          </a:p>
          <a:p>
            <a:pPr marL="571500" lvl="0" indent="-571500">
              <a:buFont typeface="Wingdings" charset="2"/>
              <a:buChar char="§"/>
            </a:pPr>
            <a:r>
              <a:rPr lang="en-US" sz="4400" dirty="0"/>
              <a:t>Responsible for ongoing training and support of all agency staff apart from the trainings offered by </a:t>
            </a:r>
            <a:r>
              <a:rPr lang="en-US" sz="4400" dirty="0" err="1"/>
              <a:t>Bitfocus</a:t>
            </a:r>
            <a:r>
              <a:rPr lang="en-US" sz="4400" dirty="0"/>
              <a:t>, Inc.</a:t>
            </a:r>
          </a:p>
        </p:txBody>
      </p:sp>
      <p:pic>
        <p:nvPicPr>
          <p:cNvPr id="11" name="Picture 10" descr="rowing-oars-hi-gree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6612" y="1254478"/>
            <a:ext cx="3588982" cy="2978855"/>
          </a:xfrm>
          <a:prstGeom prst="rect">
            <a:avLst/>
          </a:prstGeom>
        </p:spPr>
      </p:pic>
    </p:spTree>
    <p:extLst>
      <p:ext uri="{BB962C8B-B14F-4D97-AF65-F5344CB8AC3E}">
        <p14:creationId xmlns:p14="http://schemas.microsoft.com/office/powerpoint/2010/main" val="325753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PADL 101</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6775508" y="1629324"/>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EXPECTATIONS</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6388074" y="1571469"/>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2980037"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SHOULD I BE THE PADL FOR MY AGENCY?</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5079999" y="5136444"/>
            <a:ext cx="14449779" cy="6186308"/>
          </a:xfrm>
          <a:prstGeom prst="rect">
            <a:avLst/>
          </a:prstGeom>
          <a:noFill/>
        </p:spPr>
        <p:txBody>
          <a:bodyPr wrap="square" rtlCol="0">
            <a:spAutoFit/>
          </a:bodyPr>
          <a:lstStyle/>
          <a:p>
            <a:pPr marL="571500" lvl="0" indent="-571500">
              <a:buFont typeface="Wingdings" charset="2"/>
              <a:buChar char="ü"/>
            </a:pPr>
            <a:r>
              <a:rPr lang="en-US" sz="4400" dirty="0" smtClean="0"/>
              <a:t>Knowledge of agency programs and HMIS intake/reports</a:t>
            </a:r>
          </a:p>
          <a:p>
            <a:pPr lvl="0"/>
            <a:endParaRPr lang="en-US" sz="4400" dirty="0" smtClean="0"/>
          </a:p>
          <a:p>
            <a:pPr marL="571500" lvl="0" indent="-571500">
              <a:buFont typeface="Wingdings" charset="2"/>
              <a:buChar char="ü"/>
            </a:pPr>
            <a:r>
              <a:rPr lang="en-US" sz="4400" dirty="0" smtClean="0"/>
              <a:t>Willing to attend quarterly meetings and training</a:t>
            </a:r>
          </a:p>
          <a:p>
            <a:pPr lvl="0"/>
            <a:endParaRPr lang="en-US" sz="4400" dirty="0" smtClean="0"/>
          </a:p>
          <a:p>
            <a:pPr marL="571500" lvl="0" indent="-571500">
              <a:buFont typeface="Wingdings" charset="2"/>
              <a:buChar char="ü"/>
            </a:pPr>
            <a:r>
              <a:rPr lang="en-US" sz="4400" dirty="0" smtClean="0"/>
              <a:t>Able to share what you’ve learned with staff/co-workers</a:t>
            </a:r>
          </a:p>
          <a:p>
            <a:pPr lvl="0"/>
            <a:endParaRPr lang="en-US" sz="4400" dirty="0" smtClean="0"/>
          </a:p>
          <a:p>
            <a:pPr marL="571500" lvl="0" indent="-571500">
              <a:buFont typeface="Wingdings" charset="2"/>
              <a:buChar char="ü"/>
            </a:pPr>
            <a:r>
              <a:rPr lang="en-US" sz="4400" dirty="0" smtClean="0"/>
              <a:t>Committed to improving data quality for your agency and our </a:t>
            </a:r>
            <a:r>
              <a:rPr lang="en-US" sz="4400" dirty="0" err="1" smtClean="0"/>
              <a:t>CoC</a:t>
            </a:r>
            <a:r>
              <a:rPr lang="en-US" sz="4400" dirty="0" smtClean="0"/>
              <a:t>!</a:t>
            </a:r>
            <a:endParaRPr lang="en-US" sz="4400" dirty="0"/>
          </a:p>
          <a:p>
            <a:endParaRPr lang="en-US" sz="4400" dirty="0"/>
          </a:p>
        </p:txBody>
      </p:sp>
      <p:pic>
        <p:nvPicPr>
          <p:cNvPr id="5" name="Picture 4" descr="Y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611" y="6004278"/>
            <a:ext cx="3167944" cy="3167944"/>
          </a:xfrm>
          <a:prstGeom prst="rect">
            <a:avLst/>
          </a:prstGeom>
        </p:spPr>
      </p:pic>
      <p:pic>
        <p:nvPicPr>
          <p:cNvPr id="2" name="Picture 1" descr="Norquay-Algonquin-Hur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75111" y="1515534"/>
            <a:ext cx="4007556" cy="2673222"/>
          </a:xfrm>
          <a:prstGeom prst="rect">
            <a:avLst/>
          </a:prstGeom>
        </p:spPr>
      </p:pic>
    </p:spTree>
    <p:extLst>
      <p:ext uri="{BB962C8B-B14F-4D97-AF65-F5344CB8AC3E}">
        <p14:creationId xmlns:p14="http://schemas.microsoft.com/office/powerpoint/2010/main" val="306618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128009" y="1601102"/>
            <a:ext cx="3278435"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PADL 101</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6493287" y="1601102"/>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QUARTERLY MEETING</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6218741" y="1543246"/>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5943371"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WHAT CAN I EXPECT AT THE QUARTERLY MEETING?</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3217333" y="4741333"/>
            <a:ext cx="16114889" cy="7540525"/>
          </a:xfrm>
          <a:prstGeom prst="rect">
            <a:avLst/>
          </a:prstGeom>
          <a:noFill/>
        </p:spPr>
        <p:txBody>
          <a:bodyPr wrap="square" rtlCol="0">
            <a:spAutoFit/>
          </a:bodyPr>
          <a:lstStyle/>
          <a:p>
            <a:r>
              <a:rPr lang="en-US" sz="4400" dirty="0" smtClean="0"/>
              <a:t>Quarterly PADL meetings will provide:</a:t>
            </a:r>
          </a:p>
          <a:p>
            <a:endParaRPr lang="en-US" sz="4400" dirty="0"/>
          </a:p>
          <a:p>
            <a:pPr marL="571500" indent="-571500">
              <a:buFont typeface="Wingdings" charset="2"/>
              <a:buChar char="§"/>
            </a:pPr>
            <a:r>
              <a:rPr lang="en-US" sz="4400" dirty="0" smtClean="0"/>
              <a:t>Clarity software feature enhancement notice and training</a:t>
            </a:r>
          </a:p>
          <a:p>
            <a:pPr marL="571500" indent="-571500">
              <a:buFont typeface="Wingdings" charset="2"/>
              <a:buChar char="§"/>
            </a:pPr>
            <a:r>
              <a:rPr lang="en-US" sz="4400" dirty="0" smtClean="0"/>
              <a:t>HUD and other federal partner recent or upcoming requirements</a:t>
            </a:r>
            <a:r>
              <a:rPr lang="en-US" sz="4400" dirty="0"/>
              <a:t> </a:t>
            </a:r>
            <a:r>
              <a:rPr lang="en-US" sz="4400" dirty="0" smtClean="0"/>
              <a:t>for data entry or reporting</a:t>
            </a:r>
          </a:p>
          <a:p>
            <a:pPr marL="571500" indent="-571500">
              <a:buFont typeface="Wingdings" charset="2"/>
              <a:buChar char="§"/>
            </a:pPr>
            <a:r>
              <a:rPr lang="en-US" sz="4400" dirty="0" smtClean="0"/>
              <a:t>Identification of and solutions for common data entry issues that impact monitoring and reporting</a:t>
            </a:r>
          </a:p>
          <a:p>
            <a:pPr marL="571500" indent="-571500">
              <a:buFont typeface="Wingdings" charset="2"/>
              <a:buChar char="§"/>
            </a:pPr>
            <a:r>
              <a:rPr lang="en-US" sz="4400" dirty="0" err="1" smtClean="0"/>
              <a:t>CoC</a:t>
            </a:r>
            <a:r>
              <a:rPr lang="en-US" sz="4400" dirty="0" smtClean="0"/>
              <a:t> specific updates and information</a:t>
            </a:r>
          </a:p>
          <a:p>
            <a:pPr marL="571500" indent="-571500">
              <a:buFont typeface="Wingdings" charset="2"/>
              <a:buChar char="§"/>
            </a:pPr>
            <a:r>
              <a:rPr lang="en-US" sz="4400" dirty="0" smtClean="0"/>
              <a:t>Face time with both your </a:t>
            </a:r>
            <a:r>
              <a:rPr lang="en-US" sz="4400" dirty="0" err="1" smtClean="0"/>
              <a:t>CoC</a:t>
            </a:r>
            <a:r>
              <a:rPr lang="en-US" sz="4400" dirty="0" smtClean="0"/>
              <a:t> lead and HMIS Administrators</a:t>
            </a:r>
          </a:p>
          <a:p>
            <a:pPr marL="571500" indent="-571500">
              <a:buFont typeface="Wingdings" charset="2"/>
              <a:buChar char="§"/>
            </a:pPr>
            <a:r>
              <a:rPr lang="en-US" sz="4400" dirty="0" smtClean="0"/>
              <a:t>Peer support and collaboration </a:t>
            </a:r>
          </a:p>
          <a:p>
            <a:pPr marL="571500" indent="-571500">
              <a:buFont typeface="Wingdings" charset="2"/>
              <a:buChar char="§"/>
            </a:pPr>
            <a:endParaRPr lang="en-US" sz="4400" dirty="0" smtClean="0"/>
          </a:p>
        </p:txBody>
      </p:sp>
      <p:pic>
        <p:nvPicPr>
          <p:cNvPr id="6" name="Picture 5" descr="Smiley-face-happy-face-star-clipart-free-clipart-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9056" y="1224845"/>
            <a:ext cx="3786816" cy="3262488"/>
          </a:xfrm>
          <a:prstGeom prst="rect">
            <a:avLst/>
          </a:prstGeom>
        </p:spPr>
      </p:pic>
    </p:spTree>
    <p:extLst>
      <p:ext uri="{BB962C8B-B14F-4D97-AF65-F5344CB8AC3E}">
        <p14:creationId xmlns:p14="http://schemas.microsoft.com/office/powerpoint/2010/main" val="123265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PADL 101</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6775508" y="1601102"/>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FAQ</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6303408" y="1543246"/>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4842705"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CAN AN AGENCY HAVE MORE THAN ONE PADL?</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confused-smiley-face-clipart-free-clip-art-image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7789" y="1244601"/>
            <a:ext cx="3213100" cy="3623513"/>
          </a:xfrm>
          <a:prstGeom prst="rect">
            <a:avLst/>
          </a:prstGeom>
        </p:spPr>
      </p:pic>
      <p:sp>
        <p:nvSpPr>
          <p:cNvPr id="15" name="TextBox 14"/>
          <p:cNvSpPr txBox="1"/>
          <p:nvPr/>
        </p:nvSpPr>
        <p:spPr>
          <a:xfrm>
            <a:off x="3217333" y="4741333"/>
            <a:ext cx="16114889" cy="4832092"/>
          </a:xfrm>
          <a:prstGeom prst="rect">
            <a:avLst/>
          </a:prstGeom>
          <a:noFill/>
        </p:spPr>
        <p:txBody>
          <a:bodyPr wrap="square" rtlCol="0">
            <a:spAutoFit/>
          </a:bodyPr>
          <a:lstStyle/>
          <a:p>
            <a:r>
              <a:rPr lang="en-US" sz="4400" dirty="0" smtClean="0"/>
              <a:t>We understand that larger organizations with multiple programs participating in HMIS may need to assign separate PADLs to insure all programs have adequate representation. </a:t>
            </a:r>
          </a:p>
          <a:p>
            <a:endParaRPr lang="en-US" sz="4400" dirty="0"/>
          </a:p>
          <a:p>
            <a:r>
              <a:rPr lang="en-US" sz="4400" dirty="0" smtClean="0"/>
              <a:t>Please connect with </a:t>
            </a:r>
            <a:r>
              <a:rPr lang="en-US" sz="4400" dirty="0" err="1" smtClean="0"/>
              <a:t>Bitfocus</a:t>
            </a:r>
            <a:r>
              <a:rPr lang="en-US" sz="4400" dirty="0" smtClean="0"/>
              <a:t> if you feel that your agency would require more than one designated PADL. </a:t>
            </a:r>
            <a:endParaRPr lang="en-US" sz="4400" dirty="0"/>
          </a:p>
          <a:p>
            <a:endParaRPr lang="en-US" sz="4400" dirty="0" smtClean="0"/>
          </a:p>
        </p:txBody>
      </p:sp>
      <p:pic>
        <p:nvPicPr>
          <p:cNvPr id="2" name="Picture 1" descr="8-rowers-red-hi.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0356" y="9705622"/>
            <a:ext cx="5486400" cy="960120"/>
          </a:xfrm>
          <a:prstGeom prst="rect">
            <a:avLst/>
          </a:prstGeom>
        </p:spPr>
      </p:pic>
    </p:spTree>
    <p:extLst>
      <p:ext uri="{BB962C8B-B14F-4D97-AF65-F5344CB8AC3E}">
        <p14:creationId xmlns:p14="http://schemas.microsoft.com/office/powerpoint/2010/main" val="74908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128009" y="1601102"/>
            <a:ext cx="7652879" cy="830997"/>
          </a:xfrm>
          <a:prstGeom prst="rect">
            <a:avLst/>
          </a:prstGeom>
          <a:noFill/>
        </p:spPr>
        <p:txBody>
          <a:bodyPr wrap="square" rtlCol="0">
            <a:spAutoFit/>
          </a:bodyPr>
          <a:lstStyle/>
          <a:p>
            <a:r>
              <a:rPr lang="tr-TR" sz="4800" dirty="0" smtClean="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rPr>
              <a:t>PADL 101</a:t>
            </a:r>
            <a:endParaRPr lang="en-US" sz="4800" dirty="0">
              <a:solidFill>
                <a:srgbClr val="375067"/>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p:cNvSpPr txBox="1"/>
          <p:nvPr/>
        </p:nvSpPr>
        <p:spPr>
          <a:xfrm>
            <a:off x="6775508" y="1601102"/>
            <a:ext cx="9113603" cy="830997"/>
          </a:xfrm>
          <a:prstGeom prst="rect">
            <a:avLst/>
          </a:prstGeom>
          <a:noFill/>
        </p:spPr>
        <p:txBody>
          <a:bodyPr wrap="square" rtlCol="0">
            <a:spAutoFit/>
          </a:bodyPr>
          <a:lstStyle/>
          <a:p>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FAQ (</a:t>
            </a:r>
            <a:r>
              <a:rPr lang="tr-TR" sz="4800" dirty="0" err="1"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cont</a:t>
            </a:r>
            <a:r>
              <a:rPr lang="tr-TR" sz="4800" dirty="0" smtClean="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US" sz="4800" dirty="0">
              <a:solidFill>
                <a:srgbClr val="375067"/>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6" name="Straight Connector 25"/>
          <p:cNvCxnSpPr/>
          <p:nvPr/>
        </p:nvCxnSpPr>
        <p:spPr>
          <a:xfrm>
            <a:off x="6303408" y="1543246"/>
            <a:ext cx="0" cy="932548"/>
          </a:xfrm>
          <a:prstGeom prst="line">
            <a:avLst/>
          </a:prstGeom>
          <a:ln w="63500">
            <a:solidFill>
              <a:srgbClr val="375067"/>
            </a:solidFill>
          </a:ln>
        </p:spPr>
        <p:style>
          <a:lnRef idx="1">
            <a:schemeClr val="accent1"/>
          </a:lnRef>
          <a:fillRef idx="0">
            <a:schemeClr val="accent1"/>
          </a:fillRef>
          <a:effectRef idx="0">
            <a:schemeClr val="accent1"/>
          </a:effectRef>
          <a:fontRef idx="minor">
            <a:schemeClr val="tx1"/>
          </a:fontRef>
        </p:style>
      </p:cxnSp>
      <p:pic>
        <p:nvPicPr>
          <p:cNvPr id="12" name="Picture 11" descr="trimmed_logo_cle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4212" y="11712222"/>
            <a:ext cx="4457580" cy="1500868"/>
          </a:xfrm>
          <a:prstGeom prst="rect">
            <a:avLst/>
          </a:prstGeom>
        </p:spPr>
      </p:pic>
      <p:sp>
        <p:nvSpPr>
          <p:cNvPr id="19" name="TextBox 18"/>
          <p:cNvSpPr txBox="1"/>
          <p:nvPr/>
        </p:nvSpPr>
        <p:spPr>
          <a:xfrm>
            <a:off x="3134851" y="3440225"/>
            <a:ext cx="14842705" cy="769441"/>
          </a:xfrm>
          <a:prstGeom prst="rect">
            <a:avLst/>
          </a:prstGeom>
          <a:noFill/>
        </p:spPr>
        <p:txBody>
          <a:bodyPr wrap="square" rtlCol="0">
            <a:spAutoFit/>
          </a:bodyPr>
          <a:lstStyle/>
          <a:p>
            <a:pPr algn="just"/>
            <a:r>
              <a:rPr lang="en-US" sz="4400" b="1" dirty="0" smtClean="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DO I HAVE TO ATTEND THE MEETINGS?</a:t>
            </a:r>
            <a:endParaRPr lang="en-US" sz="44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confused-smiley-face-clipart-free-clip-art-image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7789" y="1244601"/>
            <a:ext cx="3213100" cy="3623513"/>
          </a:xfrm>
          <a:prstGeom prst="rect">
            <a:avLst/>
          </a:prstGeom>
        </p:spPr>
      </p:pic>
      <p:sp>
        <p:nvSpPr>
          <p:cNvPr id="15" name="TextBox 14"/>
          <p:cNvSpPr txBox="1"/>
          <p:nvPr/>
        </p:nvSpPr>
        <p:spPr>
          <a:xfrm>
            <a:off x="3217333" y="4741333"/>
            <a:ext cx="16114889" cy="8463854"/>
          </a:xfrm>
          <a:prstGeom prst="rect">
            <a:avLst/>
          </a:prstGeom>
          <a:noFill/>
        </p:spPr>
        <p:txBody>
          <a:bodyPr wrap="square" rtlCol="0">
            <a:spAutoFit/>
          </a:bodyPr>
          <a:lstStyle/>
          <a:p>
            <a:r>
              <a:rPr lang="en-US" sz="6000" dirty="0" smtClean="0"/>
              <a:t>YES!</a:t>
            </a:r>
            <a:endParaRPr lang="en-US" sz="6000" dirty="0"/>
          </a:p>
          <a:p>
            <a:endParaRPr lang="en-US" sz="4400" dirty="0" smtClean="0"/>
          </a:p>
          <a:p>
            <a:r>
              <a:rPr lang="en-US" sz="4400" dirty="0" smtClean="0"/>
              <a:t>When you commit to being the PADL, you agree to take what you learn in the quarterly meetings and share that information with all of the HMIS users at your agency. Without you, they will be in the dark!</a:t>
            </a:r>
          </a:p>
          <a:p>
            <a:endParaRPr lang="en-US" sz="4400" dirty="0"/>
          </a:p>
          <a:p>
            <a:r>
              <a:rPr lang="en-US" sz="4400" dirty="0" smtClean="0"/>
              <a:t>That said, we know life and other obligations can get in the way. </a:t>
            </a:r>
          </a:p>
          <a:p>
            <a:r>
              <a:rPr lang="en-US" sz="4400" dirty="0" smtClean="0"/>
              <a:t>It is possible to send an alternate if you absolutely cannot make the meeting. Keep in mind, if you find yourself sending an alternate regularly, you may want to reconsider your role as the PADL.</a:t>
            </a:r>
          </a:p>
          <a:p>
            <a:endParaRPr lang="en-US" sz="4400" dirty="0"/>
          </a:p>
          <a:p>
            <a:endParaRPr lang="en-US" sz="4400" dirty="0" smtClean="0"/>
          </a:p>
        </p:txBody>
      </p:sp>
    </p:spTree>
    <p:extLst>
      <p:ext uri="{BB962C8B-B14F-4D97-AF65-F5344CB8AC3E}">
        <p14:creationId xmlns:p14="http://schemas.microsoft.com/office/powerpoint/2010/main" val="118678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7874</TotalTime>
  <Words>1321</Words>
  <Application>Microsoft Macintosh PowerPoint</Application>
  <PresentationFormat>Custom</PresentationFormat>
  <Paragraphs>159</Paragraphs>
  <Slides>19</Slides>
  <Notes>19</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T R</cp:lastModifiedBy>
  <cp:revision>631</cp:revision>
  <dcterms:created xsi:type="dcterms:W3CDTF">2014-09-26T10:57:37Z</dcterms:created>
  <dcterms:modified xsi:type="dcterms:W3CDTF">2018-03-20T20:11:30Z</dcterms:modified>
</cp:coreProperties>
</file>