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y="5143500" cx="9144000"/>
  <p:notesSz cx="6858000" cy="9144000"/>
  <p:embeddedFontLst>
    <p:embeddedFont>
      <p:font typeface="Proxima Nova"/>
      <p:regular r:id="rId61"/>
      <p:bold r:id="rId62"/>
      <p:italic r:id="rId63"/>
      <p:boldItalic r:id="rId64"/>
    </p:embeddedFont>
    <p:embeddedFont>
      <p:font typeface="Roboto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5C627A-BEA2-46B0-859E-A6AF409F7953}">
  <a:tblStyle styleId="{FD5C627A-BEA2-46B0-859E-A6AF409F7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roximaNova-bold.fntdata"/><Relationship Id="rId61" Type="http://schemas.openxmlformats.org/officeDocument/2006/relationships/font" Target="fonts/ProximaNova-regular.fntdata"/><Relationship Id="rId20" Type="http://schemas.openxmlformats.org/officeDocument/2006/relationships/slide" Target="slides/slide14.xml"/><Relationship Id="rId64" Type="http://schemas.openxmlformats.org/officeDocument/2006/relationships/font" Target="fonts/ProximaNova-boldItalic.fntdata"/><Relationship Id="rId63" Type="http://schemas.openxmlformats.org/officeDocument/2006/relationships/font" Target="fonts/ProximaNova-italic.fntdata"/><Relationship Id="rId22" Type="http://schemas.openxmlformats.org/officeDocument/2006/relationships/slide" Target="slides/slide16.xml"/><Relationship Id="rId66" Type="http://schemas.openxmlformats.org/officeDocument/2006/relationships/font" Target="fonts/Roboto-bold.fntdata"/><Relationship Id="rId21" Type="http://schemas.openxmlformats.org/officeDocument/2006/relationships/slide" Target="slides/slide15.xml"/><Relationship Id="rId65" Type="http://schemas.openxmlformats.org/officeDocument/2006/relationships/font" Target="fonts/Roboto-regular.fntdata"/><Relationship Id="rId24" Type="http://schemas.openxmlformats.org/officeDocument/2006/relationships/slide" Target="slides/slide18.xml"/><Relationship Id="rId68" Type="http://schemas.openxmlformats.org/officeDocument/2006/relationships/font" Target="fonts/Roboto-boldItalic.fntdata"/><Relationship Id="rId23" Type="http://schemas.openxmlformats.org/officeDocument/2006/relationships/slide" Target="slides/slide17.xml"/><Relationship Id="rId67" Type="http://schemas.openxmlformats.org/officeDocument/2006/relationships/font" Target="fonts/Roboto-italic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99a6e3c0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99a6e3c0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da572f4e4_1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da572f4e4_1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da572f4e4_1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da572f4e4_1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da572f4e4_1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da572f4e4_1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da572f4e4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da572f4e4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ac403295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ac403295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99a6e3c0d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99a6e3c0d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Julieta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ac40329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ac40329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Julieta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da572f4e4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da572f4e4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ac403295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ac403295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ac403295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ac403295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Julieta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0315c1e6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0315c1e6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ac403295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ac403295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99a6e3c0d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99a6e3c0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Julieta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da572f4e4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da572f4e4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Sara- Demo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ac403295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ac403295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Julieta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da572f4e4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da572f4e4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Sara- Demo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0315c1e6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0315c1e6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ac403295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ac403295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Julieta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ac403295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ac403295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Sara- Demo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99a6e3c0d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99a6e3c0d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Sara- Demo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da572f4e4_1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da572f4e4_1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Julieta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0315c1e6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0315c1e6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da572f4e4_1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9da572f4e4_1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Sara-Demo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43a0b883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43a0b883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021c452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021c452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da572f4e4_1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9da572f4e4_1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Sara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da572f4e4_1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da572f4e4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Sara- Demo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ac403295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ac403295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ac403295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ac403295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ac403295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9ac403295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da572f4e4_1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9da572f4e4_1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da572f4e4_1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da572f4e4_1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Sara- Demo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ac40329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ac40329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be8311d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9be8311d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Sara- Demo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ac403295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9ac403295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Julieta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ac403295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ac403295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Sara- Demo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ac403295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ac403295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43a0b883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43a0b883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bda1b3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9bda1b3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bda1b3bd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bda1b3bd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bda1b3bd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bda1b3b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bda1b3bd3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bda1b3bd3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bda1b3bd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bda1b3bd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99a6e3c0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99a6e3c0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Julieta 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bda1b3bd3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9bda1b3bd3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bda1b3bd3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bda1b3bd3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bda1b3bd3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9bda1b3bd3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bda1b3bd3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bda1b3bd3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da572f4e4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da572f4e4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da572f4e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da572f4e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Sara- Demo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da572f4e4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da572f4e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Sara- Demo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da572f4e4_1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da572f4e4_1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da572f4e4_1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da572f4e4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w/Bitfocus Logo">
  <p:cSld name="Cover Slide w/Bitfocus Logo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799" y="16740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roxima Nova"/>
              <a:buNone/>
              <a:defRPr b="0" i="0" sz="3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cxnSp>
        <p:nvCxnSpPr>
          <p:cNvPr id="10" name="Google Shape;10;p2"/>
          <p:cNvCxnSpPr/>
          <p:nvPr/>
        </p:nvCxnSpPr>
        <p:spPr>
          <a:xfrm>
            <a:off x="3108629" y="2700340"/>
            <a:ext cx="29211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82826" y="2845878"/>
            <a:ext cx="7772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3472" y="4346749"/>
            <a:ext cx="1331405" cy="51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975"/>
              <a:buFont typeface="Proxima Nova"/>
              <a:buNone/>
              <a:defRPr b="0" i="0" sz="39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0" y="5082857"/>
            <a:ext cx="9144000" cy="6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Slide w/Subheadings 3 1 1 1">
  <p:cSld name="1_Text Slide w/Subheadings 3 1 1 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3494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87724" y="2095047"/>
            <a:ext cx="31305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917555" y="319800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3" type="body"/>
          </p:nvPr>
        </p:nvSpPr>
        <p:spPr>
          <a:xfrm>
            <a:off x="3917550" y="603489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4" type="body"/>
          </p:nvPr>
        </p:nvSpPr>
        <p:spPr>
          <a:xfrm>
            <a:off x="3917555" y="1854254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5" type="body"/>
          </p:nvPr>
        </p:nvSpPr>
        <p:spPr>
          <a:xfrm>
            <a:off x="3917550" y="2137943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6" type="body"/>
          </p:nvPr>
        </p:nvSpPr>
        <p:spPr>
          <a:xfrm>
            <a:off x="3917555" y="3388708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7" type="body"/>
          </p:nvPr>
        </p:nvSpPr>
        <p:spPr>
          <a:xfrm>
            <a:off x="3917550" y="3672397"/>
            <a:ext cx="4691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57150" lIns="57150" spcFirstLastPara="1" rIns="57150" wrap="square" tIns="5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>
            <a:lvl1pPr lv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75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rtl="0"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1pPr>
            <a:lvl2pPr indent="-323850" lvl="1" marL="914400" rtl="0">
              <a:spcBef>
                <a:spcPts val="1000"/>
              </a:spcBef>
              <a:spcAft>
                <a:spcPts val="0"/>
              </a:spcAft>
              <a:buSzPts val="1500"/>
              <a:buChar char="▪"/>
              <a:defRPr/>
            </a:lvl2pPr>
            <a:lvl3pPr indent="-323850" lvl="2" marL="1371600" rtl="0">
              <a:spcBef>
                <a:spcPts val="1000"/>
              </a:spcBef>
              <a:spcAft>
                <a:spcPts val="0"/>
              </a:spcAft>
              <a:buSzPts val="1500"/>
              <a:buChar char="-"/>
              <a:defRPr/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SzPts val="1100"/>
              <a:buChar char="▪"/>
              <a:defRPr/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SzPts val="1200"/>
              <a:buChar char="-"/>
              <a:defRPr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•"/>
              <a:defRPr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-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roxima Nova"/>
              <a:buNone/>
              <a:defRPr sz="27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▪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-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▪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-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▪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Font typeface="Proxima Nova"/>
              <a:buChar char="-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975"/>
              <a:buFont typeface="Proxima Nova"/>
              <a:buNone/>
              <a:defRPr b="0" i="0" sz="39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Relationship Id="rId5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hyperlink" Target="mailto:marin@bitfocus.com" TargetMode="External"/><Relationship Id="rId4" Type="http://schemas.openxmlformats.org/officeDocument/2006/relationships/hyperlink" Target="https://onesf.clarityhs.help/hc/en-us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5"/>
                </a:solidFill>
              </a:rPr>
              <a:t>Problem Solving </a:t>
            </a:r>
            <a:endParaRPr b="1" sz="4800">
              <a:solidFill>
                <a:schemeClr val="accent5"/>
              </a:solidFill>
            </a:endParaRPr>
          </a:p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In the One System </a:t>
            </a:r>
            <a:endParaRPr/>
          </a:p>
        </p:txBody>
      </p:sp>
      <p:cxnSp>
        <p:nvCxnSpPr>
          <p:cNvPr id="59" name="Google Shape;59;p10"/>
          <p:cNvCxnSpPr/>
          <p:nvPr/>
        </p:nvCxnSpPr>
        <p:spPr>
          <a:xfrm flipH="1" rot="10800000">
            <a:off x="2383450" y="2708675"/>
            <a:ext cx="3994500" cy="15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187724" y="2095047"/>
            <a:ext cx="3130500" cy="948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</a:rPr>
              <a:t>For CE record a Current Living Situation anytime any of the following occurs:</a:t>
            </a:r>
            <a:endParaRPr>
              <a:solidFill>
                <a:srgbClr val="F8F8F8"/>
              </a:solidFill>
            </a:endParaRPr>
          </a:p>
        </p:txBody>
      </p:sp>
      <p:sp>
        <p:nvSpPr>
          <p:cNvPr id="117" name="Google Shape;117;p19"/>
          <p:cNvSpPr txBox="1"/>
          <p:nvPr>
            <p:ph idx="2" type="body"/>
          </p:nvPr>
        </p:nvSpPr>
        <p:spPr>
          <a:xfrm>
            <a:off x="3917555" y="423875"/>
            <a:ext cx="4691400" cy="3309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Project Start</a:t>
            </a:r>
            <a:endParaRPr/>
          </a:p>
        </p:txBody>
      </p:sp>
      <p:sp>
        <p:nvSpPr>
          <p:cNvPr id="118" name="Google Shape;118;p19"/>
          <p:cNvSpPr txBox="1"/>
          <p:nvPr>
            <p:ph idx="3" type="body"/>
          </p:nvPr>
        </p:nvSpPr>
        <p:spPr>
          <a:xfrm>
            <a:off x="3917550" y="754764"/>
            <a:ext cx="4691400" cy="8820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Project start is the enrollment into CE. </a:t>
            </a:r>
            <a:endParaRPr/>
          </a:p>
        </p:txBody>
      </p:sp>
      <p:sp>
        <p:nvSpPr>
          <p:cNvPr id="119" name="Google Shape;119;p19"/>
          <p:cNvSpPr txBox="1"/>
          <p:nvPr>
            <p:ph idx="4" type="body"/>
          </p:nvPr>
        </p:nvSpPr>
        <p:spPr>
          <a:xfrm>
            <a:off x="3917555" y="1854254"/>
            <a:ext cx="4691400" cy="3309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 CE Assessment or CE Event is recorded </a:t>
            </a:r>
            <a:endParaRPr/>
          </a:p>
        </p:txBody>
      </p:sp>
      <p:sp>
        <p:nvSpPr>
          <p:cNvPr id="120" name="Google Shape;120;p19"/>
          <p:cNvSpPr txBox="1"/>
          <p:nvPr>
            <p:ph idx="5" type="body"/>
          </p:nvPr>
        </p:nvSpPr>
        <p:spPr>
          <a:xfrm>
            <a:off x="3917550" y="2137943"/>
            <a:ext cx="4691400" cy="8820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CE Assessment is the Family or Adult Primary Assessment. CE Events are services that are categorized as a CE Event. </a:t>
            </a:r>
            <a:endParaRPr/>
          </a:p>
        </p:txBody>
      </p:sp>
      <p:sp>
        <p:nvSpPr>
          <p:cNvPr id="121" name="Google Shape;121;p19"/>
          <p:cNvSpPr txBox="1"/>
          <p:nvPr>
            <p:ph idx="6" type="body"/>
          </p:nvPr>
        </p:nvSpPr>
        <p:spPr>
          <a:xfrm>
            <a:off x="3917555" y="3388708"/>
            <a:ext cx="4691400" cy="3309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client’s living situation changes </a:t>
            </a:r>
            <a:endParaRPr/>
          </a:p>
        </p:txBody>
      </p:sp>
      <p:sp>
        <p:nvSpPr>
          <p:cNvPr id="122" name="Google Shape;122;p19"/>
          <p:cNvSpPr txBox="1"/>
          <p:nvPr>
            <p:ph idx="7" type="body"/>
          </p:nvPr>
        </p:nvSpPr>
        <p:spPr>
          <a:xfrm>
            <a:off x="3917550" y="3672397"/>
            <a:ext cx="4691400" cy="8022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If the client’s living situation has changed since their last engagement.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Current Living Situation Assessment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069500" y="2024225"/>
            <a:ext cx="2382000" cy="6138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75" y="932600"/>
            <a:ext cx="5879487" cy="17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6550" y="2268825"/>
            <a:ext cx="6534602" cy="148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5850" y="3477925"/>
            <a:ext cx="2384650" cy="157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Current Living Situation Assessment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651925" y="2119750"/>
            <a:ext cx="3127200" cy="1425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Living Situation Verified By field should be the CE agency/program. 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275" y="1156375"/>
            <a:ext cx="3984726" cy="357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Current Living Situation Assessment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075" y="1383265"/>
            <a:ext cx="5389270" cy="31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Solving Screening </a:t>
            </a:r>
            <a:endParaRPr/>
          </a:p>
        </p:txBody>
      </p:sp>
      <p:sp>
        <p:nvSpPr>
          <p:cNvPr id="150" name="Google Shape;150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Screening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94075" y="1133700"/>
            <a:ext cx="8229600" cy="3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" sz="1800"/>
              <a:t>Used to quickly identify households who may be a good fit for a Problem Solving intervention.</a:t>
            </a:r>
            <a:endParaRPr sz="1800"/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▪"/>
            </a:pPr>
            <a:r>
              <a:rPr lang="en" sz="1800"/>
              <a:t>Help to identify those households who may have factors that contribute to a successful Problem Solving intervention.</a:t>
            </a:r>
            <a:endParaRPr sz="1800"/>
          </a:p>
          <a:p>
            <a:pPr indent="-34290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sz="1800"/>
              <a:t> Income/income history;</a:t>
            </a:r>
            <a:endParaRPr sz="1800"/>
          </a:p>
          <a:p>
            <a:pPr indent="-34290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sz="1800"/>
              <a:t>Rental history; and </a:t>
            </a:r>
            <a:endParaRPr sz="1800"/>
          </a:p>
          <a:p>
            <a:pPr indent="-34290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sz="1800"/>
              <a:t>A support network /connections</a:t>
            </a:r>
            <a:endParaRPr sz="1800"/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The questions in the Problem Solving Screening will be used in the SIP Hotel wind-down process and the CEworkflow. 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Screening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When to complete vs update…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Problem Solving screening should be completed at each new program enrollment.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Problem Solving screening should be completed </a:t>
            </a:r>
            <a:r>
              <a:rPr lang="en" sz="1600"/>
              <a:t>every time</a:t>
            </a:r>
            <a:r>
              <a:rPr lang="en" sz="1600"/>
              <a:t> a Housing Primary Assessment is completed. 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Please fill out  a new screening each time. Do not update an </a:t>
            </a:r>
            <a:r>
              <a:rPr lang="en" sz="1600"/>
              <a:t>existing</a:t>
            </a:r>
            <a:r>
              <a:rPr lang="en" sz="1600"/>
              <a:t> screening.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Screening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375" y="2011150"/>
            <a:ext cx="3470874" cy="30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325" y="1022200"/>
            <a:ext cx="7124973" cy="10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Solving Services </a:t>
            </a:r>
            <a:endParaRPr/>
          </a:p>
        </p:txBody>
      </p:sp>
      <p:sp>
        <p:nvSpPr>
          <p:cNvPr id="175" name="Google Shape;175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Problem Solving Services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Prevent people from entering the HRS and to redirect people who can resolve their homelessness without the need for shelter or ongoing support.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Problem Solving is always the first attempt to resolve someone's housing crisis and is a continuous resource.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Problem Solving services include: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P</a:t>
            </a:r>
            <a:r>
              <a:rPr lang="en" sz="1600">
                <a:solidFill>
                  <a:srgbClr val="405B7D"/>
                </a:solidFill>
              </a:rPr>
              <a:t>roblem Solving Financial Assistance</a:t>
            </a:r>
            <a:endParaRPr sz="1600">
              <a:solidFill>
                <a:srgbClr val="405B7D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Problem Solving Housing Location Assistance</a:t>
            </a:r>
            <a:endParaRPr sz="1600">
              <a:solidFill>
                <a:srgbClr val="405B7D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Problem Solving Mediation Services</a:t>
            </a:r>
            <a:endParaRPr sz="1600">
              <a:solidFill>
                <a:srgbClr val="405B7D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Problem Solving Conversation </a:t>
            </a:r>
            <a:endParaRPr sz="1600">
              <a:solidFill>
                <a:srgbClr val="405B7D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Problem Solving Referral to another Problem Solving Resource </a:t>
            </a:r>
            <a:endParaRPr sz="1600">
              <a:solidFill>
                <a:srgbClr val="405B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Agenda</a:t>
            </a:r>
            <a:r>
              <a:rPr lang="en"/>
              <a:t> </a:t>
            </a:r>
            <a:endParaRPr/>
          </a:p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Agenda:</a:t>
            </a:r>
            <a:endParaRPr/>
          </a:p>
          <a:p>
            <a:pPr indent="-342900" lvl="0" marL="457200" rtl="0" algn="l">
              <a:spcBef>
                <a:spcPts val="11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Switching Agencies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Joint </a:t>
            </a:r>
            <a:r>
              <a:rPr lang="en">
                <a:solidFill>
                  <a:schemeClr val="accent3"/>
                </a:solidFill>
              </a:rPr>
              <a:t>Problem Solving/ Coordinated Entry </a:t>
            </a:r>
            <a:r>
              <a:rPr lang="en"/>
              <a:t>Enrollment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Current Living Situation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Problem Solving Screening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Problem Solving Services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Uploading</a:t>
            </a:r>
            <a:r>
              <a:rPr lang="en"/>
              <a:t> 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>
                <a:solidFill>
                  <a:schemeClr val="accent3"/>
                </a:solidFill>
              </a:rPr>
              <a:t>Joint Problem Solving/ Coordinated Entry </a:t>
            </a:r>
            <a:r>
              <a:rPr lang="en"/>
              <a:t>Exits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Services </a:t>
            </a: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225" y="1890013"/>
            <a:ext cx="4199848" cy="280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396700" y="935600"/>
            <a:ext cx="74913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 </a:t>
            </a:r>
            <a:r>
              <a:rPr lang="en" sz="16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Solving</a:t>
            </a:r>
            <a:r>
              <a:rPr lang="en" sz="16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 services are considered CE Events. You </a:t>
            </a:r>
            <a:r>
              <a:rPr lang="en" sz="16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must</a:t>
            </a:r>
            <a:r>
              <a:rPr lang="en" sz="16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 enter a CLS Assessment each time you enter a Problem Solving Service. </a:t>
            </a:r>
            <a:endParaRPr sz="16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Conversation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430350" y="1154000"/>
            <a:ext cx="8283300" cy="32877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is a Problem Solving Conversation? </a:t>
            </a:r>
            <a:endParaRPr sz="1600"/>
          </a:p>
          <a:p>
            <a:pPr indent="-330200" lvl="0" marL="457200" rtl="0" algn="l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Any "housing-focused" case management conversations that was about exploring alternatives to a housing crisis outside of the homelessness response system.</a:t>
            </a:r>
            <a:endParaRPr sz="1600"/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Problem Solving conversations explore alternative solutions to a housing outside of the Homelessness Response System (i.e beyond shelter, Navigation Centers, getting on a waitlist, or accessing PSH/RRH from  HSH/another housing-specific intervention).</a:t>
            </a:r>
            <a:endParaRPr sz="1600"/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</a:pPr>
            <a:r>
              <a:rPr lang="en" sz="1600">
                <a:solidFill>
                  <a:schemeClr val="accent3"/>
                </a:solidFill>
              </a:rPr>
              <a:t>Problem Solving conversations will most likely happen with only Problem Solving status households. </a:t>
            </a:r>
            <a:endParaRPr sz="1600">
              <a:solidFill>
                <a:schemeClr val="accent3"/>
              </a:solidFill>
            </a:endParaRPr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</a:pPr>
            <a:r>
              <a:rPr lang="en" sz="1600">
                <a:solidFill>
                  <a:schemeClr val="accent3"/>
                </a:solidFill>
              </a:rPr>
              <a:t>In the rare event that Problem Solving services are provided to a Housing Referral Status household, do input that conversation in ONE only after you’ve verified that it is indeed a Problem Solving service/conversation.</a:t>
            </a:r>
            <a:endParaRPr b="1"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Conversation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430350" y="938425"/>
            <a:ext cx="8283300" cy="12465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An outcome should be recorded for each service.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▪"/>
            </a:pPr>
            <a:r>
              <a:rPr lang="en" sz="1600"/>
              <a:t>Formerly Problem Solving Resolution has been</a:t>
            </a:r>
            <a:r>
              <a:rPr lang="en" sz="1600"/>
              <a:t> reworded to </a:t>
            </a:r>
            <a:r>
              <a:rPr lang="en" sz="1600">
                <a:solidFill>
                  <a:schemeClr val="accent3"/>
                </a:solidFill>
              </a:rPr>
              <a:t>“Client </a:t>
            </a:r>
            <a:r>
              <a:rPr lang="en" sz="1600">
                <a:solidFill>
                  <a:schemeClr val="accent3"/>
                </a:solidFill>
              </a:rPr>
              <a:t>Housed/Re-Housed in a Safe Alternative”. 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650" y="2184925"/>
            <a:ext cx="4744376" cy="28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Not a </a:t>
            </a:r>
            <a:r>
              <a:rPr lang="en">
                <a:solidFill>
                  <a:schemeClr val="dk2"/>
                </a:solidFill>
              </a:rPr>
              <a:t>Problem Solving Conversation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These following do not constitute a Problem Solving Conversation: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conversation/interaction with a household that was more about general case management and referrals. For example: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Referral to a food pantry, behavioral health or any other community resources.</a:t>
            </a:r>
            <a:endParaRPr sz="1600">
              <a:solidFill>
                <a:srgbClr val="405B7D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General administrative, case management duties.</a:t>
            </a:r>
            <a:endParaRPr sz="1600">
              <a:solidFill>
                <a:srgbClr val="405B7D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conversation with a Housing Referral Status around housing navigation services.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Notes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457200" y="1063075"/>
            <a:ext cx="8229600" cy="10185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If staff have a </a:t>
            </a:r>
            <a:r>
              <a:rPr lang="en" sz="1600"/>
              <a:t>significant</a:t>
            </a:r>
            <a:r>
              <a:rPr lang="en" sz="1600"/>
              <a:t> interaction with a household that was not a Problem Solving c</a:t>
            </a:r>
            <a:r>
              <a:rPr lang="en" sz="1600"/>
              <a:t>onversation, a service should be entered (if applicable) or the interaction should be recorded under the </a:t>
            </a:r>
            <a:r>
              <a:rPr i="1" lang="en" sz="1600"/>
              <a:t>Notes Tab</a:t>
            </a:r>
            <a:r>
              <a:rPr lang="en" sz="1600"/>
              <a:t>. </a:t>
            </a:r>
            <a:r>
              <a:rPr lang="en"/>
              <a:t> </a:t>
            </a:r>
            <a:endParaRPr/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913" y="2335275"/>
            <a:ext cx="5972175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 Services </a:t>
            </a:r>
            <a:endParaRPr/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58375" y="1063075"/>
            <a:ext cx="4353000" cy="33717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There are financial and non-financial services.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Most services will have service items to choose from.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An outcome should be recorded for each service.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If entering more than one Problem Solving service for the same date/interaction, please make sure that only </a:t>
            </a:r>
            <a:r>
              <a:rPr b="1" lang="en" sz="1600">
                <a:solidFill>
                  <a:srgbClr val="405B7D"/>
                </a:solidFill>
              </a:rPr>
              <a:t>one</a:t>
            </a:r>
            <a:r>
              <a:rPr lang="en" sz="1600">
                <a:solidFill>
                  <a:srgbClr val="405B7D"/>
                </a:solidFill>
              </a:rPr>
              <a:t> of the services captures the Resolution/Outcome of “Yes”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</a:t>
            </a:r>
            <a:r>
              <a:rPr lang="en" sz="1600"/>
              <a:t>lease include a note for all Problem Solving services.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650" y="1458450"/>
            <a:ext cx="4543174" cy="23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Problem Solving Financial Assistance</a:t>
            </a:r>
            <a:endParaRPr/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457200" y="1411300"/>
            <a:ext cx="8229600" cy="34182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Make sure that different flex grant categories are captured separately.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Ensure that flex grant funds are issued in accordance to policy limits.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$1,000 if no lease</a:t>
            </a:r>
            <a:endParaRPr sz="1600">
              <a:solidFill>
                <a:srgbClr val="405B7D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$5,000 if lease/written agreement</a:t>
            </a:r>
            <a:endParaRPr sz="1600">
              <a:solidFill>
                <a:srgbClr val="405B7D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Remember limits are per fiscal year. Amount easily trackable now.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</a:pPr>
            <a:r>
              <a:rPr lang="en" sz="1600">
                <a:solidFill>
                  <a:schemeClr val="accent4"/>
                </a:solidFill>
              </a:rPr>
              <a:t>Funds should only be issued when a Problem Solving resolution is achieved!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Start date, end date, result data, expense date – most likely will all be the same day.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05B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Problem Solving Financial Assistance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71625" y="1266850"/>
            <a:ext cx="4179600" cy="36300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When financial assistance is issued, you will have to select the category of funds issued (categories are the same as the spreadsheet).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376" y="1266851"/>
            <a:ext cx="4363299" cy="346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457200" y="1770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Problem Solving Financial Assistance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188975" y="1224450"/>
            <a:ext cx="4383000" cy="37338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Expense amounts should be entered for financial services.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Funding Source will default to </a:t>
            </a:r>
            <a:r>
              <a:rPr lang="en" sz="1600"/>
              <a:t>Problem Solving Limited Flex Fund</a:t>
            </a:r>
            <a:r>
              <a:rPr lang="en" sz="1600"/>
              <a:t>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Start date, end date, result date, and expense date will mostly likely be the same date.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An outcome should be recorded for each service.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If the outcome is unknown, select No.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For financial Assistance Services, the outcome should be YES. 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950" y="1429212"/>
            <a:ext cx="4459748" cy="24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Other </a:t>
            </a:r>
            <a:r>
              <a:rPr lang="en">
                <a:solidFill>
                  <a:schemeClr val="accent5"/>
                </a:solidFill>
              </a:rPr>
              <a:t>Problem</a:t>
            </a:r>
            <a:r>
              <a:rPr lang="en">
                <a:solidFill>
                  <a:schemeClr val="accent5"/>
                </a:solidFill>
              </a:rPr>
              <a:t> Solving </a:t>
            </a:r>
            <a:r>
              <a:rPr lang="en">
                <a:solidFill>
                  <a:schemeClr val="accent5"/>
                </a:solidFill>
              </a:rPr>
              <a:t>Resources</a:t>
            </a:r>
            <a:r>
              <a:rPr lang="en">
                <a:solidFill>
                  <a:schemeClr val="accent5"/>
                </a:solidFill>
              </a:rPr>
              <a:t>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solidFill>
                  <a:srgbClr val="000000"/>
                </a:solidFill>
              </a:rPr>
              <a:t> </a:t>
            </a:r>
            <a:r>
              <a:rPr lang="en" sz="1600"/>
              <a:t>HSH policy requires Problem Solving staff to refer to other financial resources first (if applicable and available). </a:t>
            </a:r>
            <a:endParaRPr sz="1600"/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/>
              <a:t>“Referral to Other Problem </a:t>
            </a:r>
            <a:r>
              <a:rPr lang="en" sz="1600"/>
              <a:t>Solving</a:t>
            </a:r>
            <a:r>
              <a:rPr lang="en" sz="1600"/>
              <a:t> Resources” should be selected when r</a:t>
            </a:r>
            <a:r>
              <a:rPr lang="en" sz="1600">
                <a:solidFill>
                  <a:schemeClr val="lt2"/>
                </a:solidFill>
              </a:rPr>
              <a:t>eferring to: </a:t>
            </a:r>
            <a:endParaRPr sz="1600"/>
          </a:p>
          <a:p>
            <a:pPr indent="-3302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roxima Nova"/>
              <a:buChar char="o"/>
            </a:pPr>
            <a:r>
              <a:rPr lang="en" sz="1600">
                <a:solidFill>
                  <a:schemeClr val="accent3"/>
                </a:solidFill>
              </a:rPr>
              <a:t>Homeward Bound</a:t>
            </a:r>
            <a:endParaRPr sz="1600">
              <a:solidFill>
                <a:schemeClr val="accent3"/>
              </a:solidFill>
            </a:endParaRPr>
          </a:p>
          <a:p>
            <a:pPr indent="-3302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roxima Nova"/>
              <a:buChar char="o"/>
            </a:pPr>
            <a:r>
              <a:rPr lang="en" sz="1600">
                <a:solidFill>
                  <a:schemeClr val="accent3"/>
                </a:solidFill>
              </a:rPr>
              <a:t>Eviction Prevention/Homelessness Prevention</a:t>
            </a:r>
            <a:endParaRPr sz="1600">
              <a:solidFill>
                <a:schemeClr val="accent3"/>
              </a:solidFill>
            </a:endParaRPr>
          </a:p>
          <a:p>
            <a:pPr indent="-3302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roxima Nova"/>
              <a:buChar char="o"/>
            </a:pPr>
            <a:r>
              <a:rPr lang="en" sz="1600">
                <a:solidFill>
                  <a:schemeClr val="accent3"/>
                </a:solidFill>
              </a:rPr>
              <a:t>Move-in Assistance </a:t>
            </a:r>
            <a:endParaRPr sz="1600">
              <a:solidFill>
                <a:schemeClr val="accent3"/>
              </a:solidFill>
            </a:endParaRPr>
          </a:p>
          <a:p>
            <a:pPr indent="-3302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roxima Nova"/>
              <a:buChar char="o"/>
            </a:pPr>
            <a:r>
              <a:rPr lang="en" sz="1600">
                <a:solidFill>
                  <a:schemeClr val="accent3"/>
                </a:solidFill>
              </a:rPr>
              <a:t>General referrals to community services should </a:t>
            </a:r>
            <a:r>
              <a:rPr b="1" lang="en" sz="1600">
                <a:solidFill>
                  <a:schemeClr val="accent3"/>
                </a:solidFill>
              </a:rPr>
              <a:t>not</a:t>
            </a:r>
            <a:r>
              <a:rPr lang="en" sz="1600">
                <a:solidFill>
                  <a:schemeClr val="accent3"/>
                </a:solidFill>
              </a:rPr>
              <a:t> be entered in this category. </a:t>
            </a:r>
            <a:endParaRPr sz="1600">
              <a:solidFill>
                <a:schemeClr val="accent3"/>
              </a:solidFill>
            </a:endParaRPr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/>
              <a:t>The result  “Client Housed/Re-Housed in a Safe Alternative” will always be No since another agency/program will issue the </a:t>
            </a:r>
            <a:r>
              <a:rPr lang="en" sz="1600"/>
              <a:t>financial</a:t>
            </a:r>
            <a:r>
              <a:rPr lang="en" sz="1600"/>
              <a:t> assistance. 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Navigating ONE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542450" y="1111424"/>
            <a:ext cx="82296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All Problem Solving work should be done under the San Francisco Coordinated Entry Agencies. </a:t>
            </a: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100" y="2322700"/>
            <a:ext cx="42291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Problem Solving Referrals 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53" name="Google Shape;2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75" y="1252525"/>
            <a:ext cx="8009600" cy="1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4538" y="3317650"/>
            <a:ext cx="5114925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Outcome/Result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0" name="Google Shape;260;p40"/>
          <p:cNvSpPr txBox="1"/>
          <p:nvPr>
            <p:ph idx="1" type="body"/>
          </p:nvPr>
        </p:nvSpPr>
        <p:spPr>
          <a:xfrm>
            <a:off x="376250" y="1063075"/>
            <a:ext cx="8229600" cy="11682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Remember for all Problem Solving Services…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If the result of Problem Solving service is “</a:t>
            </a:r>
            <a:r>
              <a:rPr lang="en" sz="1600" u="sng">
                <a:solidFill>
                  <a:schemeClr val="accent4"/>
                </a:solidFill>
              </a:rPr>
              <a:t>Client Housed/Re-Housed in a Safe Alternative = Yes</a:t>
            </a:r>
            <a:r>
              <a:rPr lang="en" sz="1600">
                <a:solidFill>
                  <a:schemeClr val="accent4"/>
                </a:solidFill>
              </a:rPr>
              <a:t>” that is a resolution and the household should be exited from PS/CE Program in ONE.  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575" y="2293850"/>
            <a:ext cx="4560449" cy="270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Uploading Files </a:t>
            </a:r>
            <a:endParaRPr/>
          </a:p>
        </p:txBody>
      </p:sp>
      <p:sp>
        <p:nvSpPr>
          <p:cNvPr id="267" name="Google Shape;26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Uploading Files </a:t>
            </a:r>
            <a:endParaRPr>
              <a:solidFill>
                <a:schemeClr val="accent5"/>
              </a:solidFill>
            </a:endParaRPr>
          </a:p>
        </p:txBody>
      </p:sp>
      <p:graphicFrame>
        <p:nvGraphicFramePr>
          <p:cNvPr id="273" name="Google Shape;273;p42"/>
          <p:cNvGraphicFramePr/>
          <p:nvPr/>
        </p:nvGraphicFramePr>
        <p:xfrm>
          <a:off x="952500" y="106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{FD5C627A-BEA2-46B0-859E-A6AF409F7953}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Document</a:t>
                      </a:r>
                      <a:r>
                        <a:rPr b="1" lang="en" sz="15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endParaRPr b="1" sz="15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When to upload </a:t>
                      </a:r>
                      <a:endParaRPr b="1" sz="15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Limited Financial Assistance Request Form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For all Resolutions that accessed Problem Solving Funds 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Housing Resolution Plan Form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For all resolutions 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Lease/Written Agreement/Intent to Rent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If appropriate for resolution 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Housing Sustainability Tool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If appropriate for resolution 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Housing Habitability Standards Inspection Checklist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If appropriate for resolution </a:t>
                      </a:r>
                      <a:endParaRPr sz="15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Uploading Files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79" name="Google Shape;2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50" y="1171438"/>
            <a:ext cx="7785301" cy="1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925" y="2394126"/>
            <a:ext cx="4644349" cy="2507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Joint Problem Solving-Coordinated Entry </a:t>
            </a:r>
            <a:r>
              <a:rPr lang="en"/>
              <a:t>Exits</a:t>
            </a:r>
            <a:endParaRPr/>
          </a:p>
        </p:txBody>
      </p:sp>
      <p:sp>
        <p:nvSpPr>
          <p:cNvPr id="286" name="Google Shape;286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title"/>
          </p:nvPr>
        </p:nvSpPr>
        <p:spPr>
          <a:xfrm>
            <a:off x="311700" y="224700"/>
            <a:ext cx="8520600" cy="7929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05B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Joint Problem Solving- Coordinated Entry Exits </a:t>
            </a:r>
            <a:endParaRPr/>
          </a:p>
        </p:txBody>
      </p:sp>
      <p:sp>
        <p:nvSpPr>
          <p:cNvPr id="292" name="Google Shape;292;p45"/>
          <p:cNvSpPr txBox="1"/>
          <p:nvPr>
            <p:ph idx="1" type="body"/>
          </p:nvPr>
        </p:nvSpPr>
        <p:spPr>
          <a:xfrm>
            <a:off x="311700" y="1491150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238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•"/>
            </a:pPr>
            <a:r>
              <a:rPr lang="en">
                <a:solidFill>
                  <a:schemeClr val="lt2"/>
                </a:solidFill>
              </a:rPr>
              <a:t>In general, a household will be exited from the PS/CE Program in ONE when: </a:t>
            </a:r>
            <a:endParaRPr>
              <a:solidFill>
                <a:schemeClr val="lt2"/>
              </a:solidFill>
            </a:endParaRPr>
          </a:p>
          <a:p>
            <a:pPr indent="-3238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▪"/>
            </a:pPr>
            <a:r>
              <a:rPr lang="en">
                <a:solidFill>
                  <a:schemeClr val="lt2"/>
                </a:solidFill>
              </a:rPr>
              <a:t>If Problem Solving Status – the client finds a Problem Solving resolution. 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chemeClr val="lt2"/>
                </a:solidFill>
              </a:rPr>
              <a:t>Client Placed in Institutional Setting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chemeClr val="lt2"/>
                </a:solidFill>
              </a:rPr>
              <a:t>Death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chemeClr val="lt2"/>
                </a:solidFill>
              </a:rPr>
              <a:t>Denial of Service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chemeClr val="lt2"/>
                </a:solidFill>
              </a:rPr>
              <a:t>Exit by Client Choice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>
                <a:solidFill>
                  <a:schemeClr val="lt2"/>
                </a:solidFill>
              </a:rPr>
              <a:t>Terminated from Program due to Eligibility</a:t>
            </a:r>
            <a:endParaRPr sz="1600">
              <a:solidFill>
                <a:schemeClr val="lt2"/>
              </a:solidFill>
            </a:endParaRPr>
          </a:p>
          <a:p>
            <a:pPr indent="-3238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▪"/>
            </a:pPr>
            <a:r>
              <a:rPr lang="en">
                <a:solidFill>
                  <a:schemeClr val="lt2"/>
                </a:solidFill>
              </a:rPr>
              <a:t>If Housing Referral Status – the client is housed through CE.</a:t>
            </a:r>
            <a:endParaRPr sz="1600">
              <a:solidFill>
                <a:schemeClr val="lt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en" sz="1600">
                <a:solidFill>
                  <a:schemeClr val="lt2"/>
                </a:solidFill>
              </a:rPr>
              <a:t>Clients may be automatic or manual (auto-exits explained on a later slide)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5"/>
          <p:cNvSpPr/>
          <p:nvPr/>
        </p:nvSpPr>
        <p:spPr>
          <a:xfrm>
            <a:off x="1210500" y="1783175"/>
            <a:ext cx="6221100" cy="1659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Auto-Exits</a:t>
            </a:r>
            <a:endParaRPr/>
          </a:p>
        </p:txBody>
      </p:sp>
      <p:sp>
        <p:nvSpPr>
          <p:cNvPr id="299" name="Google Shape;299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Auto-exits from the CE/PS may occur if:</a:t>
            </a:r>
            <a:endParaRPr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household permanently housed </a:t>
            </a:r>
            <a:r>
              <a:rPr lang="en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en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CE.</a:t>
            </a:r>
            <a:endParaRPr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en" sz="1600">
                <a:solidFill>
                  <a:schemeClr val="lt2"/>
                </a:solidFill>
              </a:rPr>
              <a:t>Any household enrolled in the PS/CE program that had no activity in ONE for 90 days.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</a:pPr>
            <a:r>
              <a:rPr lang="en" sz="1600">
                <a:solidFill>
                  <a:schemeClr val="accent3"/>
                </a:solidFill>
              </a:rPr>
              <a:t>Exit Destination will be marked as “Unknown”. 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>
            <p:ph type="title"/>
          </p:nvPr>
        </p:nvSpPr>
        <p:spPr>
          <a:xfrm>
            <a:off x="508000" y="350100"/>
            <a:ext cx="79797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Auto-Exits from CE when Housed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05" name="Google Shape;305;p47"/>
          <p:cNvSpPr txBox="1"/>
          <p:nvPr>
            <p:ph idx="1" type="body"/>
          </p:nvPr>
        </p:nvSpPr>
        <p:spPr>
          <a:xfrm>
            <a:off x="723950" y="2820525"/>
            <a:ext cx="2874000" cy="212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Example 1: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client is referred to a PSH program. The client is enrolled in the program with a move-in date of 7/30/20.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Auto-Exit from CE= YES</a:t>
            </a:r>
            <a:endParaRPr/>
          </a:p>
        </p:txBody>
      </p:sp>
      <p:sp>
        <p:nvSpPr>
          <p:cNvPr id="306" name="Google Shape;306;p47"/>
          <p:cNvSpPr txBox="1"/>
          <p:nvPr>
            <p:ph idx="2" type="body"/>
          </p:nvPr>
        </p:nvSpPr>
        <p:spPr>
          <a:xfrm>
            <a:off x="5015100" y="2820525"/>
            <a:ext cx="2918700" cy="212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Example 2: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client informs their case manager they are going to live with their aunt in Oregon.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Auto-Exit from CE=NO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1100"/>
              <a:t>The client needs to be manually exited from CE.</a:t>
            </a:r>
            <a:endParaRPr i="1"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7"/>
          <p:cNvSpPr txBox="1"/>
          <p:nvPr/>
        </p:nvSpPr>
        <p:spPr>
          <a:xfrm>
            <a:off x="448625" y="981075"/>
            <a:ext cx="67662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The following events will trigger an auto-exit from CE Program:</a:t>
            </a:r>
            <a:endParaRPr sz="15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A staff member saves a value for the field </a:t>
            </a:r>
            <a:r>
              <a:rPr i="1"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Housing Move-In Date</a:t>
            </a: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 in an enrollment screen for any program enrollment with a permanent housing program </a:t>
            </a:r>
            <a:r>
              <a:rPr i="1"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5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A staff member saves a “housed" exit </a:t>
            </a:r>
            <a:r>
              <a:rPr i="1"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Destination</a:t>
            </a:r>
            <a:r>
              <a:rPr lang="en" sz="15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 for any program exit screen.</a:t>
            </a:r>
            <a:endParaRPr sz="15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Exits</a:t>
            </a:r>
            <a:endParaRPr/>
          </a:p>
        </p:txBody>
      </p:sp>
      <p:pic>
        <p:nvPicPr>
          <p:cNvPr id="313" name="Google Shape;31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15" y="1509100"/>
            <a:ext cx="7160536" cy="14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3050" y="2724150"/>
            <a:ext cx="5259049" cy="17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8"/>
          <p:cNvSpPr txBox="1"/>
          <p:nvPr/>
        </p:nvSpPr>
        <p:spPr>
          <a:xfrm>
            <a:off x="295550" y="1036750"/>
            <a:ext cx="7512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To complete the exit, you will complete the following steps. </a:t>
            </a:r>
            <a:endParaRPr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Joint Problem Solving-Coordinated Entry Enrollment</a:t>
            </a:r>
            <a:endParaRPr/>
          </a:p>
        </p:txBody>
      </p:sp>
      <p:sp>
        <p:nvSpPr>
          <p:cNvPr id="78" name="Google Shape;78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Exits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9"/>
          <p:cNvSpPr txBox="1"/>
          <p:nvPr>
            <p:ph idx="1" type="body"/>
          </p:nvPr>
        </p:nvSpPr>
        <p:spPr>
          <a:xfrm>
            <a:off x="457200" y="1043549"/>
            <a:ext cx="8229600" cy="6963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 Program Referred to- t</a:t>
            </a:r>
            <a:r>
              <a:rPr lang="en"/>
              <a:t>his only needs to be completed for people who exited to an HSH funded housing program that is not set up in the ONE System.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321" y="1612750"/>
            <a:ext cx="4199675" cy="33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Exits Reasons for Problem Solving</a:t>
            </a:r>
            <a:endParaRPr/>
          </a:p>
        </p:txBody>
      </p:sp>
      <p:sp>
        <p:nvSpPr>
          <p:cNvPr id="328" name="Google Shape;328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05B7D"/>
                </a:solidFill>
              </a:rPr>
              <a:t>Housed through Problem Solving Resolution:</a:t>
            </a:r>
            <a:endParaRPr sz="1600">
              <a:solidFill>
                <a:srgbClr val="405B7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When a Problem Solving resolution has been reached and the household has found a safe, indoor place outside of the Homelessness Response System, Access Point staff will manually exit the household from the Access Point program. 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</a:rPr>
              <a:t>Housed by Referral to Other Problem Solving Resourc</a:t>
            </a:r>
            <a:r>
              <a:rPr lang="en" sz="1600">
                <a:solidFill>
                  <a:schemeClr val="lt2"/>
                </a:solidFill>
              </a:rPr>
              <a:t>e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If a household was referred to another Problem Solving Resource (specifically Homeward Bound, Move-in Assistance and Eviction Prevention/Back-rent Assistance), the Access Point staff will select the “Housed by Referral to Other Problem Solving Resource” </a:t>
            </a:r>
            <a:r>
              <a:rPr b="1" lang="en" sz="1600">
                <a:solidFill>
                  <a:schemeClr val="lt2"/>
                </a:solidFill>
              </a:rPr>
              <a:t>only if the outcome of the referral is known</a:t>
            </a:r>
            <a:r>
              <a:rPr lang="en" sz="1600">
                <a:solidFill>
                  <a:schemeClr val="lt2"/>
                </a:solidFill>
              </a:rPr>
              <a:t>. 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Exits Reasons for Problem Solving </a:t>
            </a:r>
            <a:endParaRPr/>
          </a:p>
        </p:txBody>
      </p:sp>
      <p:sp>
        <p:nvSpPr>
          <p:cNvPr id="334" name="Google Shape;334;p51"/>
          <p:cNvSpPr txBox="1"/>
          <p:nvPr>
            <p:ph idx="1" type="body"/>
          </p:nvPr>
        </p:nvSpPr>
        <p:spPr>
          <a:xfrm>
            <a:off x="361100" y="1363125"/>
            <a:ext cx="33072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solidFill>
                  <a:schemeClr val="lt2"/>
                </a:solidFill>
              </a:rPr>
              <a:t>There are two possible exits reasons that should be used for Problem Solving: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Housed through Problem Solving Resolution.</a:t>
            </a:r>
            <a:endParaRPr sz="1600">
              <a:solidFill>
                <a:srgbClr val="405B7D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Housed by Referral to Other Problem Solving Resource.</a:t>
            </a:r>
            <a:endParaRPr sz="1600">
              <a:solidFill>
                <a:srgbClr val="405B7D"/>
              </a:solidFill>
            </a:endParaRPr>
          </a:p>
          <a:p>
            <a:pPr indent="-3238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•"/>
            </a:pPr>
            <a:r>
              <a:rPr lang="en">
                <a:solidFill>
                  <a:schemeClr val="lt2"/>
                </a:solidFill>
              </a:rPr>
              <a:t>Exit Destination and Exit Reason must be congruent and align.</a:t>
            </a:r>
            <a:endParaRPr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05B7D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875" y="1363137"/>
            <a:ext cx="4290401" cy="299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5B7D"/>
                </a:solidFill>
              </a:rPr>
              <a:t>Other Exit Fields</a:t>
            </a:r>
            <a:endParaRPr/>
          </a:p>
        </p:txBody>
      </p:sp>
      <p:sp>
        <p:nvSpPr>
          <p:cNvPr id="341" name="Google Shape;341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b="1" lang="en" sz="1600">
                <a:solidFill>
                  <a:schemeClr val="lt2"/>
                </a:solidFill>
              </a:rPr>
              <a:t>Program Exit Date</a:t>
            </a:r>
            <a:r>
              <a:rPr lang="en" sz="1600">
                <a:solidFill>
                  <a:schemeClr val="lt2"/>
                </a:solidFill>
              </a:rPr>
              <a:t> – date of exit.</a:t>
            </a:r>
            <a:endParaRPr sz="1600">
              <a:solidFill>
                <a:schemeClr val="lt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b="1" lang="en" sz="1600">
                <a:solidFill>
                  <a:schemeClr val="lt2"/>
                </a:solidFill>
              </a:rPr>
              <a:t>Destination</a:t>
            </a:r>
            <a:r>
              <a:rPr lang="en" sz="1600">
                <a:solidFill>
                  <a:schemeClr val="lt2"/>
                </a:solidFill>
              </a:rPr>
              <a:t> – Select most appropriate exit destination. 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</a:pPr>
            <a:r>
              <a:rPr lang="en" sz="1600">
                <a:solidFill>
                  <a:schemeClr val="accent3"/>
                </a:solidFill>
              </a:rPr>
              <a:t>Other should rarely be used. </a:t>
            </a:r>
            <a:endParaRPr sz="1600">
              <a:solidFill>
                <a:schemeClr val="accent3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</a:pPr>
            <a:r>
              <a:rPr lang="en" sz="1600">
                <a:solidFill>
                  <a:schemeClr val="accent3"/>
                </a:solidFill>
              </a:rPr>
              <a:t>Make sure Destination and Exit Reason are congruent.</a:t>
            </a:r>
            <a:endParaRPr sz="1600">
              <a:solidFill>
                <a:schemeClr val="accent3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</a:pPr>
            <a:r>
              <a:rPr lang="en" sz="1600">
                <a:solidFill>
                  <a:schemeClr val="accent3"/>
                </a:solidFill>
              </a:rPr>
              <a:t> For Problem Solving Resolutions – make sure that exit Destination is outside of the Homelessness Response System.</a:t>
            </a:r>
            <a:endParaRPr sz="1600">
              <a:solidFill>
                <a:schemeClr val="accent3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b="1" lang="en" sz="1600">
                <a:solidFill>
                  <a:schemeClr val="lt2"/>
                </a:solidFill>
              </a:rPr>
              <a:t>CE Program Referred To? – </a:t>
            </a:r>
            <a:r>
              <a:rPr lang="en" sz="1600">
                <a:solidFill>
                  <a:schemeClr val="lt2"/>
                </a:solidFill>
              </a:rPr>
              <a:t>This is only to be completed for people who are exited to an HSH funded housing program that is not listed in the ONE System. 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</a:pPr>
            <a:r>
              <a:rPr lang="en" sz="1600">
                <a:solidFill>
                  <a:schemeClr val="accent3"/>
                </a:solidFill>
              </a:rPr>
              <a:t>Use Data Not Collected for PS Resolutions.</a:t>
            </a:r>
            <a:endParaRPr sz="1600">
              <a:solidFill>
                <a:schemeClr val="accent3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b="1" lang="en" sz="1600">
                <a:solidFill>
                  <a:schemeClr val="lt2"/>
                </a:solidFill>
              </a:rPr>
              <a:t>CE Program Exit Destination Note – </a:t>
            </a:r>
            <a:endParaRPr sz="1600">
              <a:solidFill>
                <a:schemeClr val="lt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b="1" lang="en" sz="1600">
                <a:solidFill>
                  <a:schemeClr val="lt2"/>
                </a:solidFill>
              </a:rPr>
              <a:t>Income, Non-Cash Benefits and Health Insurance</a:t>
            </a:r>
            <a:r>
              <a:rPr lang="en" sz="1600">
                <a:solidFill>
                  <a:schemeClr val="lt2"/>
                </a:solidFill>
              </a:rPr>
              <a:t> – these fields cascade from the enrollment screen. Please update with most accurate information at time of Exit.  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Who is responsible for exiting?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7" name="Google Shape;347;p53"/>
          <p:cNvSpPr txBox="1"/>
          <p:nvPr>
            <p:ph idx="1" type="body"/>
          </p:nvPr>
        </p:nvSpPr>
        <p:spPr>
          <a:xfrm>
            <a:off x="236925" y="1185700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u="sng">
                <a:solidFill>
                  <a:schemeClr val="lt2"/>
                </a:solidFill>
              </a:rPr>
              <a:t>If Housed through CE: </a:t>
            </a:r>
            <a:r>
              <a:rPr lang="en" sz="1600">
                <a:solidFill>
                  <a:schemeClr val="lt2"/>
                </a:solidFill>
              </a:rPr>
              <a:t>auto-exited from CE. This includes RRH and PSH.</a:t>
            </a:r>
            <a:endParaRPr sz="1600">
              <a:solidFill>
                <a:schemeClr val="lt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u="sng">
                <a:solidFill>
                  <a:schemeClr val="lt2"/>
                </a:solidFill>
              </a:rPr>
              <a:t>If Housed </a:t>
            </a:r>
            <a:r>
              <a:rPr lang="en" sz="1600" u="sng">
                <a:solidFill>
                  <a:schemeClr val="lt2"/>
                </a:solidFill>
              </a:rPr>
              <a:t>through </a:t>
            </a:r>
            <a:r>
              <a:rPr lang="en" sz="1600" u="sng">
                <a:solidFill>
                  <a:schemeClr val="lt2"/>
                </a:solidFill>
              </a:rPr>
              <a:t>Problem Solving: </a:t>
            </a:r>
            <a:r>
              <a:rPr lang="en" sz="1600">
                <a:solidFill>
                  <a:schemeClr val="lt2"/>
                </a:solidFill>
              </a:rPr>
              <a:t>manual exit</a:t>
            </a:r>
            <a:endParaRPr sz="1600">
              <a:solidFill>
                <a:schemeClr val="lt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u="sng">
                <a:solidFill>
                  <a:schemeClr val="lt2"/>
                </a:solidFill>
              </a:rPr>
              <a:t>If Housed </a:t>
            </a:r>
            <a:r>
              <a:rPr lang="en" sz="1600" u="sng">
                <a:solidFill>
                  <a:schemeClr val="lt2"/>
                </a:solidFill>
              </a:rPr>
              <a:t>through</a:t>
            </a:r>
            <a:r>
              <a:rPr lang="en" sz="1600" u="sng">
                <a:solidFill>
                  <a:schemeClr val="lt2"/>
                </a:solidFill>
              </a:rPr>
              <a:t> Referral to Another Problem Solving Resource </a:t>
            </a:r>
            <a:r>
              <a:rPr lang="en" sz="1600">
                <a:solidFill>
                  <a:schemeClr val="lt2"/>
                </a:solidFill>
              </a:rPr>
              <a:t>– manually exit if: 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</a:pPr>
            <a:r>
              <a:rPr lang="en" sz="1600">
                <a:solidFill>
                  <a:schemeClr val="dk2"/>
                </a:solidFill>
              </a:rPr>
              <a:t>The status of referral is known (if staff know with certainty that referral worked out) 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</a:pPr>
            <a:r>
              <a:rPr lang="en" sz="1600">
                <a:solidFill>
                  <a:schemeClr val="dk2"/>
                </a:solidFill>
              </a:rPr>
              <a:t>If referred to the three specific Problem Solving Referrals (Homeward Bound, Move In Assistance, Back Rent Assistance).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u="sng">
                <a:solidFill>
                  <a:schemeClr val="lt2"/>
                </a:solidFill>
              </a:rPr>
              <a:t>If Death/Institutionalized/No longer Eligible/Etc:  </a:t>
            </a:r>
            <a:r>
              <a:rPr lang="en" sz="1600">
                <a:solidFill>
                  <a:schemeClr val="lt2"/>
                </a:solidFill>
              </a:rPr>
              <a:t>manually exited or auto-exited if no activity.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5B7D"/>
              </a:buClr>
              <a:buSzPts val="1600"/>
              <a:buChar char="▪"/>
            </a:pPr>
            <a:r>
              <a:rPr lang="en" sz="1600">
                <a:solidFill>
                  <a:srgbClr val="405B7D"/>
                </a:solidFill>
              </a:rPr>
              <a:t>Example: If a person leaves their SIP for an institution like a board a care, manually exit the client.</a:t>
            </a:r>
            <a:endParaRPr sz="1600">
              <a:solidFill>
                <a:srgbClr val="405B7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05B7D"/>
                </a:solidFill>
              </a:rPr>
              <a:t>  </a:t>
            </a:r>
            <a:endParaRPr sz="1600">
              <a:solidFill>
                <a:srgbClr val="405B7D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 </a:t>
            </a:r>
            <a:endParaRPr/>
          </a:p>
        </p:txBody>
      </p:sp>
      <p:sp>
        <p:nvSpPr>
          <p:cNvPr id="353" name="Google Shape;353;p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5"/>
                </a:solidFill>
              </a:rPr>
              <a:t>Program Roster</a:t>
            </a:r>
            <a:endParaRPr sz="3900">
              <a:solidFill>
                <a:schemeClr val="accent5"/>
              </a:solidFill>
            </a:endParaRPr>
          </a:p>
        </p:txBody>
      </p:sp>
      <p:sp>
        <p:nvSpPr>
          <p:cNvPr id="359" name="Google Shape;359;p55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[GNRL-106] Program Roster (Program Based Report)</a:t>
            </a:r>
            <a:endParaRPr sz="1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•"/>
            </a:pP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Who’s stayed in the program.</a:t>
            </a:r>
            <a:r>
              <a:rPr b="1"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•"/>
            </a:pP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Lists program stay information for clients with the selected status in the selected program.</a:t>
            </a:r>
            <a:endParaRPr sz="1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Program Roster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AFAFA"/>
              </a:solidFill>
            </a:endParaRPr>
          </a:p>
        </p:txBody>
      </p:sp>
      <p:pic>
        <p:nvPicPr>
          <p:cNvPr id="365" name="Google Shape;36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675" y="1410875"/>
            <a:ext cx="6288623" cy="265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Financial</a:t>
            </a:r>
            <a:r>
              <a:rPr lang="en">
                <a:solidFill>
                  <a:schemeClr val="accent3"/>
                </a:solidFill>
              </a:rPr>
              <a:t> Details </a:t>
            </a:r>
            <a:r>
              <a:rPr lang="en">
                <a:solidFill>
                  <a:schemeClr val="accent3"/>
                </a:solidFill>
              </a:rPr>
              <a:t>Report</a:t>
            </a:r>
            <a:r>
              <a:rPr lang="en">
                <a:solidFill>
                  <a:schemeClr val="accent3"/>
                </a:solidFill>
              </a:rPr>
              <a:t>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365000" y="116137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[EXPS-101] Funding Source Financial Detail (Service Based Report)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 sz="1800">
                <a:solidFill>
                  <a:schemeClr val="accent4"/>
                </a:solidFill>
              </a:rPr>
              <a:t>Provides details of an agency’s funding source(s)</a:t>
            </a:r>
            <a:endParaRPr sz="1800">
              <a:solidFill>
                <a:schemeClr val="accent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 sz="1800">
                <a:solidFill>
                  <a:schemeClr val="accent4"/>
                </a:solidFill>
              </a:rPr>
              <a:t>A detailed history of an agency’s associated service transactions for a specified date range.</a:t>
            </a:r>
            <a:endParaRPr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Financial Details Report 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</a:rPr>
              <a:t>Select the specific services you want included in the report. </a:t>
            </a:r>
            <a:endParaRPr sz="15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7" name="Google Shape;37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313" y="1514850"/>
            <a:ext cx="4729376" cy="30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Solving/CE Enrollment </a:t>
            </a:r>
            <a:r>
              <a:rPr lang="en"/>
              <a:t> </a:t>
            </a:r>
            <a:endParaRPr/>
          </a:p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457200" y="1136075"/>
            <a:ext cx="8229600" cy="33651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/>
              <a:t>Joint enrollment- Program names will </a:t>
            </a:r>
            <a:r>
              <a:rPr lang="en" sz="1600"/>
              <a:t>remain</a:t>
            </a:r>
            <a:r>
              <a:rPr lang="en" sz="1600"/>
              <a:t> the same in ONE.</a:t>
            </a:r>
            <a:endParaRPr sz="1600"/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/>
              <a:t>Household seeking services must meet criteria under Homeless Status, Connection to San Francisco, and Household Type. </a:t>
            </a:r>
            <a:endParaRPr sz="1600"/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/>
              <a:t>Access Point and Access Point partners can enroll eligible households in Access Point programs under the Coordinated Entry Agency. </a:t>
            </a:r>
            <a:endParaRPr sz="16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Financial Details Report 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50" y="973500"/>
            <a:ext cx="5037048" cy="293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0875" y="1873250"/>
            <a:ext cx="4470725" cy="303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6200" y="3892525"/>
            <a:ext cx="4997800" cy="12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Service Summary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91" name="Google Shape;391;p60"/>
          <p:cNvSpPr txBox="1"/>
          <p:nvPr>
            <p:ph idx="1" type="body"/>
          </p:nvPr>
        </p:nvSpPr>
        <p:spPr>
          <a:xfrm>
            <a:off x="249525" y="111692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</a:rPr>
              <a:t>[GNRL-104] Service Summary (Service based reports)</a:t>
            </a:r>
            <a:endParaRPr sz="1800">
              <a:solidFill>
                <a:schemeClr val="accent4"/>
              </a:solidFill>
            </a:endParaRPr>
          </a:p>
          <a:p>
            <a:pPr indent="-342900" lvl="0" marL="457200" rtl="0" algn="l"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>
                <a:solidFill>
                  <a:schemeClr val="lt2"/>
                </a:solidFill>
              </a:rPr>
              <a:t>Total number amount of clients.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>
                <a:solidFill>
                  <a:schemeClr val="lt2"/>
                </a:solidFill>
              </a:rPr>
              <a:t>Including the total number of unique clients.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>
                <a:solidFill>
                  <a:schemeClr val="lt2"/>
                </a:solidFill>
              </a:rPr>
              <a:t>Who received selected services during the report data range.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Service Summary 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4"/>
                </a:solidFill>
              </a:rPr>
              <a:t>Select the specific services you want included in the report.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398" name="Google Shape;3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425" y="1920700"/>
            <a:ext cx="5931151" cy="255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Service Summary 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Google Shape;40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75" y="1114150"/>
            <a:ext cx="5328851" cy="248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250" y="2355775"/>
            <a:ext cx="4332400" cy="26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"/>
          <p:cNvSpPr txBox="1"/>
          <p:nvPr>
            <p:ph type="title"/>
          </p:nvPr>
        </p:nvSpPr>
        <p:spPr>
          <a:xfrm>
            <a:off x="508000" y="283200"/>
            <a:ext cx="8176800" cy="76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Resources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11" name="Google Shape;411;p63"/>
          <p:cNvSpPr txBox="1"/>
          <p:nvPr>
            <p:ph idx="1" type="body"/>
          </p:nvPr>
        </p:nvSpPr>
        <p:spPr>
          <a:xfrm>
            <a:off x="508000" y="1273800"/>
            <a:ext cx="3818700" cy="28500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Bitfocus Help Desk 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onesf</a:t>
            </a:r>
            <a:r>
              <a:rPr lang="en" sz="18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@bitfocus.com</a:t>
            </a:r>
            <a:r>
              <a:rPr lang="en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or (415) 429-4211</a:t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ONESF Help Center Web Page 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https://onesf.clarityhs.help/hc/en-us</a:t>
            </a:r>
            <a:r>
              <a:rPr lang="en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412" name="Google Shape;41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651" y="1917459"/>
            <a:ext cx="1726400" cy="13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5600" y="2306696"/>
            <a:ext cx="1106400" cy="16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3"/>
          <p:cNvSpPr txBox="1"/>
          <p:nvPr>
            <p:ph idx="2" type="body"/>
          </p:nvPr>
        </p:nvSpPr>
        <p:spPr>
          <a:xfrm>
            <a:off x="4424000" y="1329119"/>
            <a:ext cx="3138000" cy="76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The Help Desk Widget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3"/>
          <p:cNvSpPr/>
          <p:nvPr/>
        </p:nvSpPr>
        <p:spPr>
          <a:xfrm>
            <a:off x="4706325" y="1273800"/>
            <a:ext cx="3582600" cy="28500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CE Enrollment </a:t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457200" y="2157575"/>
            <a:ext cx="1402500" cy="1253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600" y="1227662"/>
            <a:ext cx="4375023" cy="31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50" y="1283650"/>
            <a:ext cx="4493151" cy="30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 Solving/ CE Enrollment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457200" y="1192500"/>
            <a:ext cx="4048800" cy="27585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Information may auto-populate from a previous enrollment.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Make sure the </a:t>
            </a:r>
            <a:r>
              <a:rPr lang="en" sz="1600"/>
              <a:t>information</a:t>
            </a:r>
            <a:r>
              <a:rPr lang="en" sz="1600"/>
              <a:t> is up to date.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Complete all fields; avoid using “Data not Collected, “Client Doesn’t know,or “Client Refused” when possible. </a:t>
            </a:r>
            <a:endParaRPr sz="16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950" y="928950"/>
            <a:ext cx="4012200" cy="36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Living Situation </a:t>
            </a:r>
            <a:endParaRPr/>
          </a:p>
        </p:txBody>
      </p:sp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Current Living Situation Assessment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57200" y="1411300"/>
            <a:ext cx="8229600" cy="25797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Required as part of the 2020 HUD Coordinated Entry Data Standards 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Used to regularly document the following: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▪"/>
            </a:pPr>
            <a:r>
              <a:rPr lang="en" sz="1600">
                <a:solidFill>
                  <a:schemeClr val="lt2"/>
                </a:solidFill>
              </a:rPr>
              <a:t>The current living situation of people experiencing homelessness</a:t>
            </a:r>
            <a:endParaRPr sz="1600">
              <a:solidFill>
                <a:schemeClr val="lt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▪"/>
            </a:pPr>
            <a:r>
              <a:rPr lang="en" sz="1600">
                <a:solidFill>
                  <a:schemeClr val="lt2"/>
                </a:solidFill>
              </a:rPr>
              <a:t>Homeless chronicity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•"/>
            </a:pPr>
            <a:r>
              <a:rPr lang="en" sz="1600"/>
              <a:t>Used to understand how many times a person is engaged while experiencing homelessness.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itfocus Theme">
  <a:themeElements>
    <a:clrScheme name="Custom 2">
      <a:dk1>
        <a:srgbClr val="272727"/>
      </a:dk1>
      <a:lt1>
        <a:srgbClr val="F0F0F0"/>
      </a:lt1>
      <a:dk2>
        <a:srgbClr val="254753"/>
      </a:dk2>
      <a:lt2>
        <a:srgbClr val="902027"/>
      </a:lt2>
      <a:accent1>
        <a:srgbClr val="797E67"/>
      </a:accent1>
      <a:accent2>
        <a:srgbClr val="839CB5"/>
      </a:accent2>
      <a:accent3>
        <a:srgbClr val="405B7D"/>
      </a:accent3>
      <a:accent4>
        <a:srgbClr val="902027"/>
      </a:accent4>
      <a:accent5>
        <a:srgbClr val="405B7D"/>
      </a:accent5>
      <a:accent6>
        <a:srgbClr val="F0F0F0"/>
      </a:accent6>
      <a:hlink>
        <a:srgbClr val="787E3D"/>
      </a:hlink>
      <a:folHlink>
        <a:srgbClr val="9020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