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2" r:id="rId1"/>
    <p:sldMasterId id="2147483648" r:id="rId2"/>
    <p:sldMasterId id="2147483660" r:id="rId3"/>
  </p:sldMasterIdLst>
  <p:notesMasterIdLst>
    <p:notesMasterId r:id="rId5"/>
  </p:notesMasterIdLst>
  <p:sldIdLst>
    <p:sldId id="258" r:id="rId4"/>
  </p:sldIdLst>
  <p:sldSz cx="6858000" cy="9144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40" userDrawn="1">
          <p15:clr>
            <a:srgbClr val="A4A3A4"/>
          </p15:clr>
        </p15:guide>
        <p15:guide id="2" pos="16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D03EFB-4724-4D52-9D4F-0E926055A6DE}" v="4" dt="2023-08-08T17:53:35.613"/>
    <p1510:client id="{62903634-5300-4349-A64E-F01BA78327D3}" v="5" dt="2023-08-08T17:40:13.994"/>
    <p1510:client id="{84D283AA-D3A6-4D50-8C65-48D862AF08C6}" v="1" dt="2023-08-08T17:57:32.298"/>
    <p1510:client id="{A580CB2F-C1C0-447C-95AF-9B8E56F3E72B}" v="51" dt="2023-08-08T17:46:44.493"/>
    <p1510:client id="{D4279532-8CAA-46C2-BCE1-416E41ABD03A}" v="100" dt="2023-08-08T22:20:46.4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140" y="-90"/>
      </p:cViewPr>
      <p:guideLst>
        <p:guide orient="horz" pos="3840"/>
        <p:guide pos="16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10" Type="http://schemas.microsoft.com/office/2015/10/relationships/revisionInfo" Target="revisionInfo.xml"/><Relationship Id="rId4" Type="http://schemas.openxmlformats.org/officeDocument/2006/relationships/slide" Target="slides/slide1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FE861C-486B-4E18-A0E9-A790238A915C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811066-0135-4CAA-8AD4-89A97190AC0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096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545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4283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2BAB4-8B8D-41DD-85C7-81A0CA962007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2BAB4-8B8D-41DD-85C7-81A0CA962007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2BAB4-8B8D-41DD-85C7-81A0CA962007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2BAB4-8B8D-41DD-85C7-81A0CA962007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2BAB4-8B8D-41DD-85C7-81A0CA962007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2BAB4-8B8D-41DD-85C7-81A0CA962007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2BAB4-8B8D-41DD-85C7-81A0CA962007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2BAB4-8B8D-41DD-85C7-81A0CA962007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5324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2BAB4-8B8D-41DD-85C7-81A0CA962007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2BAB4-8B8D-41DD-85C7-81A0CA962007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2BAB4-8B8D-41DD-85C7-81A0CA962007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E5667-773D-5342-90F8-9257E9B13335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E42A0-67EF-5644-9C7D-0E4BC29A4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8089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E5667-773D-5342-90F8-9257E9B13335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E42A0-67EF-5644-9C7D-0E4BC29A4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8222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E5667-773D-5342-90F8-9257E9B13335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E42A0-67EF-5644-9C7D-0E4BC29A4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1759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E5667-773D-5342-90F8-9257E9B13335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E42A0-67EF-5644-9C7D-0E4BC29A4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9601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E5667-773D-5342-90F8-9257E9B13335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E42A0-67EF-5644-9C7D-0E4BC29A4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4480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E5667-773D-5342-90F8-9257E9B13335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E42A0-67EF-5644-9C7D-0E4BC29A4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532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E5667-773D-5342-90F8-9257E9B13335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E42A0-67EF-5644-9C7D-0E4BC29A4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553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3244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E5667-773D-5342-90F8-9257E9B13335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E42A0-67EF-5644-9C7D-0E4BC29A4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6950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E5667-773D-5342-90F8-9257E9B13335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E42A0-67EF-5644-9C7D-0E4BC29A4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5210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E5667-773D-5342-90F8-9257E9B13335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E42A0-67EF-5644-9C7D-0E4BC29A4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0813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E5667-773D-5342-90F8-9257E9B13335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E42A0-67EF-5644-9C7D-0E4BC29A4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005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308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567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150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8/8/2023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397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3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67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8/8/2023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561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2BAB4-8B8D-41DD-85C7-81A0CA962007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EE5667-773D-5342-90F8-9257E9B13335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1E42A0-67EF-5644-9C7D-0E4BC29A4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993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9CB7">
            <a:alpha val="35216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3">
            <a:extLst>
              <a:ext uri="{FF2B5EF4-FFF2-40B4-BE49-F238E27FC236}">
                <a16:creationId xmlns:a16="http://schemas.microsoft.com/office/drawing/2014/main" id="{C94578BF-7C68-A90B-BAEB-9B56EC4B00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2728762"/>
            <a:ext cx="3213334" cy="6463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strike="noStrike" cap="none" normalizeH="0" baseline="0" dirty="0">
                <a:ln>
                  <a:noFill/>
                </a:ln>
                <a:solidFill>
                  <a:srgbClr val="174060"/>
                </a:solidFill>
                <a:effectLst/>
                <a:latin typeface="Kadwa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Changes/Updates by Funding Type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1100" dirty="0">
                <a:solidFill>
                  <a:srgbClr val="174060"/>
                </a:solidFill>
                <a:latin typeface="Lato" panose="020F0502020204030203" pitchFamily="34" charset="77"/>
                <a:cs typeface="Times New Roman" panose="02020603050405020304" pitchFamily="18" charset="0"/>
              </a:rPr>
              <a:t>Social Security Number: CoC, ESG, and SAMHSA PATH projects use last four digits; others need full SSN.</a:t>
            </a:r>
          </a:p>
          <a:p>
            <a:pPr marL="171450" indent="-17145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100" b="1" dirty="0">
                <a:solidFill>
                  <a:srgbClr val="A30819"/>
                </a:solidFill>
                <a:latin typeface="Lato"/>
                <a:ea typeface="Lato"/>
                <a:cs typeface="Times New Roman"/>
              </a:rPr>
              <a:t>Translation Assistance: </a:t>
            </a:r>
            <a:r>
              <a:rPr lang="en-US" altLang="en-US" sz="1100" dirty="0">
                <a:solidFill>
                  <a:srgbClr val="174060"/>
                </a:solidFill>
                <a:latin typeface="Lato"/>
                <a:ea typeface="Lato"/>
                <a:cs typeface="Times New Roman"/>
              </a:rPr>
              <a:t>CoC, ESG, RUSH, and unsheltered/rural NOFO projects now require translation aid.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1100" b="1" dirty="0">
                <a:solidFill>
                  <a:srgbClr val="A30819"/>
                </a:solidFill>
                <a:latin typeface="Lato" panose="020F0502020204030203" pitchFamily="34" charset="77"/>
                <a:cs typeface="Times New Roman" panose="02020603050405020304" pitchFamily="18" charset="0"/>
              </a:rPr>
              <a:t>Sexual Orientation: </a:t>
            </a:r>
            <a:r>
              <a:rPr lang="en-US" altLang="en-US" sz="1100" dirty="0">
                <a:solidFill>
                  <a:srgbClr val="174060"/>
                </a:solidFill>
                <a:latin typeface="Lato" panose="020F0502020204030203" pitchFamily="34" charset="77"/>
                <a:cs typeface="Times New Roman" panose="02020603050405020304" pitchFamily="18" charset="0"/>
              </a:rPr>
              <a:t>CoC PSH projects must provide this information for improved support.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1100" b="1" dirty="0">
                <a:solidFill>
                  <a:srgbClr val="A30819"/>
                </a:solidFill>
                <a:latin typeface="Lato" panose="020F0502020204030203" pitchFamily="34" charset="77"/>
                <a:cs typeface="Times New Roman" panose="02020603050405020304" pitchFamily="18" charset="0"/>
              </a:rPr>
              <a:t>RHY (Runaway and Homeless Youth): </a:t>
            </a:r>
            <a:r>
              <a:rPr lang="en-US" altLang="en-US" sz="1100" dirty="0">
                <a:solidFill>
                  <a:srgbClr val="174060"/>
                </a:solidFill>
                <a:latin typeface="Lato" panose="020F0502020204030203" pitchFamily="34" charset="77"/>
                <a:cs typeface="Times New Roman" panose="02020603050405020304" pitchFamily="18" charset="0"/>
              </a:rPr>
              <a:t>Term change to 'client'; inclusive updates for post-natal care.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1100" b="1" dirty="0">
                <a:solidFill>
                  <a:srgbClr val="A30819"/>
                </a:solidFill>
                <a:latin typeface="Lato" panose="020F0502020204030203" pitchFamily="34" charset="77"/>
                <a:cs typeface="Times New Roman" panose="02020603050405020304" pitchFamily="18" charset="0"/>
              </a:rPr>
              <a:t> HOPWA: </a:t>
            </a:r>
            <a:r>
              <a:rPr lang="en-US" altLang="en-US" sz="1100" dirty="0">
                <a:solidFill>
                  <a:srgbClr val="174060"/>
                </a:solidFill>
                <a:latin typeface="Lato" panose="020F0502020204030203" pitchFamily="34" charset="77"/>
                <a:cs typeface="Times New Roman" panose="02020603050405020304" pitchFamily="18" charset="0"/>
              </a:rPr>
              <a:t>Clarity in terminology; removal of specific elements.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1100" dirty="0">
                <a:solidFill>
                  <a:srgbClr val="174060"/>
                </a:solidFill>
                <a:latin typeface="Lato" panose="020F0502020204030203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1100" b="1" dirty="0">
                <a:solidFill>
                  <a:srgbClr val="A30819"/>
                </a:solidFill>
                <a:latin typeface="Lato" panose="020F0502020204030203" pitchFamily="34" charset="77"/>
                <a:cs typeface="Times New Roman" panose="02020603050405020304" pitchFamily="18" charset="0"/>
              </a:rPr>
              <a:t>VA (Veterans Affairs): </a:t>
            </a:r>
            <a:r>
              <a:rPr lang="en-US" altLang="en-US" sz="1100" dirty="0">
                <a:solidFill>
                  <a:srgbClr val="174060"/>
                </a:solidFill>
                <a:latin typeface="Lato" panose="020F0502020204030203" pitchFamily="34" charset="77"/>
                <a:cs typeface="Times New Roman" panose="02020603050405020304" pitchFamily="18" charset="0"/>
              </a:rPr>
              <a:t>Additions and alterations to branches, financial aid, and targeting criteria.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endParaRPr lang="en-US" altLang="en-US" sz="1100" dirty="0">
              <a:solidFill>
                <a:srgbClr val="174060"/>
              </a:solidFill>
              <a:latin typeface="Lato" panose="020F0502020204030203" pitchFamily="34" charset="77"/>
              <a:cs typeface="Times New Roman" panose="02020603050405020304" pitchFamily="18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en-US" sz="1600" b="1" i="0" u="none" strike="noStrike" kern="1200" cap="none" normalizeH="0" baseline="0" noProof="0" dirty="0">
                <a:ln>
                  <a:noFill/>
                </a:ln>
                <a:solidFill>
                  <a:srgbClr val="174060"/>
                </a:solidFill>
                <a:effectLst/>
                <a:uLnTx/>
                <a:uFillTx/>
                <a:latin typeface="Kadwa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Coordinated Entry</a:t>
            </a:r>
            <a:endParaRPr lang="en-US" altLang="en-US" sz="1100" dirty="0">
              <a:solidFill>
                <a:srgbClr val="174060"/>
              </a:solidFill>
              <a:latin typeface="Lato" panose="020F0502020204030203" pitchFamily="34" charset="77"/>
              <a:cs typeface="Times New Roman" panose="02020603050405020304" pitchFamily="18" charset="0"/>
            </a:endParaRPr>
          </a:p>
          <a:p>
            <a:pPr marL="171450" indent="-17145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100" dirty="0">
                <a:solidFill>
                  <a:srgbClr val="174060"/>
                </a:solidFill>
                <a:latin typeface="Lato"/>
                <a:ea typeface="Lato"/>
                <a:cs typeface="Times New Roman"/>
              </a:rPr>
              <a:t>Major CE changes deferred until FY 2026; Elements 4.19 and 4.20 are unchanged.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endParaRPr lang="en-US" altLang="en-US" sz="1100" dirty="0">
              <a:solidFill>
                <a:srgbClr val="174060"/>
              </a:solidFill>
              <a:latin typeface="Lato" panose="020F0502020204030203" pitchFamily="34" charset="77"/>
              <a:cs typeface="Times New Roman" panose="02020603050405020304" pitchFamily="18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74060"/>
                </a:solidFill>
                <a:effectLst/>
                <a:uLnTx/>
                <a:uFillTx/>
                <a:latin typeface="Kadwa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Data Elements Retiring</a:t>
            </a:r>
            <a:endParaRPr lang="en-US" sz="1600" b="1" dirty="0">
              <a:solidFill>
                <a:srgbClr val="174060"/>
              </a:solidFill>
              <a:latin typeface="Kadwa" pitchFamily="2" charset="77"/>
              <a:cs typeface="Times New Roman" panose="02020603050405020304" pitchFamily="18" charset="0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1100" dirty="0">
                <a:solidFill>
                  <a:srgbClr val="174060"/>
                </a:solidFill>
                <a:latin typeface="Lato" panose="020F0502020204030203" pitchFamily="34" charset="77"/>
                <a:cs typeface="Times New Roman" panose="02020603050405020304" pitchFamily="18" charset="0"/>
              </a:rPr>
              <a:t>Ethnicity</a:t>
            </a:r>
          </a:p>
          <a:p>
            <a:pPr marL="171450" indent="-17145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100" dirty="0">
                <a:solidFill>
                  <a:srgbClr val="174060"/>
                </a:solidFill>
                <a:latin typeface="Lato"/>
                <a:ea typeface="Lato"/>
                <a:cs typeface="Times New Roman"/>
              </a:rPr>
              <a:t>Race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1100" dirty="0">
                <a:solidFill>
                  <a:srgbClr val="174060"/>
                </a:solidFill>
                <a:latin typeface="Lato" panose="020F0502020204030203" pitchFamily="34" charset="77"/>
                <a:cs typeface="Times New Roman" panose="02020603050405020304" pitchFamily="18" charset="0"/>
              </a:rPr>
              <a:t>Wellbeing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1100" dirty="0">
                <a:solidFill>
                  <a:srgbClr val="174060"/>
                </a:solidFill>
                <a:latin typeface="Lato" panose="020F0502020204030203" pitchFamily="34" charset="77"/>
                <a:cs typeface="Times New Roman" panose="02020603050405020304" pitchFamily="18" charset="0"/>
              </a:rPr>
              <a:t>Worst Housing Situation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1100" dirty="0">
                <a:solidFill>
                  <a:srgbClr val="174060"/>
                </a:solidFill>
                <a:latin typeface="Lato" panose="020F0502020204030203" pitchFamily="34" charset="77"/>
                <a:cs typeface="Times New Roman" panose="02020603050405020304" pitchFamily="18" charset="0"/>
              </a:rPr>
              <a:t>Last Permanent Address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100" dirty="0">
              <a:solidFill>
                <a:srgbClr val="174060"/>
              </a:solidFill>
              <a:latin typeface="Lato" panose="020F0502020204030203" pitchFamily="34" charset="77"/>
            </a:endParaRPr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C4AB4FAF-0855-A5CC-83ED-101CBF0D9F2C}"/>
              </a:ext>
            </a:extLst>
          </p:cNvPr>
          <p:cNvSpPr/>
          <p:nvPr/>
        </p:nvSpPr>
        <p:spPr>
          <a:xfrm>
            <a:off x="506855" y="485340"/>
            <a:ext cx="6059958" cy="660514"/>
          </a:xfrm>
          <a:custGeom>
            <a:avLst/>
            <a:gdLst>
              <a:gd name="connsiteX0" fmla="*/ 2624571 w 2815070"/>
              <a:gd name="connsiteY0" fmla="*/ 954232 h 1130011"/>
              <a:gd name="connsiteX1" fmla="*/ 189634 w 2815070"/>
              <a:gd name="connsiteY1" fmla="*/ 1130011 h 1130011"/>
              <a:gd name="connsiteX2" fmla="*/ 77066 w 2815070"/>
              <a:gd name="connsiteY2" fmla="*/ 1002723 h 1130011"/>
              <a:gd name="connsiteX3" fmla="*/ 0 w 2815070"/>
              <a:gd name="connsiteY3" fmla="*/ 127288 h 1130011"/>
              <a:gd name="connsiteX4" fmla="*/ 112568 w 2815070"/>
              <a:gd name="connsiteY4" fmla="*/ 0 h 1130011"/>
              <a:gd name="connsiteX5" fmla="*/ 2702503 w 2815070"/>
              <a:gd name="connsiteY5" fmla="*/ 88323 h 1130011"/>
              <a:gd name="connsiteX6" fmla="*/ 2815071 w 2815070"/>
              <a:gd name="connsiteY6" fmla="*/ 215611 h 1130011"/>
              <a:gd name="connsiteX7" fmla="*/ 2738005 w 2815070"/>
              <a:gd name="connsiteY7" fmla="*/ 827809 h 1130011"/>
              <a:gd name="connsiteX8" fmla="*/ 2624571 w 2815070"/>
              <a:gd name="connsiteY8" fmla="*/ 954232 h 1130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070" h="1130011">
                <a:moveTo>
                  <a:pt x="2624571" y="954232"/>
                </a:moveTo>
                <a:lnTo>
                  <a:pt x="189634" y="1130011"/>
                </a:lnTo>
                <a:cubicBezTo>
                  <a:pt x="128155" y="1130011"/>
                  <a:pt x="77066" y="1072861"/>
                  <a:pt x="77066" y="1002723"/>
                </a:cubicBezTo>
                <a:lnTo>
                  <a:pt x="0" y="127288"/>
                </a:lnTo>
                <a:cubicBezTo>
                  <a:pt x="0" y="57150"/>
                  <a:pt x="50223" y="0"/>
                  <a:pt x="112568" y="0"/>
                </a:cubicBezTo>
                <a:lnTo>
                  <a:pt x="2702503" y="88323"/>
                </a:lnTo>
                <a:cubicBezTo>
                  <a:pt x="2763982" y="88323"/>
                  <a:pt x="2815071" y="145473"/>
                  <a:pt x="2815071" y="215611"/>
                </a:cubicBezTo>
                <a:lnTo>
                  <a:pt x="2738005" y="827809"/>
                </a:lnTo>
                <a:cubicBezTo>
                  <a:pt x="2736273" y="897082"/>
                  <a:pt x="2686050" y="954232"/>
                  <a:pt x="2624571" y="954232"/>
                </a:cubicBezTo>
                <a:close/>
              </a:path>
            </a:pathLst>
          </a:custGeom>
          <a:solidFill>
            <a:srgbClr val="A30819">
              <a:alpha val="92643"/>
            </a:srgbClr>
          </a:solidFill>
          <a:ln w="865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Rectangle 3">
            <a:extLst>
              <a:ext uri="{FF2B5EF4-FFF2-40B4-BE49-F238E27FC236}">
                <a16:creationId xmlns:a16="http://schemas.microsoft.com/office/drawing/2014/main" id="{82CF13FE-EC0D-0D35-5FA3-875A49AEC0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833" y="1384373"/>
            <a:ext cx="3213334" cy="7663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strike="noStrike" cap="none" normalizeH="0" baseline="0" dirty="0">
                <a:ln>
                  <a:noFill/>
                </a:ln>
                <a:solidFill>
                  <a:srgbClr val="174060"/>
                </a:solidFill>
                <a:effectLst/>
                <a:latin typeface="Kadwa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Overview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en-US" altLang="en-US" sz="1100" dirty="0">
                <a:solidFill>
                  <a:srgbClr val="174060"/>
                </a:solidFill>
                <a:latin typeface="Lato" panose="020F0502020204030203" pitchFamily="34" charset="77"/>
                <a:cs typeface="Times New Roman" panose="02020603050405020304" pitchFamily="18" charset="0"/>
              </a:rPr>
              <a:t>With effect from October 1, 2023, the U.S. Department of Housing and Urban Development (HUD) will initiate a series of updates to the Homeless Management Information System (HMIS) data standards. These updates will encompass a spectrum of adjustments to existing fields, the selective retirement of specific elements, and the integration of newly introduced data components.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endParaRPr lang="en-US" altLang="en-US" sz="1100" dirty="0">
              <a:solidFill>
                <a:srgbClr val="174060"/>
              </a:solidFill>
              <a:latin typeface="Lato"/>
              <a:ea typeface="Lato"/>
              <a:cs typeface="Times New Roman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kern="1200" cap="none" normalizeH="0" baseline="0" noProof="0" dirty="0">
                <a:ln>
                  <a:noFill/>
                </a:ln>
                <a:solidFill>
                  <a:srgbClr val="174060"/>
                </a:solidFill>
                <a:effectLst/>
                <a:uLnTx/>
                <a:uFillTx/>
                <a:latin typeface="Kadwa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Language Updates</a:t>
            </a:r>
            <a:endParaRPr kumimoji="0" lang="en-US" altLang="en-US" sz="1600" b="1" i="0" u="none" strike="noStrike" kern="1200" cap="none" normalizeH="0" baseline="0" noProof="0" dirty="0">
              <a:ln>
                <a:noFill/>
              </a:ln>
              <a:solidFill>
                <a:srgbClr val="174060"/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Times New Roman" panose="02020603050405020304" pitchFamily="18" charset="0"/>
            </a:endParaRPr>
          </a:p>
          <a:p>
            <a:pPr marL="171450" indent="-17145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100" dirty="0">
                <a:solidFill>
                  <a:srgbClr val="174060"/>
                </a:solidFill>
                <a:latin typeface="Lato"/>
                <a:ea typeface="Lato"/>
                <a:cs typeface="Times New Roman"/>
              </a:rPr>
              <a:t>"Domestic Violence Victims" will be </a:t>
            </a:r>
            <a:r>
              <a:rPr lang="en-US" altLang="en-US" sz="1100" b="1" dirty="0">
                <a:solidFill>
                  <a:srgbClr val="A30819"/>
                </a:solidFill>
                <a:latin typeface="Lato"/>
                <a:ea typeface="Lato"/>
                <a:cs typeface="Times New Roman"/>
              </a:rPr>
              <a:t>"Survivors of Domestic Violence”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1100" dirty="0">
                <a:solidFill>
                  <a:srgbClr val="174060"/>
                </a:solidFill>
                <a:latin typeface="Lato" panose="020F0502020204030203" pitchFamily="34" charset="77"/>
                <a:cs typeface="Times New Roman" panose="02020603050405020304" pitchFamily="18" charset="0"/>
              </a:rPr>
              <a:t>"Client Refused" will change to </a:t>
            </a:r>
            <a:r>
              <a:rPr lang="en-US" altLang="en-US" sz="1100" b="1" dirty="0">
                <a:solidFill>
                  <a:srgbClr val="A30819"/>
                </a:solidFill>
                <a:latin typeface="Lato" panose="020F0502020204030203" pitchFamily="34" charset="77"/>
                <a:cs typeface="Times New Roman" panose="02020603050405020304" pitchFamily="18" charset="0"/>
              </a:rPr>
              <a:t>"Client prefers not to answer"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1100" dirty="0">
                <a:solidFill>
                  <a:srgbClr val="174060"/>
                </a:solidFill>
                <a:latin typeface="Lato" panose="020F0502020204030203" pitchFamily="34" charset="77"/>
                <a:cs typeface="Times New Roman" panose="02020603050405020304" pitchFamily="18" charset="0"/>
              </a:rPr>
              <a:t>"Veteran's Administration (VA) Medical Services" will be </a:t>
            </a:r>
            <a:r>
              <a:rPr lang="en-US" altLang="en-US" sz="1100" b="1" dirty="0">
                <a:solidFill>
                  <a:srgbClr val="A30819"/>
                </a:solidFill>
                <a:latin typeface="Lato" panose="020F0502020204030203" pitchFamily="34" charset="77"/>
                <a:cs typeface="Times New Roman" panose="02020603050405020304" pitchFamily="18" charset="0"/>
              </a:rPr>
              <a:t>"Veteran's Health Administration (VHA)"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1100" dirty="0">
                <a:solidFill>
                  <a:srgbClr val="174060"/>
                </a:solidFill>
                <a:latin typeface="Lato" panose="020F0502020204030203" pitchFamily="34" charset="77"/>
                <a:cs typeface="Times New Roman" panose="02020603050405020304" pitchFamily="18" charset="0"/>
              </a:rPr>
              <a:t>"Approximate date homelessness started" will become </a:t>
            </a:r>
            <a:r>
              <a:rPr lang="en-US" altLang="en-US" sz="1100" b="1" dirty="0">
                <a:solidFill>
                  <a:srgbClr val="A30819"/>
                </a:solidFill>
                <a:latin typeface="Lato" panose="020F0502020204030203" pitchFamily="34" charset="77"/>
                <a:cs typeface="Times New Roman" panose="02020603050405020304" pitchFamily="18" charset="0"/>
              </a:rPr>
              <a:t>"Approximate date this episode of homelessness started"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1100" dirty="0">
                <a:solidFill>
                  <a:srgbClr val="174060"/>
                </a:solidFill>
                <a:latin typeface="Lato" panose="020F0502020204030203" pitchFamily="34" charset="77"/>
                <a:cs typeface="Times New Roman" panose="02020603050405020304" pitchFamily="18" charset="0"/>
              </a:rPr>
              <a:t>"Client location" will be </a:t>
            </a:r>
            <a:r>
              <a:rPr lang="en-US" altLang="en-US" sz="1100" b="1" dirty="0">
                <a:solidFill>
                  <a:srgbClr val="A30819"/>
                </a:solidFill>
                <a:latin typeface="Lato" panose="020F0502020204030203" pitchFamily="34" charset="77"/>
                <a:cs typeface="Times New Roman" panose="02020603050405020304" pitchFamily="18" charset="0"/>
              </a:rPr>
              <a:t>"Enrollment CoC”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endParaRPr lang="en-US" altLang="en-US" sz="1100" b="1" dirty="0">
              <a:solidFill>
                <a:srgbClr val="A30819"/>
              </a:solidFill>
              <a:latin typeface="Lato" panose="020F0502020204030203" pitchFamily="34" charset="77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74060"/>
                </a:solidFill>
                <a:effectLst/>
                <a:uLnTx/>
                <a:uFillTx/>
                <a:latin typeface="Kadwa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Changes to Existing Data Elements</a:t>
            </a:r>
            <a:endParaRPr lang="en-US" sz="1600" b="1" dirty="0">
              <a:solidFill>
                <a:srgbClr val="174060"/>
              </a:solidFill>
              <a:latin typeface="Kadwa" pitchFamily="2" charset="77"/>
              <a:cs typeface="Times New Roman" panose="02020603050405020304" pitchFamily="18" charset="0"/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rgbClr val="A30819"/>
                </a:solidFill>
                <a:latin typeface="Lato" panose="020F0502020204030203" pitchFamily="34" charset="77"/>
              </a:rPr>
              <a:t>Veteran Status: </a:t>
            </a:r>
            <a:r>
              <a:rPr lang="en-US" sz="1100" dirty="0">
                <a:solidFill>
                  <a:srgbClr val="174060"/>
                </a:solidFill>
                <a:latin typeface="Lato" panose="020F0502020204030203" pitchFamily="34" charset="77"/>
              </a:rPr>
              <a:t>Specific definition removed, refer to VA Data Guide.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rgbClr val="A30819"/>
                </a:solidFill>
                <a:latin typeface="Lato" panose="020F0502020204030203" pitchFamily="34" charset="77"/>
              </a:rPr>
              <a:t>Name: </a:t>
            </a:r>
            <a:r>
              <a:rPr lang="en-US" sz="1100" dirty="0">
                <a:solidFill>
                  <a:srgbClr val="174060"/>
                </a:solidFill>
                <a:latin typeface="Lato" panose="020F0502020204030203" pitchFamily="34" charset="77"/>
              </a:rPr>
              <a:t>Clients may provide Preferred Name; "Legal name" optional if not required by funder.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rgbClr val="A30819"/>
                </a:solidFill>
                <a:latin typeface="Lato" panose="020F0502020204030203" pitchFamily="34" charset="77"/>
              </a:rPr>
              <a:t>Race and Ethnicity: </a:t>
            </a:r>
            <a:r>
              <a:rPr lang="en-US" sz="1100" dirty="0">
                <a:solidFill>
                  <a:srgbClr val="174060"/>
                </a:solidFill>
                <a:latin typeface="Lato" panose="020F0502020204030203" pitchFamily="34" charset="77"/>
              </a:rPr>
              <a:t>Merged into one element; added options (Hispanic/Latina/e/o, Middle Eastern/North African, Additional detail).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rgbClr val="A30819"/>
                </a:solidFill>
                <a:latin typeface="Lato" panose="020F0502020204030203" pitchFamily="34" charset="77"/>
              </a:rPr>
              <a:t>Gender: </a:t>
            </a:r>
            <a:r>
              <a:rPr lang="en-US" sz="1100" dirty="0">
                <a:solidFill>
                  <a:srgbClr val="174060"/>
                </a:solidFill>
                <a:latin typeface="Lato" panose="020F0502020204030203" pitchFamily="34" charset="77"/>
              </a:rPr>
              <a:t>Updated response choices including Non-Binary, Two-Spirit, etc.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rgbClr val="A30819"/>
                </a:solidFill>
                <a:latin typeface="Lato" panose="020F0502020204030203" pitchFamily="34" charset="77"/>
              </a:rPr>
              <a:t>Living Situation: </a:t>
            </a:r>
            <a:r>
              <a:rPr lang="en-US" sz="1100" dirty="0">
                <a:solidFill>
                  <a:srgbClr val="174060"/>
                </a:solidFill>
                <a:latin typeface="Lato" panose="020F0502020204030203" pitchFamily="34" charset="77"/>
              </a:rPr>
              <a:t>Expanded options for subsidized housing scenarios.</a:t>
            </a:r>
          </a:p>
        </p:txBody>
      </p:sp>
      <p:grpSp>
        <p:nvGrpSpPr>
          <p:cNvPr id="5" name="Graphic 9">
            <a:extLst>
              <a:ext uri="{FF2B5EF4-FFF2-40B4-BE49-F238E27FC236}">
                <a16:creationId xmlns:a16="http://schemas.microsoft.com/office/drawing/2014/main" id="{051FF8A3-15D9-85D7-AE63-48D638E3F64D}"/>
              </a:ext>
            </a:extLst>
          </p:cNvPr>
          <p:cNvGrpSpPr>
            <a:grpSpLocks noChangeAspect="1"/>
          </p:cNvGrpSpPr>
          <p:nvPr/>
        </p:nvGrpSpPr>
        <p:grpSpPr>
          <a:xfrm>
            <a:off x="102672" y="113535"/>
            <a:ext cx="1040657" cy="298868"/>
            <a:chOff x="1735540" y="2135206"/>
            <a:chExt cx="6973063" cy="1971487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58A8BDF6-A6BC-71D1-44AC-DEED49AE8CA1}"/>
                </a:ext>
              </a:extLst>
            </p:cNvPr>
            <p:cNvSpPr/>
            <p:nvPr/>
          </p:nvSpPr>
          <p:spPr>
            <a:xfrm>
              <a:off x="3760279" y="2535698"/>
              <a:ext cx="4948324" cy="1107628"/>
            </a:xfrm>
            <a:custGeom>
              <a:avLst/>
              <a:gdLst>
                <a:gd name="connsiteX0" fmla="*/ 246949 w 4948324"/>
                <a:gd name="connsiteY0" fmla="*/ 144644 h 1107628"/>
                <a:gd name="connsiteX1" fmla="*/ 254713 w 4948324"/>
                <a:gd name="connsiteY1" fmla="*/ 144668 h 1107628"/>
                <a:gd name="connsiteX2" fmla="*/ 637074 w 4948324"/>
                <a:gd name="connsiteY2" fmla="*/ 384721 h 1107628"/>
                <a:gd name="connsiteX3" fmla="*/ 586604 w 4948324"/>
                <a:gd name="connsiteY3" fmla="*/ 520446 h 1107628"/>
                <a:gd name="connsiteX4" fmla="*/ 462473 w 4948324"/>
                <a:gd name="connsiteY4" fmla="*/ 587968 h 1107628"/>
                <a:gd name="connsiteX5" fmla="*/ 618659 w 4948324"/>
                <a:gd name="connsiteY5" fmla="*/ 657535 h 1107628"/>
                <a:gd name="connsiteX6" fmla="*/ 677997 w 4948324"/>
                <a:gd name="connsiteY6" fmla="*/ 815768 h 1107628"/>
                <a:gd name="connsiteX7" fmla="*/ 574327 w 4948324"/>
                <a:gd name="connsiteY7" fmla="*/ 1025153 h 1107628"/>
                <a:gd name="connsiteX8" fmla="*/ 283779 w 4948324"/>
                <a:gd name="connsiteY8" fmla="*/ 1087219 h 1107628"/>
                <a:gd name="connsiteX9" fmla="*/ 283779 w 4948324"/>
                <a:gd name="connsiteY9" fmla="*/ 1087219 h 1107628"/>
                <a:gd name="connsiteX10" fmla="*/ 52 w 4948324"/>
                <a:gd name="connsiteY10" fmla="*/ 1087219 h 1107628"/>
                <a:gd name="connsiteX11" fmla="*/ 52 w 4948324"/>
                <a:gd name="connsiteY11" fmla="*/ 144644 h 1107628"/>
                <a:gd name="connsiteX12" fmla="*/ 246949 w 4948324"/>
                <a:gd name="connsiteY12" fmla="*/ 144644 h 1107628"/>
                <a:gd name="connsiteX13" fmla="*/ 304240 w 4948324"/>
                <a:gd name="connsiteY13" fmla="*/ 657535 h 1107628"/>
                <a:gd name="connsiteX14" fmla="*/ 180110 w 4948324"/>
                <a:gd name="connsiteY14" fmla="*/ 657535 h 1107628"/>
                <a:gd name="connsiteX15" fmla="*/ 180110 w 4948324"/>
                <a:gd name="connsiteY15" fmla="*/ 952175 h 1107628"/>
                <a:gd name="connsiteX16" fmla="*/ 285143 w 4948324"/>
                <a:gd name="connsiteY16" fmla="*/ 952175 h 1107628"/>
                <a:gd name="connsiteX17" fmla="*/ 437238 w 4948324"/>
                <a:gd name="connsiteY17" fmla="*/ 922166 h 1107628"/>
                <a:gd name="connsiteX18" fmla="*/ 489754 w 4948324"/>
                <a:gd name="connsiteY18" fmla="*/ 808948 h 1107628"/>
                <a:gd name="connsiteX19" fmla="*/ 439966 w 4948324"/>
                <a:gd name="connsiteY19" fmla="*/ 693001 h 1107628"/>
                <a:gd name="connsiteX20" fmla="*/ 304240 w 4948324"/>
                <a:gd name="connsiteY20" fmla="*/ 657535 h 1107628"/>
                <a:gd name="connsiteX21" fmla="*/ 304240 w 4948324"/>
                <a:gd name="connsiteY21" fmla="*/ 657535 h 1107628"/>
                <a:gd name="connsiteX22" fmla="*/ 264682 w 4948324"/>
                <a:gd name="connsiteY22" fmla="*/ 276959 h 1107628"/>
                <a:gd name="connsiteX23" fmla="*/ 180110 w 4948324"/>
                <a:gd name="connsiteY23" fmla="*/ 276959 h 1107628"/>
                <a:gd name="connsiteX24" fmla="*/ 180110 w 4948324"/>
                <a:gd name="connsiteY24" fmla="*/ 532041 h 1107628"/>
                <a:gd name="connsiteX25" fmla="*/ 290599 w 4948324"/>
                <a:gd name="connsiteY25" fmla="*/ 532041 h 1107628"/>
                <a:gd name="connsiteX26" fmla="*/ 409274 w 4948324"/>
                <a:gd name="connsiteY26" fmla="*/ 498621 h 1107628"/>
                <a:gd name="connsiteX27" fmla="*/ 452924 w 4948324"/>
                <a:gd name="connsiteY27" fmla="*/ 399725 h 1107628"/>
                <a:gd name="connsiteX28" fmla="*/ 407228 w 4948324"/>
                <a:gd name="connsiteY28" fmla="*/ 304240 h 1107628"/>
                <a:gd name="connsiteX29" fmla="*/ 264682 w 4948324"/>
                <a:gd name="connsiteY29" fmla="*/ 276959 h 1107628"/>
                <a:gd name="connsiteX30" fmla="*/ 264682 w 4948324"/>
                <a:gd name="connsiteY30" fmla="*/ 276959 h 1107628"/>
                <a:gd name="connsiteX31" fmla="*/ 978796 w 4948324"/>
                <a:gd name="connsiteY31" fmla="*/ 365624 h 1107628"/>
                <a:gd name="connsiteX32" fmla="*/ 978796 w 4948324"/>
                <a:gd name="connsiteY32" fmla="*/ 1087219 h 1107628"/>
                <a:gd name="connsiteX33" fmla="*/ 804194 w 4948324"/>
                <a:gd name="connsiteY33" fmla="*/ 1087219 h 1107628"/>
                <a:gd name="connsiteX34" fmla="*/ 804194 w 4948324"/>
                <a:gd name="connsiteY34" fmla="*/ 365624 h 1107628"/>
                <a:gd name="connsiteX35" fmla="*/ 978796 w 4948324"/>
                <a:gd name="connsiteY35" fmla="*/ 365624 h 1107628"/>
                <a:gd name="connsiteX36" fmla="*/ 890131 w 4948324"/>
                <a:gd name="connsiteY36" fmla="*/ 52 h 1107628"/>
                <a:gd name="connsiteX37" fmla="*/ 969929 w 4948324"/>
                <a:gd name="connsiteY37" fmla="*/ 30743 h 1107628"/>
                <a:gd name="connsiteX38" fmla="*/ 1000621 w 4948324"/>
                <a:gd name="connsiteY38" fmla="*/ 106449 h 1107628"/>
                <a:gd name="connsiteX39" fmla="*/ 969929 w 4948324"/>
                <a:gd name="connsiteY39" fmla="*/ 181474 h 1107628"/>
                <a:gd name="connsiteX40" fmla="*/ 890131 w 4948324"/>
                <a:gd name="connsiteY40" fmla="*/ 211483 h 1107628"/>
                <a:gd name="connsiteX41" fmla="*/ 811697 w 4948324"/>
                <a:gd name="connsiteY41" fmla="*/ 181474 h 1107628"/>
                <a:gd name="connsiteX42" fmla="*/ 781005 w 4948324"/>
                <a:gd name="connsiteY42" fmla="*/ 106449 h 1107628"/>
                <a:gd name="connsiteX43" fmla="*/ 811697 w 4948324"/>
                <a:gd name="connsiteY43" fmla="*/ 30743 h 1107628"/>
                <a:gd name="connsiteX44" fmla="*/ 890131 w 4948324"/>
                <a:gd name="connsiteY44" fmla="*/ 52 h 1107628"/>
                <a:gd name="connsiteX45" fmla="*/ 1435099 w 4948324"/>
                <a:gd name="connsiteY45" fmla="*/ 1107680 h 1107628"/>
                <a:gd name="connsiteX46" fmla="*/ 1531267 w 4948324"/>
                <a:gd name="connsiteY46" fmla="*/ 1094039 h 1107628"/>
                <a:gd name="connsiteX47" fmla="*/ 1616521 w 4948324"/>
                <a:gd name="connsiteY47" fmla="*/ 1053117 h 1107628"/>
                <a:gd name="connsiteX48" fmla="*/ 1616521 w 4948324"/>
                <a:gd name="connsiteY48" fmla="*/ 1053117 h 1107628"/>
                <a:gd name="connsiteX49" fmla="*/ 1555138 w 4948324"/>
                <a:gd name="connsiteY49" fmla="*/ 941263 h 1107628"/>
                <a:gd name="connsiteX50" fmla="*/ 1469201 w 4948324"/>
                <a:gd name="connsiteY50" fmla="*/ 967180 h 1107628"/>
                <a:gd name="connsiteX51" fmla="*/ 1411228 w 4948324"/>
                <a:gd name="connsiteY51" fmla="*/ 943991 h 1107628"/>
                <a:gd name="connsiteX52" fmla="*/ 1392813 w 4948324"/>
                <a:gd name="connsiteY52" fmla="*/ 867603 h 1107628"/>
                <a:gd name="connsiteX53" fmla="*/ 1392813 w 4948324"/>
                <a:gd name="connsiteY53" fmla="*/ 867603 h 1107628"/>
                <a:gd name="connsiteX54" fmla="*/ 1392813 w 4948324"/>
                <a:gd name="connsiteY54" fmla="*/ 491118 h 1107628"/>
                <a:gd name="connsiteX55" fmla="*/ 1542861 w 4948324"/>
                <a:gd name="connsiteY55" fmla="*/ 491118 h 1107628"/>
                <a:gd name="connsiteX56" fmla="*/ 1560594 w 4948324"/>
                <a:gd name="connsiteY56" fmla="*/ 365624 h 1107628"/>
                <a:gd name="connsiteX57" fmla="*/ 1392813 w 4948324"/>
                <a:gd name="connsiteY57" fmla="*/ 365624 h 1107628"/>
                <a:gd name="connsiteX58" fmla="*/ 1392813 w 4948324"/>
                <a:gd name="connsiteY58" fmla="*/ 185566 h 1107628"/>
                <a:gd name="connsiteX59" fmla="*/ 1218212 w 4948324"/>
                <a:gd name="connsiteY59" fmla="*/ 206027 h 1107628"/>
                <a:gd name="connsiteX60" fmla="*/ 1218212 w 4948324"/>
                <a:gd name="connsiteY60" fmla="*/ 365624 h 1107628"/>
                <a:gd name="connsiteX61" fmla="*/ 1104993 w 4948324"/>
                <a:gd name="connsiteY61" fmla="*/ 365624 h 1107628"/>
                <a:gd name="connsiteX62" fmla="*/ 1104993 w 4948324"/>
                <a:gd name="connsiteY62" fmla="*/ 491118 h 1107628"/>
                <a:gd name="connsiteX63" fmla="*/ 1218212 w 4948324"/>
                <a:gd name="connsiteY63" fmla="*/ 491118 h 1107628"/>
                <a:gd name="connsiteX64" fmla="*/ 1218212 w 4948324"/>
                <a:gd name="connsiteY64" fmla="*/ 871695 h 1107628"/>
                <a:gd name="connsiteX65" fmla="*/ 1273457 w 4948324"/>
                <a:gd name="connsiteY65" fmla="*/ 1046979 h 1107628"/>
                <a:gd name="connsiteX66" fmla="*/ 1435099 w 4948324"/>
                <a:gd name="connsiteY66" fmla="*/ 1107680 h 1107628"/>
                <a:gd name="connsiteX67" fmla="*/ 1965063 w 4948324"/>
                <a:gd name="connsiteY67" fmla="*/ 1087219 h 1107628"/>
                <a:gd name="connsiteX68" fmla="*/ 1965063 w 4948324"/>
                <a:gd name="connsiteY68" fmla="*/ 491118 h 1107628"/>
                <a:gd name="connsiteX69" fmla="*/ 2119203 w 4948324"/>
                <a:gd name="connsiteY69" fmla="*/ 491118 h 1107628"/>
                <a:gd name="connsiteX70" fmla="*/ 2138301 w 4948324"/>
                <a:gd name="connsiteY70" fmla="*/ 365624 h 1107628"/>
                <a:gd name="connsiteX71" fmla="*/ 1965063 w 4948324"/>
                <a:gd name="connsiteY71" fmla="*/ 365624 h 1107628"/>
                <a:gd name="connsiteX72" fmla="*/ 1965063 w 4948324"/>
                <a:gd name="connsiteY72" fmla="*/ 289235 h 1107628"/>
                <a:gd name="connsiteX73" fmla="*/ 1987570 w 4948324"/>
                <a:gd name="connsiteY73" fmla="*/ 213529 h 1107628"/>
                <a:gd name="connsiteX74" fmla="*/ 2061912 w 4948324"/>
                <a:gd name="connsiteY74" fmla="*/ 189658 h 1107628"/>
                <a:gd name="connsiteX75" fmla="*/ 2180587 w 4948324"/>
                <a:gd name="connsiteY75" fmla="*/ 216939 h 1107628"/>
                <a:gd name="connsiteX76" fmla="*/ 2180587 w 4948324"/>
                <a:gd name="connsiteY76" fmla="*/ 216939 h 1107628"/>
                <a:gd name="connsiteX77" fmla="*/ 2231057 w 4948324"/>
                <a:gd name="connsiteY77" fmla="*/ 99629 h 1107628"/>
                <a:gd name="connsiteX78" fmla="*/ 2044179 w 4948324"/>
                <a:gd name="connsiteY78" fmla="*/ 57343 h 1107628"/>
                <a:gd name="connsiteX79" fmla="*/ 1856619 w 4948324"/>
                <a:gd name="connsiteY79" fmla="*/ 120772 h 1107628"/>
                <a:gd name="connsiteX80" fmla="*/ 1790461 w 4948324"/>
                <a:gd name="connsiteY80" fmla="*/ 286507 h 1107628"/>
                <a:gd name="connsiteX81" fmla="*/ 1790461 w 4948324"/>
                <a:gd name="connsiteY81" fmla="*/ 286507 h 1107628"/>
                <a:gd name="connsiteX82" fmla="*/ 1790461 w 4948324"/>
                <a:gd name="connsiteY82" fmla="*/ 365624 h 1107628"/>
                <a:gd name="connsiteX83" fmla="*/ 1673151 w 4948324"/>
                <a:gd name="connsiteY83" fmla="*/ 365624 h 1107628"/>
                <a:gd name="connsiteX84" fmla="*/ 1673151 w 4948324"/>
                <a:gd name="connsiteY84" fmla="*/ 491118 h 1107628"/>
                <a:gd name="connsiteX85" fmla="*/ 1790461 w 4948324"/>
                <a:gd name="connsiteY85" fmla="*/ 491118 h 1107628"/>
                <a:gd name="connsiteX86" fmla="*/ 1790461 w 4948324"/>
                <a:gd name="connsiteY86" fmla="*/ 1087219 h 1107628"/>
                <a:gd name="connsiteX87" fmla="*/ 1965063 w 4948324"/>
                <a:gd name="connsiteY87" fmla="*/ 1087219 h 1107628"/>
                <a:gd name="connsiteX88" fmla="*/ 2525036 w 4948324"/>
                <a:gd name="connsiteY88" fmla="*/ 345162 h 1107628"/>
                <a:gd name="connsiteX89" fmla="*/ 2773980 w 4948324"/>
                <a:gd name="connsiteY89" fmla="*/ 446786 h 1107628"/>
                <a:gd name="connsiteX90" fmla="*/ 2863327 w 4948324"/>
                <a:gd name="connsiteY90" fmla="*/ 725739 h 1107628"/>
                <a:gd name="connsiteX91" fmla="*/ 2822405 w 4948324"/>
                <a:gd name="connsiteY91" fmla="*/ 925576 h 1107628"/>
                <a:gd name="connsiteX92" fmla="*/ 2705094 w 4948324"/>
                <a:gd name="connsiteY92" fmla="*/ 1059937 h 1107628"/>
                <a:gd name="connsiteX93" fmla="*/ 2523672 w 4948324"/>
                <a:gd name="connsiteY93" fmla="*/ 1107680 h 1107628"/>
                <a:gd name="connsiteX94" fmla="*/ 2274047 w 4948324"/>
                <a:gd name="connsiteY94" fmla="*/ 1006056 h 1107628"/>
                <a:gd name="connsiteX95" fmla="*/ 2184018 w 4948324"/>
                <a:gd name="connsiteY95" fmla="*/ 725739 h 1107628"/>
                <a:gd name="connsiteX96" fmla="*/ 2224940 w 4948324"/>
                <a:gd name="connsiteY96" fmla="*/ 526584 h 1107628"/>
                <a:gd name="connsiteX97" fmla="*/ 2342932 w 4948324"/>
                <a:gd name="connsiteY97" fmla="*/ 392905 h 1107628"/>
                <a:gd name="connsiteX98" fmla="*/ 2525036 w 4948324"/>
                <a:gd name="connsiteY98" fmla="*/ 345162 h 1107628"/>
                <a:gd name="connsiteX99" fmla="*/ 2525036 w 4948324"/>
                <a:gd name="connsiteY99" fmla="*/ 477478 h 1107628"/>
                <a:gd name="connsiteX100" fmla="*/ 2368168 w 4948324"/>
                <a:gd name="connsiteY100" fmla="*/ 725739 h 1107628"/>
                <a:gd name="connsiteX101" fmla="*/ 2407044 w 4948324"/>
                <a:gd name="connsiteY101" fmla="*/ 914663 h 1107628"/>
                <a:gd name="connsiteX102" fmla="*/ 2523672 w 4948324"/>
                <a:gd name="connsiteY102" fmla="*/ 975365 h 1107628"/>
                <a:gd name="connsiteX103" fmla="*/ 2640301 w 4948324"/>
                <a:gd name="connsiteY103" fmla="*/ 913981 h 1107628"/>
                <a:gd name="connsiteX104" fmla="*/ 2679177 w 4948324"/>
                <a:gd name="connsiteY104" fmla="*/ 725739 h 1107628"/>
                <a:gd name="connsiteX105" fmla="*/ 2640301 w 4948324"/>
                <a:gd name="connsiteY105" fmla="*/ 538179 h 1107628"/>
                <a:gd name="connsiteX106" fmla="*/ 2525036 w 4948324"/>
                <a:gd name="connsiteY106" fmla="*/ 477478 h 1107628"/>
                <a:gd name="connsiteX107" fmla="*/ 3305990 w 4948324"/>
                <a:gd name="connsiteY107" fmla="*/ 1107680 h 1107628"/>
                <a:gd name="connsiteX108" fmla="*/ 3539246 w 4948324"/>
                <a:gd name="connsiteY108" fmla="*/ 1024471 h 1107628"/>
                <a:gd name="connsiteX109" fmla="*/ 3539246 w 4948324"/>
                <a:gd name="connsiteY109" fmla="*/ 1024471 h 1107628"/>
                <a:gd name="connsiteX110" fmla="*/ 3461494 w 4948324"/>
                <a:gd name="connsiteY110" fmla="*/ 913981 h 1107628"/>
                <a:gd name="connsiteX111" fmla="*/ 3385788 w 4948324"/>
                <a:gd name="connsiteY111" fmla="*/ 953540 h 1107628"/>
                <a:gd name="connsiteX112" fmla="*/ 3315538 w 4948324"/>
                <a:gd name="connsiteY112" fmla="*/ 965816 h 1107628"/>
                <a:gd name="connsiteX113" fmla="*/ 3195500 w 4948324"/>
                <a:gd name="connsiteY113" fmla="*/ 910571 h 1107628"/>
                <a:gd name="connsiteX114" fmla="*/ 3153213 w 4948324"/>
                <a:gd name="connsiteY114" fmla="*/ 729831 h 1107628"/>
                <a:gd name="connsiteX115" fmla="*/ 3315538 w 4948324"/>
                <a:gd name="connsiteY115" fmla="*/ 482934 h 1107628"/>
                <a:gd name="connsiteX116" fmla="*/ 3390562 w 4948324"/>
                <a:gd name="connsiteY116" fmla="*/ 495211 h 1107628"/>
                <a:gd name="connsiteX117" fmla="*/ 3461494 w 4948324"/>
                <a:gd name="connsiteY117" fmla="*/ 534769 h 1107628"/>
                <a:gd name="connsiteX118" fmla="*/ 3461494 w 4948324"/>
                <a:gd name="connsiteY118" fmla="*/ 534769 h 1107628"/>
                <a:gd name="connsiteX119" fmla="*/ 3539246 w 4948324"/>
                <a:gd name="connsiteY119" fmla="*/ 429735 h 1107628"/>
                <a:gd name="connsiteX120" fmla="*/ 3432167 w 4948324"/>
                <a:gd name="connsiteY120" fmla="*/ 365624 h 1107628"/>
                <a:gd name="connsiteX121" fmla="*/ 3304625 w 4948324"/>
                <a:gd name="connsiteY121" fmla="*/ 345162 h 1107628"/>
                <a:gd name="connsiteX122" fmla="*/ 3125932 w 4948324"/>
                <a:gd name="connsiteY122" fmla="*/ 393587 h 1107628"/>
                <a:gd name="connsiteX123" fmla="*/ 3008621 w 4948324"/>
                <a:gd name="connsiteY123" fmla="*/ 529994 h 1107628"/>
                <a:gd name="connsiteX124" fmla="*/ 2967699 w 4948324"/>
                <a:gd name="connsiteY124" fmla="*/ 732559 h 1107628"/>
                <a:gd name="connsiteX125" fmla="*/ 3008621 w 4948324"/>
                <a:gd name="connsiteY125" fmla="*/ 931714 h 1107628"/>
                <a:gd name="connsiteX126" fmla="*/ 3125932 w 4948324"/>
                <a:gd name="connsiteY126" fmla="*/ 1061983 h 1107628"/>
                <a:gd name="connsiteX127" fmla="*/ 3305990 w 4948324"/>
                <a:gd name="connsiteY127" fmla="*/ 1107680 h 1107628"/>
                <a:gd name="connsiteX128" fmla="*/ 3861871 w 4948324"/>
                <a:gd name="connsiteY128" fmla="*/ 1107680 h 1107628"/>
                <a:gd name="connsiteX129" fmla="*/ 3989412 w 4948324"/>
                <a:gd name="connsiteY129" fmla="*/ 1077670 h 1107628"/>
                <a:gd name="connsiteX130" fmla="*/ 4082851 w 4948324"/>
                <a:gd name="connsiteY130" fmla="*/ 986277 h 1107628"/>
                <a:gd name="connsiteX131" fmla="*/ 4082851 w 4948324"/>
                <a:gd name="connsiteY131" fmla="*/ 986277 h 1107628"/>
                <a:gd name="connsiteX132" fmla="*/ 4092399 w 4948324"/>
                <a:gd name="connsiteY132" fmla="*/ 1087219 h 1107628"/>
                <a:gd name="connsiteX133" fmla="*/ 4243812 w 4948324"/>
                <a:gd name="connsiteY133" fmla="*/ 1087219 h 1107628"/>
                <a:gd name="connsiteX134" fmla="*/ 4243812 w 4948324"/>
                <a:gd name="connsiteY134" fmla="*/ 365624 h 1107628"/>
                <a:gd name="connsiteX135" fmla="*/ 4069210 w 4948324"/>
                <a:gd name="connsiteY135" fmla="*/ 365624 h 1107628"/>
                <a:gd name="connsiteX136" fmla="*/ 4069210 w 4948324"/>
                <a:gd name="connsiteY136" fmla="*/ 873059 h 1107628"/>
                <a:gd name="connsiteX137" fmla="*/ 3923254 w 4948324"/>
                <a:gd name="connsiteY137" fmla="*/ 975365 h 1107628"/>
                <a:gd name="connsiteX138" fmla="*/ 3855732 w 4948324"/>
                <a:gd name="connsiteY138" fmla="*/ 949447 h 1107628"/>
                <a:gd name="connsiteX139" fmla="*/ 3834589 w 4948324"/>
                <a:gd name="connsiteY139" fmla="*/ 862147 h 1107628"/>
                <a:gd name="connsiteX140" fmla="*/ 3834589 w 4948324"/>
                <a:gd name="connsiteY140" fmla="*/ 862147 h 1107628"/>
                <a:gd name="connsiteX141" fmla="*/ 3834589 w 4948324"/>
                <a:gd name="connsiteY141" fmla="*/ 365624 h 1107628"/>
                <a:gd name="connsiteX142" fmla="*/ 3659987 w 4948324"/>
                <a:gd name="connsiteY142" fmla="*/ 365624 h 1107628"/>
                <a:gd name="connsiteX143" fmla="*/ 3659987 w 4948324"/>
                <a:gd name="connsiteY143" fmla="*/ 883972 h 1107628"/>
                <a:gd name="connsiteX144" fmla="*/ 3712504 w 4948324"/>
                <a:gd name="connsiteY144" fmla="*/ 1048343 h 1107628"/>
                <a:gd name="connsiteX145" fmla="*/ 3861871 w 4948324"/>
                <a:gd name="connsiteY145" fmla="*/ 1107680 h 1107628"/>
                <a:gd name="connsiteX146" fmla="*/ 4644188 w 4948324"/>
                <a:gd name="connsiteY146" fmla="*/ 1107680 h 1107628"/>
                <a:gd name="connsiteX147" fmla="*/ 4861076 w 4948324"/>
                <a:gd name="connsiteY147" fmla="*/ 1046979 h 1107628"/>
                <a:gd name="connsiteX148" fmla="*/ 4948377 w 4948324"/>
                <a:gd name="connsiteY148" fmla="*/ 878515 h 1107628"/>
                <a:gd name="connsiteX149" fmla="*/ 4891768 w 4948324"/>
                <a:gd name="connsiteY149" fmla="*/ 733924 h 1107628"/>
                <a:gd name="connsiteX150" fmla="*/ 4717848 w 4948324"/>
                <a:gd name="connsiteY150" fmla="*/ 650715 h 1107628"/>
                <a:gd name="connsiteX151" fmla="*/ 4623045 w 4948324"/>
                <a:gd name="connsiteY151" fmla="*/ 618659 h 1107628"/>
                <a:gd name="connsiteX152" fmla="*/ 4578712 w 4948324"/>
                <a:gd name="connsiteY152" fmla="*/ 587968 h 1107628"/>
                <a:gd name="connsiteX153" fmla="*/ 4566436 w 4948324"/>
                <a:gd name="connsiteY153" fmla="*/ 547045 h 1107628"/>
                <a:gd name="connsiteX154" fmla="*/ 4595081 w 4948324"/>
                <a:gd name="connsiteY154" fmla="*/ 494529 h 1107628"/>
                <a:gd name="connsiteX155" fmla="*/ 4675562 w 4948324"/>
                <a:gd name="connsiteY155" fmla="*/ 474749 h 1107628"/>
                <a:gd name="connsiteX156" fmla="*/ 4856984 w 4948324"/>
                <a:gd name="connsiteY156" fmla="*/ 533405 h 1107628"/>
                <a:gd name="connsiteX157" fmla="*/ 4856984 w 4948324"/>
                <a:gd name="connsiteY157" fmla="*/ 533405 h 1107628"/>
                <a:gd name="connsiteX158" fmla="*/ 4925188 w 4948324"/>
                <a:gd name="connsiteY158" fmla="*/ 431099 h 1107628"/>
                <a:gd name="connsiteX159" fmla="*/ 4668742 w 4948324"/>
                <a:gd name="connsiteY159" fmla="*/ 345162 h 1107628"/>
                <a:gd name="connsiteX160" fmla="*/ 4523467 w 4948324"/>
                <a:gd name="connsiteY160" fmla="*/ 372444 h 1107628"/>
                <a:gd name="connsiteX161" fmla="*/ 4425254 w 4948324"/>
                <a:gd name="connsiteY161" fmla="*/ 447468 h 1107628"/>
                <a:gd name="connsiteX162" fmla="*/ 4390470 w 4948324"/>
                <a:gd name="connsiteY162" fmla="*/ 555230 h 1107628"/>
                <a:gd name="connsiteX163" fmla="*/ 4442305 w 4948324"/>
                <a:gd name="connsiteY163" fmla="*/ 689591 h 1107628"/>
                <a:gd name="connsiteX164" fmla="*/ 4604630 w 4948324"/>
                <a:gd name="connsiteY164" fmla="*/ 773482 h 1107628"/>
                <a:gd name="connsiteX165" fmla="*/ 4708982 w 4948324"/>
                <a:gd name="connsiteY165" fmla="*/ 808266 h 1107628"/>
                <a:gd name="connsiteX166" fmla="*/ 4755360 w 4948324"/>
                <a:gd name="connsiteY166" fmla="*/ 841003 h 1107628"/>
                <a:gd name="connsiteX167" fmla="*/ 4768319 w 4948324"/>
                <a:gd name="connsiteY167" fmla="*/ 890792 h 1107628"/>
                <a:gd name="connsiteX168" fmla="*/ 4733535 w 4948324"/>
                <a:gd name="connsiteY168" fmla="*/ 954904 h 1107628"/>
                <a:gd name="connsiteX169" fmla="*/ 4640096 w 4948324"/>
                <a:gd name="connsiteY169" fmla="*/ 978093 h 1107628"/>
                <a:gd name="connsiteX170" fmla="*/ 4443669 w 4948324"/>
                <a:gd name="connsiteY170" fmla="*/ 907161 h 1107628"/>
                <a:gd name="connsiteX171" fmla="*/ 4443669 w 4948324"/>
                <a:gd name="connsiteY171" fmla="*/ 907161 h 1107628"/>
                <a:gd name="connsiteX172" fmla="*/ 4356368 w 4948324"/>
                <a:gd name="connsiteY172" fmla="*/ 1005374 h 1107628"/>
                <a:gd name="connsiteX173" fmla="*/ 4482545 w 4948324"/>
                <a:gd name="connsiteY173" fmla="*/ 1080398 h 1107628"/>
                <a:gd name="connsiteX174" fmla="*/ 4644188 w 4948324"/>
                <a:gd name="connsiteY174" fmla="*/ 1107680 h 1107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</a:cxnLst>
              <a:rect l="l" t="t" r="r" b="b"/>
              <a:pathLst>
                <a:path w="4948324" h="1107628">
                  <a:moveTo>
                    <a:pt x="246949" y="144644"/>
                  </a:moveTo>
                  <a:lnTo>
                    <a:pt x="254713" y="144668"/>
                  </a:lnTo>
                  <a:cubicBezTo>
                    <a:pt x="509620" y="146252"/>
                    <a:pt x="637074" y="226270"/>
                    <a:pt x="637074" y="384721"/>
                  </a:cubicBezTo>
                  <a:cubicBezTo>
                    <a:pt x="637074" y="440193"/>
                    <a:pt x="620251" y="485435"/>
                    <a:pt x="586604" y="520446"/>
                  </a:cubicBezTo>
                  <a:cubicBezTo>
                    <a:pt x="552956" y="555457"/>
                    <a:pt x="511580" y="577964"/>
                    <a:pt x="462473" y="587968"/>
                  </a:cubicBezTo>
                  <a:cubicBezTo>
                    <a:pt x="527039" y="599790"/>
                    <a:pt x="579101" y="622979"/>
                    <a:pt x="618659" y="657535"/>
                  </a:cubicBezTo>
                  <a:cubicBezTo>
                    <a:pt x="658218" y="692092"/>
                    <a:pt x="677997" y="744836"/>
                    <a:pt x="677997" y="815768"/>
                  </a:cubicBezTo>
                  <a:cubicBezTo>
                    <a:pt x="677997" y="913981"/>
                    <a:pt x="643440" y="983777"/>
                    <a:pt x="574327" y="1025153"/>
                  </a:cubicBezTo>
                  <a:cubicBezTo>
                    <a:pt x="505214" y="1066530"/>
                    <a:pt x="408365" y="1087219"/>
                    <a:pt x="283779" y="1087219"/>
                  </a:cubicBezTo>
                  <a:lnTo>
                    <a:pt x="283779" y="1087219"/>
                  </a:lnTo>
                  <a:lnTo>
                    <a:pt x="52" y="1087219"/>
                  </a:lnTo>
                  <a:lnTo>
                    <a:pt x="52" y="144644"/>
                  </a:lnTo>
                  <a:lnTo>
                    <a:pt x="246949" y="144644"/>
                  </a:lnTo>
                  <a:close/>
                  <a:moveTo>
                    <a:pt x="304240" y="657535"/>
                  </a:moveTo>
                  <a:lnTo>
                    <a:pt x="180110" y="657535"/>
                  </a:lnTo>
                  <a:lnTo>
                    <a:pt x="180110" y="952175"/>
                  </a:lnTo>
                  <a:lnTo>
                    <a:pt x="285143" y="952175"/>
                  </a:lnTo>
                  <a:cubicBezTo>
                    <a:pt x="351528" y="952175"/>
                    <a:pt x="402226" y="942172"/>
                    <a:pt x="437238" y="922166"/>
                  </a:cubicBezTo>
                  <a:cubicBezTo>
                    <a:pt x="472249" y="902159"/>
                    <a:pt x="489754" y="864420"/>
                    <a:pt x="489754" y="808948"/>
                  </a:cubicBezTo>
                  <a:cubicBezTo>
                    <a:pt x="489754" y="755294"/>
                    <a:pt x="473158" y="716645"/>
                    <a:pt x="439966" y="693001"/>
                  </a:cubicBezTo>
                  <a:cubicBezTo>
                    <a:pt x="406773" y="669357"/>
                    <a:pt x="361531" y="657535"/>
                    <a:pt x="304240" y="657535"/>
                  </a:cubicBezTo>
                  <a:lnTo>
                    <a:pt x="304240" y="657535"/>
                  </a:lnTo>
                  <a:close/>
                  <a:moveTo>
                    <a:pt x="264682" y="276959"/>
                  </a:moveTo>
                  <a:lnTo>
                    <a:pt x="180110" y="276959"/>
                  </a:lnTo>
                  <a:lnTo>
                    <a:pt x="180110" y="532041"/>
                  </a:lnTo>
                  <a:lnTo>
                    <a:pt x="290599" y="532041"/>
                  </a:lnTo>
                  <a:cubicBezTo>
                    <a:pt x="340616" y="532041"/>
                    <a:pt x="380174" y="520901"/>
                    <a:pt x="409274" y="498621"/>
                  </a:cubicBezTo>
                  <a:cubicBezTo>
                    <a:pt x="438374" y="476341"/>
                    <a:pt x="452924" y="443376"/>
                    <a:pt x="452924" y="399725"/>
                  </a:cubicBezTo>
                  <a:cubicBezTo>
                    <a:pt x="452924" y="354256"/>
                    <a:pt x="437692" y="322428"/>
                    <a:pt x="407228" y="304240"/>
                  </a:cubicBezTo>
                  <a:cubicBezTo>
                    <a:pt x="376764" y="286053"/>
                    <a:pt x="329248" y="276959"/>
                    <a:pt x="264682" y="276959"/>
                  </a:cubicBezTo>
                  <a:lnTo>
                    <a:pt x="264682" y="276959"/>
                  </a:lnTo>
                  <a:close/>
                  <a:moveTo>
                    <a:pt x="978796" y="365624"/>
                  </a:moveTo>
                  <a:lnTo>
                    <a:pt x="978796" y="1087219"/>
                  </a:lnTo>
                  <a:lnTo>
                    <a:pt x="804194" y="1087219"/>
                  </a:lnTo>
                  <a:lnTo>
                    <a:pt x="804194" y="365624"/>
                  </a:lnTo>
                  <a:lnTo>
                    <a:pt x="978796" y="365624"/>
                  </a:lnTo>
                  <a:close/>
                  <a:moveTo>
                    <a:pt x="890131" y="52"/>
                  </a:moveTo>
                  <a:cubicBezTo>
                    <a:pt x="922869" y="52"/>
                    <a:pt x="949468" y="10282"/>
                    <a:pt x="969929" y="30743"/>
                  </a:cubicBezTo>
                  <a:cubicBezTo>
                    <a:pt x="990390" y="51204"/>
                    <a:pt x="1000621" y="76440"/>
                    <a:pt x="1000621" y="106449"/>
                  </a:cubicBezTo>
                  <a:cubicBezTo>
                    <a:pt x="1000621" y="136459"/>
                    <a:pt x="990390" y="161467"/>
                    <a:pt x="969929" y="181474"/>
                  </a:cubicBezTo>
                  <a:cubicBezTo>
                    <a:pt x="949468" y="201480"/>
                    <a:pt x="922869" y="211483"/>
                    <a:pt x="890131" y="211483"/>
                  </a:cubicBezTo>
                  <a:cubicBezTo>
                    <a:pt x="858303" y="211483"/>
                    <a:pt x="832158" y="201480"/>
                    <a:pt x="811697" y="181474"/>
                  </a:cubicBezTo>
                  <a:cubicBezTo>
                    <a:pt x="791235" y="161467"/>
                    <a:pt x="781005" y="136459"/>
                    <a:pt x="781005" y="106449"/>
                  </a:cubicBezTo>
                  <a:cubicBezTo>
                    <a:pt x="781005" y="76440"/>
                    <a:pt x="791235" y="51204"/>
                    <a:pt x="811697" y="30743"/>
                  </a:cubicBezTo>
                  <a:cubicBezTo>
                    <a:pt x="832158" y="10282"/>
                    <a:pt x="858303" y="52"/>
                    <a:pt x="890131" y="52"/>
                  </a:cubicBezTo>
                  <a:close/>
                  <a:moveTo>
                    <a:pt x="1435099" y="1107680"/>
                  </a:moveTo>
                  <a:cubicBezTo>
                    <a:pt x="1467837" y="1107680"/>
                    <a:pt x="1499893" y="1103133"/>
                    <a:pt x="1531267" y="1094039"/>
                  </a:cubicBezTo>
                  <a:cubicBezTo>
                    <a:pt x="1562640" y="1084945"/>
                    <a:pt x="1591059" y="1071305"/>
                    <a:pt x="1616521" y="1053117"/>
                  </a:cubicBezTo>
                  <a:lnTo>
                    <a:pt x="1616521" y="1053117"/>
                  </a:lnTo>
                  <a:lnTo>
                    <a:pt x="1555138" y="941263"/>
                  </a:lnTo>
                  <a:cubicBezTo>
                    <a:pt x="1524219" y="958541"/>
                    <a:pt x="1495573" y="967180"/>
                    <a:pt x="1469201" y="967180"/>
                  </a:cubicBezTo>
                  <a:cubicBezTo>
                    <a:pt x="1442829" y="967180"/>
                    <a:pt x="1423505" y="959451"/>
                    <a:pt x="1411228" y="943991"/>
                  </a:cubicBezTo>
                  <a:cubicBezTo>
                    <a:pt x="1398951" y="928531"/>
                    <a:pt x="1392813" y="903069"/>
                    <a:pt x="1392813" y="867603"/>
                  </a:cubicBezTo>
                  <a:lnTo>
                    <a:pt x="1392813" y="867603"/>
                  </a:lnTo>
                  <a:lnTo>
                    <a:pt x="1392813" y="491118"/>
                  </a:lnTo>
                  <a:lnTo>
                    <a:pt x="1542861" y="491118"/>
                  </a:lnTo>
                  <a:lnTo>
                    <a:pt x="1560594" y="365624"/>
                  </a:lnTo>
                  <a:lnTo>
                    <a:pt x="1392813" y="365624"/>
                  </a:lnTo>
                  <a:lnTo>
                    <a:pt x="1392813" y="185566"/>
                  </a:lnTo>
                  <a:lnTo>
                    <a:pt x="1218212" y="206027"/>
                  </a:lnTo>
                  <a:lnTo>
                    <a:pt x="1218212" y="365624"/>
                  </a:lnTo>
                  <a:lnTo>
                    <a:pt x="1104993" y="365624"/>
                  </a:lnTo>
                  <a:lnTo>
                    <a:pt x="1104993" y="491118"/>
                  </a:lnTo>
                  <a:lnTo>
                    <a:pt x="1218212" y="491118"/>
                  </a:lnTo>
                  <a:lnTo>
                    <a:pt x="1218212" y="871695"/>
                  </a:lnTo>
                  <a:cubicBezTo>
                    <a:pt x="1218212" y="948993"/>
                    <a:pt x="1236627" y="1007420"/>
                    <a:pt x="1273457" y="1046979"/>
                  </a:cubicBezTo>
                  <a:cubicBezTo>
                    <a:pt x="1310287" y="1086537"/>
                    <a:pt x="1364167" y="1106771"/>
                    <a:pt x="1435099" y="1107680"/>
                  </a:cubicBezTo>
                  <a:close/>
                  <a:moveTo>
                    <a:pt x="1965063" y="1087219"/>
                  </a:moveTo>
                  <a:lnTo>
                    <a:pt x="1965063" y="491118"/>
                  </a:lnTo>
                  <a:lnTo>
                    <a:pt x="2119203" y="491118"/>
                  </a:lnTo>
                  <a:lnTo>
                    <a:pt x="2138301" y="365624"/>
                  </a:lnTo>
                  <a:lnTo>
                    <a:pt x="1965063" y="365624"/>
                  </a:lnTo>
                  <a:lnTo>
                    <a:pt x="1965063" y="289235"/>
                  </a:lnTo>
                  <a:cubicBezTo>
                    <a:pt x="1965063" y="254679"/>
                    <a:pt x="1972565" y="229443"/>
                    <a:pt x="1987570" y="213529"/>
                  </a:cubicBezTo>
                  <a:cubicBezTo>
                    <a:pt x="2002575" y="197615"/>
                    <a:pt x="2027356" y="189658"/>
                    <a:pt x="2061912" y="189658"/>
                  </a:cubicBezTo>
                  <a:cubicBezTo>
                    <a:pt x="2101925" y="189658"/>
                    <a:pt x="2141483" y="198752"/>
                    <a:pt x="2180587" y="216939"/>
                  </a:cubicBezTo>
                  <a:lnTo>
                    <a:pt x="2180587" y="216939"/>
                  </a:lnTo>
                  <a:lnTo>
                    <a:pt x="2231057" y="99629"/>
                  </a:lnTo>
                  <a:cubicBezTo>
                    <a:pt x="2170129" y="71438"/>
                    <a:pt x="2107836" y="57343"/>
                    <a:pt x="2044179" y="57343"/>
                  </a:cubicBezTo>
                  <a:cubicBezTo>
                    <a:pt x="1963244" y="57343"/>
                    <a:pt x="1900724" y="78486"/>
                    <a:pt x="1856619" y="120772"/>
                  </a:cubicBezTo>
                  <a:cubicBezTo>
                    <a:pt x="1812514" y="163059"/>
                    <a:pt x="1790461" y="218304"/>
                    <a:pt x="1790461" y="286507"/>
                  </a:cubicBezTo>
                  <a:lnTo>
                    <a:pt x="1790461" y="286507"/>
                  </a:lnTo>
                  <a:lnTo>
                    <a:pt x="1790461" y="365624"/>
                  </a:lnTo>
                  <a:lnTo>
                    <a:pt x="1673151" y="365624"/>
                  </a:lnTo>
                  <a:lnTo>
                    <a:pt x="1673151" y="491118"/>
                  </a:lnTo>
                  <a:lnTo>
                    <a:pt x="1790461" y="491118"/>
                  </a:lnTo>
                  <a:lnTo>
                    <a:pt x="1790461" y="1087219"/>
                  </a:lnTo>
                  <a:lnTo>
                    <a:pt x="1965063" y="1087219"/>
                  </a:lnTo>
                  <a:close/>
                  <a:moveTo>
                    <a:pt x="2525036" y="345162"/>
                  </a:moveTo>
                  <a:cubicBezTo>
                    <a:pt x="2631434" y="345162"/>
                    <a:pt x="2714415" y="379037"/>
                    <a:pt x="2773980" y="446786"/>
                  </a:cubicBezTo>
                  <a:cubicBezTo>
                    <a:pt x="2833545" y="514535"/>
                    <a:pt x="2863327" y="607519"/>
                    <a:pt x="2863327" y="725739"/>
                  </a:cubicBezTo>
                  <a:cubicBezTo>
                    <a:pt x="2863327" y="801218"/>
                    <a:pt x="2849686" y="867830"/>
                    <a:pt x="2822405" y="925576"/>
                  </a:cubicBezTo>
                  <a:cubicBezTo>
                    <a:pt x="2795123" y="983322"/>
                    <a:pt x="2756019" y="1028109"/>
                    <a:pt x="2705094" y="1059937"/>
                  </a:cubicBezTo>
                  <a:cubicBezTo>
                    <a:pt x="2654168" y="1091766"/>
                    <a:pt x="2593695" y="1107680"/>
                    <a:pt x="2523672" y="1107680"/>
                  </a:cubicBezTo>
                  <a:cubicBezTo>
                    <a:pt x="2417274" y="1107680"/>
                    <a:pt x="2334066" y="1073805"/>
                    <a:pt x="2274047" y="1006056"/>
                  </a:cubicBezTo>
                  <a:cubicBezTo>
                    <a:pt x="2214027" y="938307"/>
                    <a:pt x="2184018" y="844868"/>
                    <a:pt x="2184018" y="725739"/>
                  </a:cubicBezTo>
                  <a:cubicBezTo>
                    <a:pt x="2184018" y="650260"/>
                    <a:pt x="2197659" y="583875"/>
                    <a:pt x="2224940" y="526584"/>
                  </a:cubicBezTo>
                  <a:cubicBezTo>
                    <a:pt x="2252221" y="469293"/>
                    <a:pt x="2291552" y="424733"/>
                    <a:pt x="2342932" y="392905"/>
                  </a:cubicBezTo>
                  <a:cubicBezTo>
                    <a:pt x="2394312" y="361077"/>
                    <a:pt x="2455014" y="345162"/>
                    <a:pt x="2525036" y="345162"/>
                  </a:cubicBezTo>
                  <a:close/>
                  <a:moveTo>
                    <a:pt x="2525036" y="477478"/>
                  </a:moveTo>
                  <a:cubicBezTo>
                    <a:pt x="2420457" y="477478"/>
                    <a:pt x="2368168" y="560231"/>
                    <a:pt x="2368168" y="725739"/>
                  </a:cubicBezTo>
                  <a:cubicBezTo>
                    <a:pt x="2368168" y="811221"/>
                    <a:pt x="2381126" y="874196"/>
                    <a:pt x="2407044" y="914663"/>
                  </a:cubicBezTo>
                  <a:cubicBezTo>
                    <a:pt x="2432961" y="955131"/>
                    <a:pt x="2471837" y="975365"/>
                    <a:pt x="2523672" y="975365"/>
                  </a:cubicBezTo>
                  <a:cubicBezTo>
                    <a:pt x="2575507" y="975365"/>
                    <a:pt x="2614383" y="954904"/>
                    <a:pt x="2640301" y="913981"/>
                  </a:cubicBezTo>
                  <a:cubicBezTo>
                    <a:pt x="2666218" y="873059"/>
                    <a:pt x="2679177" y="810312"/>
                    <a:pt x="2679177" y="725739"/>
                  </a:cubicBezTo>
                  <a:cubicBezTo>
                    <a:pt x="2679177" y="641167"/>
                    <a:pt x="2666218" y="578646"/>
                    <a:pt x="2640301" y="538179"/>
                  </a:cubicBezTo>
                  <a:cubicBezTo>
                    <a:pt x="2614383" y="497711"/>
                    <a:pt x="2575962" y="477478"/>
                    <a:pt x="2525036" y="477478"/>
                  </a:cubicBezTo>
                  <a:close/>
                  <a:moveTo>
                    <a:pt x="3305990" y="1107680"/>
                  </a:moveTo>
                  <a:cubicBezTo>
                    <a:pt x="3393290" y="1107680"/>
                    <a:pt x="3471043" y="1079944"/>
                    <a:pt x="3539246" y="1024471"/>
                  </a:cubicBezTo>
                  <a:lnTo>
                    <a:pt x="3539246" y="1024471"/>
                  </a:lnTo>
                  <a:lnTo>
                    <a:pt x="3461494" y="913981"/>
                  </a:lnTo>
                  <a:cubicBezTo>
                    <a:pt x="3432394" y="932169"/>
                    <a:pt x="3407159" y="945355"/>
                    <a:pt x="3385788" y="953540"/>
                  </a:cubicBezTo>
                  <a:cubicBezTo>
                    <a:pt x="3364417" y="961724"/>
                    <a:pt x="3341001" y="965816"/>
                    <a:pt x="3315538" y="965816"/>
                  </a:cubicBezTo>
                  <a:cubicBezTo>
                    <a:pt x="3263703" y="965816"/>
                    <a:pt x="3223690" y="947401"/>
                    <a:pt x="3195500" y="910571"/>
                  </a:cubicBezTo>
                  <a:cubicBezTo>
                    <a:pt x="3167309" y="873741"/>
                    <a:pt x="3153213" y="813495"/>
                    <a:pt x="3153213" y="729831"/>
                  </a:cubicBezTo>
                  <a:cubicBezTo>
                    <a:pt x="3153213" y="565233"/>
                    <a:pt x="3207321" y="482934"/>
                    <a:pt x="3315538" y="482934"/>
                  </a:cubicBezTo>
                  <a:cubicBezTo>
                    <a:pt x="3342819" y="482934"/>
                    <a:pt x="3367827" y="487026"/>
                    <a:pt x="3390562" y="495211"/>
                  </a:cubicBezTo>
                  <a:cubicBezTo>
                    <a:pt x="3413297" y="503395"/>
                    <a:pt x="3436941" y="516581"/>
                    <a:pt x="3461494" y="534769"/>
                  </a:cubicBezTo>
                  <a:lnTo>
                    <a:pt x="3461494" y="534769"/>
                  </a:lnTo>
                  <a:lnTo>
                    <a:pt x="3539246" y="429735"/>
                  </a:lnTo>
                  <a:cubicBezTo>
                    <a:pt x="3505599" y="400635"/>
                    <a:pt x="3469906" y="379264"/>
                    <a:pt x="3432167" y="365624"/>
                  </a:cubicBezTo>
                  <a:cubicBezTo>
                    <a:pt x="3394427" y="351983"/>
                    <a:pt x="3351914" y="345162"/>
                    <a:pt x="3304625" y="345162"/>
                  </a:cubicBezTo>
                  <a:cubicBezTo>
                    <a:pt x="3236422" y="345162"/>
                    <a:pt x="3176857" y="361304"/>
                    <a:pt x="3125932" y="393587"/>
                  </a:cubicBezTo>
                  <a:cubicBezTo>
                    <a:pt x="3075006" y="425870"/>
                    <a:pt x="3035903" y="471339"/>
                    <a:pt x="3008621" y="529994"/>
                  </a:cubicBezTo>
                  <a:cubicBezTo>
                    <a:pt x="2981340" y="588650"/>
                    <a:pt x="2967699" y="656171"/>
                    <a:pt x="2967699" y="732559"/>
                  </a:cubicBezTo>
                  <a:cubicBezTo>
                    <a:pt x="2967699" y="808948"/>
                    <a:pt x="2981340" y="875333"/>
                    <a:pt x="3008621" y="931714"/>
                  </a:cubicBezTo>
                  <a:cubicBezTo>
                    <a:pt x="3035903" y="988096"/>
                    <a:pt x="3075006" y="1031519"/>
                    <a:pt x="3125932" y="1061983"/>
                  </a:cubicBezTo>
                  <a:cubicBezTo>
                    <a:pt x="3176857" y="1092448"/>
                    <a:pt x="3236876" y="1107680"/>
                    <a:pt x="3305990" y="1107680"/>
                  </a:cubicBezTo>
                  <a:close/>
                  <a:moveTo>
                    <a:pt x="3861871" y="1107680"/>
                  </a:moveTo>
                  <a:cubicBezTo>
                    <a:pt x="3910977" y="1107680"/>
                    <a:pt x="3953491" y="1097677"/>
                    <a:pt x="3989412" y="1077670"/>
                  </a:cubicBezTo>
                  <a:cubicBezTo>
                    <a:pt x="4025332" y="1057664"/>
                    <a:pt x="4056478" y="1027200"/>
                    <a:pt x="4082851" y="986277"/>
                  </a:cubicBezTo>
                  <a:lnTo>
                    <a:pt x="4082851" y="986277"/>
                  </a:lnTo>
                  <a:lnTo>
                    <a:pt x="4092399" y="1087219"/>
                  </a:lnTo>
                  <a:lnTo>
                    <a:pt x="4243812" y="1087219"/>
                  </a:lnTo>
                  <a:lnTo>
                    <a:pt x="4243812" y="365624"/>
                  </a:lnTo>
                  <a:lnTo>
                    <a:pt x="4069210" y="365624"/>
                  </a:lnTo>
                  <a:lnTo>
                    <a:pt x="4069210" y="873059"/>
                  </a:lnTo>
                  <a:cubicBezTo>
                    <a:pt x="4027378" y="941263"/>
                    <a:pt x="3978726" y="975365"/>
                    <a:pt x="3923254" y="975365"/>
                  </a:cubicBezTo>
                  <a:cubicBezTo>
                    <a:pt x="3892335" y="975365"/>
                    <a:pt x="3869827" y="966726"/>
                    <a:pt x="3855732" y="949447"/>
                  </a:cubicBezTo>
                  <a:cubicBezTo>
                    <a:pt x="3841637" y="932169"/>
                    <a:pt x="3834589" y="903069"/>
                    <a:pt x="3834589" y="862147"/>
                  </a:cubicBezTo>
                  <a:lnTo>
                    <a:pt x="3834589" y="862147"/>
                  </a:lnTo>
                  <a:lnTo>
                    <a:pt x="3834589" y="365624"/>
                  </a:lnTo>
                  <a:lnTo>
                    <a:pt x="3659987" y="365624"/>
                  </a:lnTo>
                  <a:lnTo>
                    <a:pt x="3659987" y="883972"/>
                  </a:lnTo>
                  <a:cubicBezTo>
                    <a:pt x="3659987" y="953994"/>
                    <a:pt x="3677493" y="1008785"/>
                    <a:pt x="3712504" y="1048343"/>
                  </a:cubicBezTo>
                  <a:cubicBezTo>
                    <a:pt x="3747516" y="1087901"/>
                    <a:pt x="3797304" y="1107680"/>
                    <a:pt x="3861871" y="1107680"/>
                  </a:cubicBezTo>
                  <a:close/>
                  <a:moveTo>
                    <a:pt x="4644188" y="1107680"/>
                  </a:moveTo>
                  <a:cubicBezTo>
                    <a:pt x="4730580" y="1107680"/>
                    <a:pt x="4802875" y="1087446"/>
                    <a:pt x="4861076" y="1046979"/>
                  </a:cubicBezTo>
                  <a:cubicBezTo>
                    <a:pt x="4919276" y="1006511"/>
                    <a:pt x="4948377" y="950357"/>
                    <a:pt x="4948377" y="878515"/>
                  </a:cubicBezTo>
                  <a:cubicBezTo>
                    <a:pt x="4948377" y="816677"/>
                    <a:pt x="4929507" y="768480"/>
                    <a:pt x="4891768" y="733924"/>
                  </a:cubicBezTo>
                  <a:cubicBezTo>
                    <a:pt x="4854028" y="699367"/>
                    <a:pt x="4796055" y="671631"/>
                    <a:pt x="4717848" y="650715"/>
                  </a:cubicBezTo>
                  <a:cubicBezTo>
                    <a:pt x="4676016" y="638893"/>
                    <a:pt x="4644415" y="628208"/>
                    <a:pt x="4623045" y="618659"/>
                  </a:cubicBezTo>
                  <a:cubicBezTo>
                    <a:pt x="4601674" y="609111"/>
                    <a:pt x="4586897" y="598880"/>
                    <a:pt x="4578712" y="587968"/>
                  </a:cubicBezTo>
                  <a:cubicBezTo>
                    <a:pt x="4570528" y="577055"/>
                    <a:pt x="4566436" y="563414"/>
                    <a:pt x="4566436" y="547045"/>
                  </a:cubicBezTo>
                  <a:cubicBezTo>
                    <a:pt x="4566436" y="525220"/>
                    <a:pt x="4575984" y="507715"/>
                    <a:pt x="4595081" y="494529"/>
                  </a:cubicBezTo>
                  <a:cubicBezTo>
                    <a:pt x="4614179" y="481342"/>
                    <a:pt x="4641005" y="474749"/>
                    <a:pt x="4675562" y="474749"/>
                  </a:cubicBezTo>
                  <a:cubicBezTo>
                    <a:pt x="4734672" y="474749"/>
                    <a:pt x="4795145" y="494301"/>
                    <a:pt x="4856984" y="533405"/>
                  </a:cubicBezTo>
                  <a:lnTo>
                    <a:pt x="4856984" y="533405"/>
                  </a:lnTo>
                  <a:lnTo>
                    <a:pt x="4925188" y="431099"/>
                  </a:lnTo>
                  <a:cubicBezTo>
                    <a:pt x="4851527" y="373808"/>
                    <a:pt x="4766045" y="345162"/>
                    <a:pt x="4668742" y="345162"/>
                  </a:cubicBezTo>
                  <a:cubicBezTo>
                    <a:pt x="4614179" y="345162"/>
                    <a:pt x="4565754" y="354256"/>
                    <a:pt x="4523467" y="372444"/>
                  </a:cubicBezTo>
                  <a:cubicBezTo>
                    <a:pt x="4481181" y="390632"/>
                    <a:pt x="4448444" y="415640"/>
                    <a:pt x="4425254" y="447468"/>
                  </a:cubicBezTo>
                  <a:cubicBezTo>
                    <a:pt x="4402065" y="479296"/>
                    <a:pt x="4390470" y="515217"/>
                    <a:pt x="4390470" y="555230"/>
                  </a:cubicBezTo>
                  <a:cubicBezTo>
                    <a:pt x="4390470" y="608883"/>
                    <a:pt x="4407748" y="653671"/>
                    <a:pt x="4442305" y="689591"/>
                  </a:cubicBezTo>
                  <a:cubicBezTo>
                    <a:pt x="4476862" y="725512"/>
                    <a:pt x="4530970" y="753475"/>
                    <a:pt x="4604630" y="773482"/>
                  </a:cubicBezTo>
                  <a:cubicBezTo>
                    <a:pt x="4651918" y="787122"/>
                    <a:pt x="4686702" y="798717"/>
                    <a:pt x="4708982" y="808266"/>
                  </a:cubicBezTo>
                  <a:cubicBezTo>
                    <a:pt x="4731261" y="817814"/>
                    <a:pt x="4746721" y="828727"/>
                    <a:pt x="4755360" y="841003"/>
                  </a:cubicBezTo>
                  <a:cubicBezTo>
                    <a:pt x="4763999" y="853280"/>
                    <a:pt x="4768319" y="869876"/>
                    <a:pt x="4768319" y="890792"/>
                  </a:cubicBezTo>
                  <a:cubicBezTo>
                    <a:pt x="4768319" y="918074"/>
                    <a:pt x="4756724" y="939444"/>
                    <a:pt x="4733535" y="954904"/>
                  </a:cubicBezTo>
                  <a:cubicBezTo>
                    <a:pt x="4710345" y="970363"/>
                    <a:pt x="4679199" y="978093"/>
                    <a:pt x="4640096" y="978093"/>
                  </a:cubicBezTo>
                  <a:cubicBezTo>
                    <a:pt x="4571892" y="978093"/>
                    <a:pt x="4506417" y="954449"/>
                    <a:pt x="4443669" y="907161"/>
                  </a:cubicBezTo>
                  <a:lnTo>
                    <a:pt x="4443669" y="907161"/>
                  </a:lnTo>
                  <a:lnTo>
                    <a:pt x="4356368" y="1005374"/>
                  </a:lnTo>
                  <a:cubicBezTo>
                    <a:pt x="4391834" y="1037203"/>
                    <a:pt x="4433894" y="1062211"/>
                    <a:pt x="4482545" y="1080398"/>
                  </a:cubicBezTo>
                  <a:cubicBezTo>
                    <a:pt x="4531197" y="1098586"/>
                    <a:pt x="4585078" y="1107680"/>
                    <a:pt x="4644188" y="1107680"/>
                  </a:cubicBezTo>
                  <a:close/>
                </a:path>
              </a:pathLst>
            </a:custGeom>
            <a:solidFill>
              <a:schemeClr val="bg1"/>
            </a:solidFill>
            <a:ln w="77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dirty="0"/>
            </a:p>
          </p:txBody>
        </p:sp>
        <p:grpSp>
          <p:nvGrpSpPr>
            <p:cNvPr id="7" name="Graphic 9">
              <a:extLst>
                <a:ext uri="{FF2B5EF4-FFF2-40B4-BE49-F238E27FC236}">
                  <a16:creationId xmlns:a16="http://schemas.microsoft.com/office/drawing/2014/main" id="{D250B767-4C5B-07F3-2D88-BD4025CB8CFC}"/>
                </a:ext>
              </a:extLst>
            </p:cNvPr>
            <p:cNvGrpSpPr/>
            <p:nvPr/>
          </p:nvGrpSpPr>
          <p:grpSpPr>
            <a:xfrm>
              <a:off x="1735540" y="2135206"/>
              <a:ext cx="1582253" cy="1971487"/>
              <a:chOff x="1735540" y="2135206"/>
              <a:chExt cx="1582253" cy="1971487"/>
            </a:xfrm>
          </p:grpSpPr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3623D1F1-14E5-7DB2-B76E-0436360D6B6C}"/>
                  </a:ext>
                </a:extLst>
              </p:cNvPr>
              <p:cNvSpPr/>
              <p:nvPr/>
            </p:nvSpPr>
            <p:spPr>
              <a:xfrm>
                <a:off x="1853912" y="2135206"/>
                <a:ext cx="1104494" cy="1971487"/>
              </a:xfrm>
              <a:custGeom>
                <a:avLst/>
                <a:gdLst>
                  <a:gd name="connsiteX0" fmla="*/ 694655 w 1104494"/>
                  <a:gd name="connsiteY0" fmla="*/ 1971539 h 1971487"/>
                  <a:gd name="connsiteX1" fmla="*/ 891327 w 1104494"/>
                  <a:gd name="connsiteY1" fmla="*/ 1797821 h 1971487"/>
                  <a:gd name="connsiteX2" fmla="*/ 1103931 w 1104494"/>
                  <a:gd name="connsiteY2" fmla="*/ 89115 h 1971487"/>
                  <a:gd name="connsiteX3" fmla="*/ 1035051 w 1104494"/>
                  <a:gd name="connsiteY3" fmla="*/ 658 h 1971487"/>
                  <a:gd name="connsiteX4" fmla="*/ 989758 w 1104494"/>
                  <a:gd name="connsiteY4" fmla="*/ 8447 h 1971487"/>
                  <a:gd name="connsiteX5" fmla="*/ 65720 w 1104494"/>
                  <a:gd name="connsiteY5" fmla="*/ 471308 h 1971487"/>
                  <a:gd name="connsiteX6" fmla="*/ 3645 w 1104494"/>
                  <a:gd name="connsiteY6" fmla="*/ 606588 h 1971487"/>
                  <a:gd name="connsiteX7" fmla="*/ 308747 w 1104494"/>
                  <a:gd name="connsiteY7" fmla="*/ 1821619 h 1971487"/>
                  <a:gd name="connsiteX8" fmla="*/ 500967 w 1104494"/>
                  <a:gd name="connsiteY8" fmla="*/ 1971539 h 1971487"/>
                  <a:gd name="connsiteX9" fmla="*/ 694655 w 1104494"/>
                  <a:gd name="connsiteY9" fmla="*/ 1971539 h 1971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04494" h="1971487">
                    <a:moveTo>
                      <a:pt x="694655" y="1971539"/>
                    </a:moveTo>
                    <a:cubicBezTo>
                      <a:pt x="794649" y="1971539"/>
                      <a:pt x="878980" y="1897050"/>
                      <a:pt x="891327" y="1797821"/>
                    </a:cubicBezTo>
                    <a:lnTo>
                      <a:pt x="1103931" y="89115"/>
                    </a:lnTo>
                    <a:cubicBezTo>
                      <a:pt x="1109337" y="45668"/>
                      <a:pt x="1078498" y="6064"/>
                      <a:pt x="1035051" y="658"/>
                    </a:cubicBezTo>
                    <a:cubicBezTo>
                      <a:pt x="1019515" y="-1275"/>
                      <a:pt x="1003755" y="1435"/>
                      <a:pt x="989758" y="8447"/>
                    </a:cubicBezTo>
                    <a:lnTo>
                      <a:pt x="65720" y="471308"/>
                    </a:lnTo>
                    <a:cubicBezTo>
                      <a:pt x="15876" y="496275"/>
                      <a:pt x="-9932" y="552519"/>
                      <a:pt x="3645" y="606588"/>
                    </a:cubicBezTo>
                    <a:lnTo>
                      <a:pt x="308747" y="1821619"/>
                    </a:lnTo>
                    <a:cubicBezTo>
                      <a:pt x="330876" y="1909748"/>
                      <a:pt x="410102" y="1971539"/>
                      <a:pt x="500967" y="1971539"/>
                    </a:cubicBezTo>
                    <a:lnTo>
                      <a:pt x="694655" y="1971539"/>
                    </a:lnTo>
                    <a:close/>
                  </a:path>
                </a:pathLst>
              </a:custGeom>
              <a:gradFill>
                <a:gsLst>
                  <a:gs pos="0">
                    <a:srgbClr val="CF1138"/>
                  </a:gs>
                  <a:gs pos="50000">
                    <a:srgbClr val="B80C29"/>
                  </a:gs>
                  <a:gs pos="100000">
                    <a:srgbClr val="A2071A"/>
                  </a:gs>
                </a:gsLst>
                <a:lin ang="5400000" scaled="1"/>
              </a:gradFill>
              <a:ln w="77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 dirty="0"/>
              </a:p>
            </p:txBody>
          </p:sp>
          <p:grpSp>
            <p:nvGrpSpPr>
              <p:cNvPr id="9" name="Graphic 9">
                <a:extLst>
                  <a:ext uri="{FF2B5EF4-FFF2-40B4-BE49-F238E27FC236}">
                    <a16:creationId xmlns:a16="http://schemas.microsoft.com/office/drawing/2014/main" id="{273DF2DD-C4B3-0BE4-5ABF-2B0AC65ADBD3}"/>
                  </a:ext>
                </a:extLst>
              </p:cNvPr>
              <p:cNvGrpSpPr/>
              <p:nvPr/>
            </p:nvGrpSpPr>
            <p:grpSpPr>
              <a:xfrm>
                <a:off x="1735540" y="2214445"/>
                <a:ext cx="1582253" cy="1647502"/>
                <a:chOff x="1735540" y="2214445"/>
                <a:chExt cx="1582253" cy="1647502"/>
              </a:xfrm>
            </p:grpSpPr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C210F9B0-57CC-0F1C-3393-AD2EC08E0B9B}"/>
                    </a:ext>
                  </a:extLst>
                </p:cNvPr>
                <p:cNvSpPr/>
                <p:nvPr/>
              </p:nvSpPr>
              <p:spPr>
                <a:xfrm>
                  <a:off x="1735540" y="2340620"/>
                  <a:ext cx="1545950" cy="1521326"/>
                </a:xfrm>
                <a:custGeom>
                  <a:avLst/>
                  <a:gdLst>
                    <a:gd name="connsiteX0" fmla="*/ 378556 w 1545950"/>
                    <a:gd name="connsiteY0" fmla="*/ 668454 h 1521326"/>
                    <a:gd name="connsiteX1" fmla="*/ 52 w 1545950"/>
                    <a:gd name="connsiteY1" fmla="*/ 900739 h 1521326"/>
                    <a:gd name="connsiteX2" fmla="*/ 608664 w 1545950"/>
                    <a:gd name="connsiteY2" fmla="*/ 1521389 h 1521326"/>
                    <a:gd name="connsiteX3" fmla="*/ 1546003 w 1545950"/>
                    <a:gd name="connsiteY3" fmla="*/ 577560 h 1521326"/>
                    <a:gd name="connsiteX4" fmla="*/ 1478379 w 1545950"/>
                    <a:gd name="connsiteY4" fmla="*/ 62 h 1521326"/>
                    <a:gd name="connsiteX5" fmla="*/ 627449 w 1545950"/>
                    <a:gd name="connsiteY5" fmla="*/ 1069673 h 1521326"/>
                    <a:gd name="connsiteX6" fmla="*/ 378556 w 1545950"/>
                    <a:gd name="connsiteY6" fmla="*/ 668454 h 15213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45950" h="1521326">
                      <a:moveTo>
                        <a:pt x="378556" y="668454"/>
                      </a:moveTo>
                      <a:lnTo>
                        <a:pt x="52" y="900739"/>
                      </a:lnTo>
                      <a:lnTo>
                        <a:pt x="608664" y="1521389"/>
                      </a:lnTo>
                      <a:cubicBezTo>
                        <a:pt x="608664" y="1521389"/>
                        <a:pt x="1125234" y="968680"/>
                        <a:pt x="1546003" y="577560"/>
                      </a:cubicBezTo>
                      <a:cubicBezTo>
                        <a:pt x="1546003" y="577560"/>
                        <a:pt x="1447385" y="229592"/>
                        <a:pt x="1478379" y="62"/>
                      </a:cubicBezTo>
                      <a:cubicBezTo>
                        <a:pt x="1478379" y="62"/>
                        <a:pt x="962749" y="304878"/>
                        <a:pt x="627449" y="1069673"/>
                      </a:cubicBezTo>
                      <a:lnTo>
                        <a:pt x="378556" y="668454"/>
                      </a:lnTo>
                      <a:close/>
                    </a:path>
                  </a:pathLst>
                </a:custGeom>
                <a:solidFill>
                  <a:srgbClr val="C5D0D8"/>
                </a:solidFill>
                <a:ln w="777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/>
                </a:p>
              </p:txBody>
            </p:sp>
            <p:grpSp>
              <p:nvGrpSpPr>
                <p:cNvPr id="11" name="Graphic 9">
                  <a:extLst>
                    <a:ext uri="{FF2B5EF4-FFF2-40B4-BE49-F238E27FC236}">
                      <a16:creationId xmlns:a16="http://schemas.microsoft.com/office/drawing/2014/main" id="{5DEAA006-B97F-D725-9395-103AFBD2543C}"/>
                    </a:ext>
                  </a:extLst>
                </p:cNvPr>
                <p:cNvGrpSpPr/>
                <p:nvPr/>
              </p:nvGrpSpPr>
              <p:grpSpPr>
                <a:xfrm>
                  <a:off x="1771842" y="2214445"/>
                  <a:ext cx="1545950" cy="1521326"/>
                  <a:chOff x="1771842" y="2214445"/>
                  <a:chExt cx="1545950" cy="1521326"/>
                </a:xfrm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5C288091-2831-A7B3-DAFC-3D4E803B6354}"/>
                      </a:ext>
                    </a:extLst>
                  </p:cNvPr>
                  <p:cNvSpPr/>
                  <p:nvPr/>
                </p:nvSpPr>
                <p:spPr>
                  <a:xfrm>
                    <a:off x="1771842" y="2214445"/>
                    <a:ext cx="1545950" cy="1521326"/>
                  </a:xfrm>
                  <a:custGeom>
                    <a:avLst/>
                    <a:gdLst>
                      <a:gd name="connsiteX0" fmla="*/ 378556 w 1545950"/>
                      <a:gd name="connsiteY0" fmla="*/ 668454 h 1521326"/>
                      <a:gd name="connsiteX1" fmla="*/ 52 w 1545950"/>
                      <a:gd name="connsiteY1" fmla="*/ 900739 h 1521326"/>
                      <a:gd name="connsiteX2" fmla="*/ 608664 w 1545950"/>
                      <a:gd name="connsiteY2" fmla="*/ 1521389 h 1521326"/>
                      <a:gd name="connsiteX3" fmla="*/ 1546003 w 1545950"/>
                      <a:gd name="connsiteY3" fmla="*/ 577560 h 1521326"/>
                      <a:gd name="connsiteX4" fmla="*/ 1478379 w 1545950"/>
                      <a:gd name="connsiteY4" fmla="*/ 62 h 1521326"/>
                      <a:gd name="connsiteX5" fmla="*/ 627449 w 1545950"/>
                      <a:gd name="connsiteY5" fmla="*/ 1069673 h 1521326"/>
                      <a:gd name="connsiteX6" fmla="*/ 378556 w 1545950"/>
                      <a:gd name="connsiteY6" fmla="*/ 668454 h 15213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45950" h="1521326">
                        <a:moveTo>
                          <a:pt x="378556" y="668454"/>
                        </a:moveTo>
                        <a:lnTo>
                          <a:pt x="52" y="900739"/>
                        </a:lnTo>
                        <a:lnTo>
                          <a:pt x="608664" y="1521389"/>
                        </a:lnTo>
                        <a:cubicBezTo>
                          <a:pt x="608664" y="1521389"/>
                          <a:pt x="1125234" y="968680"/>
                          <a:pt x="1546003" y="577560"/>
                        </a:cubicBezTo>
                        <a:cubicBezTo>
                          <a:pt x="1546003" y="577560"/>
                          <a:pt x="1447385" y="229592"/>
                          <a:pt x="1478379" y="62"/>
                        </a:cubicBezTo>
                        <a:cubicBezTo>
                          <a:pt x="1478379" y="62"/>
                          <a:pt x="962749" y="304878"/>
                          <a:pt x="627449" y="1069673"/>
                        </a:cubicBezTo>
                        <a:lnTo>
                          <a:pt x="378556" y="66845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777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1FB4000F-70E5-BB63-31E2-3376E6B50A0A}"/>
                      </a:ext>
                    </a:extLst>
                  </p:cNvPr>
                  <p:cNvSpPr/>
                  <p:nvPr/>
                </p:nvSpPr>
                <p:spPr>
                  <a:xfrm>
                    <a:off x="1771842" y="2214445"/>
                    <a:ext cx="1545950" cy="1521326"/>
                  </a:xfrm>
                  <a:custGeom>
                    <a:avLst/>
                    <a:gdLst>
                      <a:gd name="connsiteX0" fmla="*/ 378556 w 1545950"/>
                      <a:gd name="connsiteY0" fmla="*/ 668454 h 1521326"/>
                      <a:gd name="connsiteX1" fmla="*/ 52 w 1545950"/>
                      <a:gd name="connsiteY1" fmla="*/ 900739 h 1521326"/>
                      <a:gd name="connsiteX2" fmla="*/ 608664 w 1545950"/>
                      <a:gd name="connsiteY2" fmla="*/ 1521389 h 1521326"/>
                      <a:gd name="connsiteX3" fmla="*/ 1546003 w 1545950"/>
                      <a:gd name="connsiteY3" fmla="*/ 577560 h 1521326"/>
                      <a:gd name="connsiteX4" fmla="*/ 1478379 w 1545950"/>
                      <a:gd name="connsiteY4" fmla="*/ 62 h 1521326"/>
                      <a:gd name="connsiteX5" fmla="*/ 627449 w 1545950"/>
                      <a:gd name="connsiteY5" fmla="*/ 1069673 h 1521326"/>
                      <a:gd name="connsiteX6" fmla="*/ 378556 w 1545950"/>
                      <a:gd name="connsiteY6" fmla="*/ 668454 h 15213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45950" h="1521326">
                        <a:moveTo>
                          <a:pt x="378556" y="668454"/>
                        </a:moveTo>
                        <a:lnTo>
                          <a:pt x="52" y="900739"/>
                        </a:lnTo>
                        <a:lnTo>
                          <a:pt x="608664" y="1521389"/>
                        </a:lnTo>
                        <a:cubicBezTo>
                          <a:pt x="608664" y="1521389"/>
                          <a:pt x="1125234" y="968680"/>
                          <a:pt x="1546003" y="577560"/>
                        </a:cubicBezTo>
                        <a:cubicBezTo>
                          <a:pt x="1546003" y="577560"/>
                          <a:pt x="1447385" y="229592"/>
                          <a:pt x="1478379" y="62"/>
                        </a:cubicBezTo>
                        <a:cubicBezTo>
                          <a:pt x="1478379" y="62"/>
                          <a:pt x="962749" y="304878"/>
                          <a:pt x="627449" y="1069673"/>
                        </a:cubicBezTo>
                        <a:lnTo>
                          <a:pt x="378556" y="66845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7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1800" dirty="0"/>
                  </a:p>
                </p:txBody>
              </p:sp>
            </p:grpSp>
          </p:grpSp>
        </p:grpSp>
      </p:grpSp>
      <p:pic>
        <p:nvPicPr>
          <p:cNvPr id="33" name="Picture 32" descr="Calculator, pen, compass, money and a paper with graphs printed on it">
            <a:extLst>
              <a:ext uri="{FF2B5EF4-FFF2-40B4-BE49-F238E27FC236}">
                <a16:creationId xmlns:a16="http://schemas.microsoft.com/office/drawing/2014/main" id="{0B0F8A9D-C7DE-E690-8A26-C14698D73D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3439" t="33402" r="3439" b="13616"/>
          <a:stretch/>
        </p:blipFill>
        <p:spPr>
          <a:xfrm>
            <a:off x="3428972" y="1385268"/>
            <a:ext cx="3429000" cy="1172702"/>
          </a:xfrm>
          <a:prstGeom prst="rect">
            <a:avLst/>
          </a:prstGeom>
          <a:solidFill>
            <a:srgbClr val="375A80">
              <a:alpha val="57243"/>
            </a:srgbClr>
          </a:solidFill>
          <a:effectLst>
            <a:outerShdw sx="1000" sy="1000" algn="ctr" rotWithShape="0">
              <a:srgbClr val="A30819"/>
            </a:outerShdw>
          </a:effec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5F13F86C-EC2D-890E-B8AB-57B004464977}"/>
              </a:ext>
            </a:extLst>
          </p:cNvPr>
          <p:cNvSpPr txBox="1"/>
          <p:nvPr/>
        </p:nvSpPr>
        <p:spPr>
          <a:xfrm>
            <a:off x="677667" y="591488"/>
            <a:ext cx="5704884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400" b="1" kern="100" dirty="0">
                <a:solidFill>
                  <a:schemeClr val="bg1"/>
                </a:solidFill>
                <a:effectLst/>
                <a:latin typeface="Kadwa"/>
                <a:ea typeface="Times New Roman" panose="02020603050405020304" pitchFamily="18" charset="0"/>
                <a:cs typeface="Times New Roman"/>
              </a:rPr>
              <a:t>HUD 2024 Data Standards Overview</a:t>
            </a:r>
            <a:endParaRPr lang="en-US" sz="2400" b="1" kern="100">
              <a:solidFill>
                <a:schemeClr val="bg1"/>
              </a:solidFill>
              <a:effectLst/>
              <a:latin typeface="Calibri Light"/>
              <a:ea typeface="Times New Roman" panose="02020603050405020304" pitchFamily="18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637825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999B2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</Words>
  <Application>Microsoft Office PowerPoint</Application>
  <PresentationFormat>On-screen Show (4:3)</PresentationFormat>
  <Paragraphs>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Office Theme</vt:lpstr>
      <vt:lpstr>Office Theme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54</cp:revision>
  <dcterms:created xsi:type="dcterms:W3CDTF">2012-08-24T00:53:15Z</dcterms:created>
  <dcterms:modified xsi:type="dcterms:W3CDTF">2023-08-08T22:20:48Z</dcterms:modified>
</cp:coreProperties>
</file>