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Proxima Nova" panose="020B0604020202020204" charset="0"/>
      <p:regular r:id="rId60"/>
      <p:bold r:id="rId61"/>
      <p:italic r:id="rId62"/>
      <p:boldItalic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E978FB-B85A-49D8-8477-0A600469B89E}">
  <a:tblStyle styleId="{99E978FB-B85A-49D8-8477-0A600469B8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99a6e3c0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99a6e3c0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da572f4e4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da572f4e4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da572f4e4_1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da572f4e4_1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da572f4e4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da572f4e4_1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da572f4e4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da572f4e4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ac403295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ac403295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99a6e3c0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99a6e3c0d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ac403295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ac403295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da572f4e4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da572f4e4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ac403295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ac403295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ac403295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ac403295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0315c1e6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0315c1e6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ac403295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ac403295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99a6e3c0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99a6e3c0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da572f4e4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da572f4e4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ac403295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ac403295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a572f4e4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da572f4e4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0315c1e6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0315c1e6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ac403295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ac403295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ac403295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ac403295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99a6e3c0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99a6e3c0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da572f4e4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da572f4e4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0315c1e6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0315c1e6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da572f4e4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da572f4e4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43a0b88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43a0b883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021c452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021c452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da572f4e4_1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da572f4e4_1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da572f4e4_1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da572f4e4_1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ac403295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ac403295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ac403295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ac403295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ac403295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ac403295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da572f4e4_1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da572f4e4_1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da572f4e4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da572f4e4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ac40329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ac40329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ac403295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9ac403295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ac403295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ac403295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ac403295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ac403295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43a0b883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43a0b883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bda1b3b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bda1b3b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bda1b3b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bda1b3b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bda1b3bd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bda1b3bd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bda1b3bd3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bda1b3bd3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bda1b3bd3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bda1b3bd3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bda1b3bd3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bda1b3bd3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99a6e3c0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99a6e3c0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bda1b3bd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bda1b3bd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bda1b3bd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9bda1b3bd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bda1b3bd3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bda1b3bd3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da572f4e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da572f4e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da572f4e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da572f4e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da572f4e4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da572f4e4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da572f4e4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da572f4e4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da572f4e4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da572f4e4_1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/Bitfocus Logo">
  <p:cSld name="Cover Slide w/Bitfocus Lo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roxima Nova"/>
              <a:buNone/>
              <a:defRPr sz="3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3108629" y="2700340"/>
            <a:ext cx="29211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03472" y="4346749"/>
            <a:ext cx="1331405" cy="51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  <a:defRPr sz="3900" b="0" i="0" u="none" strike="noStrike" cap="non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5082857"/>
            <a:ext cx="9144000" cy="6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sz="12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erriweather Sans"/>
              <a:buChar char="■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w/Subheadings 3 1 1 1">
  <p:cSld name="1_Text Slide w/Subheadings 3 1 1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349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3917555" y="319800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3"/>
          </p:nvPr>
        </p:nvSpPr>
        <p:spPr>
          <a:xfrm>
            <a:off x="3917550" y="603489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4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5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6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7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75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lvl="0" indent="-342900" rtl="0"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23850" rtl="0">
              <a:spcBef>
                <a:spcPts val="1000"/>
              </a:spcBef>
              <a:spcAft>
                <a:spcPts val="0"/>
              </a:spcAft>
              <a:buSzPts val="1500"/>
              <a:buChar char="▪"/>
              <a:defRPr/>
            </a:lvl2pPr>
            <a:lvl3pPr marL="1371600" lvl="2" indent="-323850" rtl="0">
              <a:spcBef>
                <a:spcPts val="1000"/>
              </a:spcBef>
              <a:spcAft>
                <a:spcPts val="0"/>
              </a:spcAft>
              <a:buSzPts val="1500"/>
              <a:buChar char="-"/>
              <a:defRPr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285750" rtl="0">
              <a:spcBef>
                <a:spcPts val="1000"/>
              </a:spcBef>
              <a:spcAft>
                <a:spcPts val="0"/>
              </a:spcAft>
              <a:buSzPts val="900"/>
              <a:buChar char="•"/>
              <a:defRPr/>
            </a:lvl7pPr>
            <a:lvl8pPr marL="3657600" lvl="7" indent="-285750" rtl="0">
              <a:spcBef>
                <a:spcPts val="1000"/>
              </a:spcBef>
              <a:spcAft>
                <a:spcPts val="0"/>
              </a:spcAft>
              <a:buSzPts val="900"/>
              <a:buChar char="▪"/>
              <a:defRPr/>
            </a:lvl8pPr>
            <a:lvl9pPr marL="4114800" lvl="8" indent="-285750" rtl="0">
              <a:spcBef>
                <a:spcPts val="1000"/>
              </a:spcBef>
              <a:spcAft>
                <a:spcPts val="1000"/>
              </a:spcAft>
              <a:buSzPts val="900"/>
              <a:buChar char="-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roxima Nova"/>
              <a:buNone/>
              <a:defRPr sz="27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▪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-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▪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-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▪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-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  <a:defRPr sz="3900" b="0" i="0" u="none" strike="noStrike" cap="non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sz="1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@bitfocus.com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onesf.clarityhs.help/hc/en-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accent5"/>
                </a:solidFill>
              </a:rPr>
              <a:t>Problem Solving </a:t>
            </a:r>
            <a:endParaRPr sz="4800" b="1">
              <a:solidFill>
                <a:schemeClr val="accent5"/>
              </a:solidFill>
            </a:endParaRPr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In the One System </a:t>
            </a:r>
            <a:endParaRPr/>
          </a:p>
        </p:txBody>
      </p:sp>
      <p:cxnSp>
        <p:nvCxnSpPr>
          <p:cNvPr id="59" name="Google Shape;59;p10"/>
          <p:cNvCxnSpPr/>
          <p:nvPr/>
        </p:nvCxnSpPr>
        <p:spPr>
          <a:xfrm rot="10800000" flipH="1">
            <a:off x="2383450" y="2708675"/>
            <a:ext cx="3994500" cy="156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</a:rPr>
              <a:t>For CE record a Current Living Situation anytime any of the following occurs:</a:t>
            </a:r>
            <a:endParaRPr>
              <a:solidFill>
                <a:srgbClr val="F8F8F8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3917555" y="423875"/>
            <a:ext cx="4691400" cy="3309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Project Start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3"/>
          </p:nvPr>
        </p:nvSpPr>
        <p:spPr>
          <a:xfrm>
            <a:off x="3917550" y="754764"/>
            <a:ext cx="4691400" cy="8820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Project start is the enrollment into CE. 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4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 CE Assessment or CE Event is recorded 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5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CE Assessment is the Family or Adult Primary Assessment. CE Events are services that are categorized as a CE Event. 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6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client’s living situation changes 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7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If the client’s living situation has changed since their last engagement.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Living Situation Assessment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069500" y="2024225"/>
            <a:ext cx="2382000" cy="6138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75" y="932600"/>
            <a:ext cx="5879487" cy="17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6550" y="2268825"/>
            <a:ext cx="6534602" cy="14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5850" y="3477925"/>
            <a:ext cx="2384650" cy="157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Living Situation Assessment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51925" y="2119750"/>
            <a:ext cx="3127200" cy="1425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Living Situation Verified By field should be the CE agency/program. 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275" y="1156375"/>
            <a:ext cx="3984726" cy="357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Living Situation Assessment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075" y="1383265"/>
            <a:ext cx="5389270" cy="31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Solving Screening 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Screening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94075" y="1133700"/>
            <a:ext cx="8229600" cy="3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" sz="1800" dirty="0"/>
              <a:t>Used to quickly identify households who may be a good fit for a Problem Solving intervention.</a:t>
            </a:r>
            <a:endParaRPr sz="1800" dirty="0"/>
          </a:p>
          <a:p>
            <a:pPr marL="914400" lvl="1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▪"/>
            </a:pPr>
            <a:r>
              <a:rPr lang="en" sz="1800" dirty="0"/>
              <a:t>Help to identify those households who may have factors that contribute to a successful Problem Solving intervention.</a:t>
            </a:r>
            <a:endParaRPr sz="1800" dirty="0"/>
          </a:p>
          <a:p>
            <a:pPr marL="1371600" lvl="2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 dirty="0"/>
              <a:t> Income/income history;</a:t>
            </a:r>
            <a:endParaRPr sz="1800" dirty="0"/>
          </a:p>
          <a:p>
            <a:pPr marL="1371600" lvl="2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 dirty="0"/>
              <a:t>Rental history; and </a:t>
            </a:r>
            <a:endParaRPr sz="1800" dirty="0"/>
          </a:p>
          <a:p>
            <a:pPr marL="1371600" lvl="2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 dirty="0"/>
              <a:t>A support network /connections</a:t>
            </a: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Screening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When to complete vs update…</a:t>
            </a:r>
            <a:endParaRPr sz="16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A Problem Solving screening should be completed at each new program enrollment.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A Problem Solving screening should be completed when there are changes to update for households who are Problem Solving status.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 dirty="0"/>
              <a:t>Please fill out  a new screening each time. Do not update an existing screening.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Screening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375" y="2011150"/>
            <a:ext cx="3470874" cy="30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325" y="1022200"/>
            <a:ext cx="7124973" cy="10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Solving Services 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Problem Solving Services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Prevent people from entering the HRS and to redirect people who can resolve their homelessness without the need for shelter or ongoing support.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Problem Solving is always the first attempt to resolve someone's housing crisis and is a continuous resource.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Problem Solving services include: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Financial Assistance</a:t>
            </a:r>
            <a:endParaRPr sz="1600">
              <a:solidFill>
                <a:srgbClr val="405B7D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Housing Location Assistance</a:t>
            </a:r>
            <a:endParaRPr sz="1600">
              <a:solidFill>
                <a:srgbClr val="405B7D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Mediation Services</a:t>
            </a:r>
            <a:endParaRPr sz="1600">
              <a:solidFill>
                <a:srgbClr val="405B7D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Conversation </a:t>
            </a:r>
            <a:endParaRPr sz="1600">
              <a:solidFill>
                <a:srgbClr val="405B7D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Referral to another Problem Solving Resource </a:t>
            </a:r>
            <a:endParaRPr sz="1600">
              <a:solidFill>
                <a:srgbClr val="405B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Agenda</a:t>
            </a:r>
            <a:r>
              <a:rPr lang="en"/>
              <a:t> 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/>
              <a:t>Agenda:</a:t>
            </a:r>
            <a:endParaRPr dirty="0"/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Switching Agencies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Joint </a:t>
            </a:r>
            <a:r>
              <a:rPr lang="en" dirty="0">
                <a:solidFill>
                  <a:schemeClr val="accent3"/>
                </a:solidFill>
              </a:rPr>
              <a:t>Problem Solving/ Coordinated Entry </a:t>
            </a:r>
            <a:r>
              <a:rPr lang="en" dirty="0"/>
              <a:t>Enrollment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Current Living Situation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Problem Solving Screening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Problem Solving Services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Uploading Files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>
                <a:solidFill>
                  <a:schemeClr val="accent3"/>
                </a:solidFill>
              </a:rPr>
              <a:t>Joint Problem Solving/ Coordinated Entry </a:t>
            </a:r>
            <a:r>
              <a:rPr lang="en" dirty="0"/>
              <a:t>Exits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Reports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Services </a:t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225" y="1890013"/>
            <a:ext cx="4199848" cy="28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396700" y="935600"/>
            <a:ext cx="74913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services are considered CE Events. You must enter a CLS Assessment each time you enter a Problem Solving Service. </a:t>
            </a:r>
            <a:endParaRPr sz="16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Conversation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430350" y="1154000"/>
            <a:ext cx="8283300" cy="32877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is a Problem Solving Conversation? </a:t>
            </a:r>
            <a:endParaRPr sz="1600"/>
          </a:p>
          <a:p>
            <a:pPr marL="457200" lvl="0" indent="-33020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Any "housing-focused" case management conversations that was about exploring alternatives to a housing crisis outside of the homelessness response system.</a:t>
            </a:r>
            <a:endParaRPr sz="1600"/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Problem Solving conversations explore alternative solutions to a housing outside of the Homelessness Response System (i.e beyond shelter, Navigation Centers, getting on a waitlist, or accessing PSH/RRH from  HSH/another housing-specific intervention).</a:t>
            </a:r>
            <a:endParaRPr sz="1600"/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</a:pPr>
            <a:r>
              <a:rPr lang="en" sz="1600">
                <a:solidFill>
                  <a:schemeClr val="accent3"/>
                </a:solidFill>
              </a:rPr>
              <a:t>Problem Solving conversations will most likely happen with only Problem Solving status households. </a:t>
            </a:r>
            <a:endParaRPr sz="1600">
              <a:solidFill>
                <a:schemeClr val="accent3"/>
              </a:solidFill>
            </a:endParaRPr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</a:pPr>
            <a:r>
              <a:rPr lang="en" sz="1600">
                <a:solidFill>
                  <a:schemeClr val="accent3"/>
                </a:solidFill>
              </a:rPr>
              <a:t>In the rare event that Problem Solving services are provided to a Housing Referral Status household, do input that conversation in ONE only after you’ve verified that it is indeed a Problem Solving service/conversation.</a:t>
            </a:r>
            <a:endParaRPr sz="16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Conversation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30350" y="938425"/>
            <a:ext cx="8283300" cy="12465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 dirty="0"/>
              <a:t>An outcome should be recorded for each service. 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▪"/>
            </a:pPr>
            <a:r>
              <a:rPr lang="en" sz="1600" dirty="0"/>
              <a:t>Formerly Problem Solving Resolution has been reworded to </a:t>
            </a:r>
            <a:r>
              <a:rPr lang="en" sz="1600" dirty="0">
                <a:solidFill>
                  <a:schemeClr val="accent3"/>
                </a:solidFill>
              </a:rPr>
              <a:t>“Client Housed/Re-Housed in a Safe Alternative”. </a:t>
            </a:r>
            <a:endParaRPr sz="16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700" dirty="0"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650" y="2184925"/>
            <a:ext cx="4744376" cy="28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Not a Problem Solving Conversation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These following do not constitute a Problem Solving Conversation: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A conversation/interaction with a household that was more about general case management and referrals. For example: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 dirty="0">
                <a:solidFill>
                  <a:srgbClr val="405B7D"/>
                </a:solidFill>
              </a:rPr>
              <a:t>Referral to a food pantry, behavioral health or any other community resources.</a:t>
            </a:r>
            <a:endParaRPr sz="1600" dirty="0">
              <a:solidFill>
                <a:srgbClr val="405B7D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 dirty="0">
                <a:solidFill>
                  <a:srgbClr val="405B7D"/>
                </a:solidFill>
              </a:rPr>
              <a:t>General administrative, case management duties.</a:t>
            </a:r>
            <a:endParaRPr sz="1600" dirty="0">
              <a:solidFill>
                <a:srgbClr val="405B7D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A conversation with a Housing Referral Status around housing navigation services.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A conversation about shelter referrals or shelter information.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Notes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457200" y="1063075"/>
            <a:ext cx="8229600" cy="10185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If staff have a significant interaction with a household that was not a Problem Solving conversation, a service should be entered (if applicable) or the interaction should be recorded under the </a:t>
            </a:r>
            <a:r>
              <a:rPr lang="en" sz="1600" i="1"/>
              <a:t>Notes Tab</a:t>
            </a:r>
            <a:r>
              <a:rPr lang="en" sz="1600"/>
              <a:t>. </a:t>
            </a:r>
            <a:r>
              <a:rPr lang="en"/>
              <a:t> </a:t>
            </a:r>
            <a:endParaRPr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913" y="2335275"/>
            <a:ext cx="597217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Services </a:t>
            </a:r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58375" y="1063075"/>
            <a:ext cx="4353000" cy="33717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There are financial and non-financial services.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Most services will have service items to choose from.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An outcome should be recorded for each service.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If entering more than one Problem Solving service for the same date/interaction, please make sure that only </a:t>
            </a:r>
            <a:r>
              <a:rPr lang="en" sz="1600" b="1">
                <a:solidFill>
                  <a:srgbClr val="405B7D"/>
                </a:solidFill>
              </a:rPr>
              <a:t>one</a:t>
            </a:r>
            <a:r>
              <a:rPr lang="en" sz="1600">
                <a:solidFill>
                  <a:srgbClr val="405B7D"/>
                </a:solidFill>
              </a:rPr>
              <a:t> of the services captures the Resolution/Outcome of “Yes”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Please include a note for all Problem Solving services.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650" y="1458450"/>
            <a:ext cx="4543174" cy="23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Problem Solving Financial Assistance</a:t>
            </a: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457200" y="1411300"/>
            <a:ext cx="8229600" cy="34182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Make sure that different flex grant categories are captured separately.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Ensure that flex grant funds are issued in accordance to policy limits.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 dirty="0">
                <a:solidFill>
                  <a:srgbClr val="405B7D"/>
                </a:solidFill>
              </a:rPr>
              <a:t>$2,000 if no lease</a:t>
            </a:r>
            <a:endParaRPr sz="1600" dirty="0">
              <a:solidFill>
                <a:srgbClr val="405B7D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 dirty="0">
                <a:solidFill>
                  <a:srgbClr val="405B7D"/>
                </a:solidFill>
              </a:rPr>
              <a:t>$8,000 if lease/written agreement</a:t>
            </a:r>
            <a:endParaRPr sz="1600" dirty="0">
              <a:solidFill>
                <a:srgbClr val="405B7D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 dirty="0">
                <a:solidFill>
                  <a:srgbClr val="405B7D"/>
                </a:solidFill>
              </a:rPr>
              <a:t>Remember limits are per fiscal year. Amount easily trackable now.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</a:pPr>
            <a:r>
              <a:rPr lang="en" sz="1600" dirty="0">
                <a:solidFill>
                  <a:schemeClr val="accent4"/>
                </a:solidFill>
              </a:rPr>
              <a:t>Funds should only be issued when a Problem Solving resolution is achieved!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Start date, end date, result data, expense date – most likely will all be the same day.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05B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05B7D"/>
                </a:solidFill>
              </a:rPr>
              <a:t>Problem Solving Financial Assistance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71625" y="1266850"/>
            <a:ext cx="4179600" cy="36300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When financial assistance is issued, you will have to select the category of funds issued. There is a new category for  </a:t>
            </a:r>
            <a:r>
              <a:rPr lang="en" sz="1600" b="1" dirty="0"/>
              <a:t>Rental Assistance after Move-in</a:t>
            </a:r>
            <a:r>
              <a:rPr lang="en" sz="1600" dirty="0"/>
              <a:t>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FFAD3-0D07-4358-92FB-F0330C73A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225" y="998924"/>
            <a:ext cx="4479792" cy="363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457200" y="1770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Solving Financial Assistance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188975" y="1224450"/>
            <a:ext cx="4383000" cy="37338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Expense amounts should be entered for financial services.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Funding Source will default to Problem Solving Limited Flex Fund.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Start date, end date, result date, and expense date will mostly likely be the same date.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An outcome should be recorded for each service.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 dirty="0"/>
              <a:t>If the outcome is unknown, select No. 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 dirty="0"/>
              <a:t>For Financial Assistance Services, the Result should be YES. If multiple categories of financial assistance is issued, record only one with the Result YES.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277" y="1224450"/>
            <a:ext cx="4459748" cy="24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Other Problem Solving Resources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solidFill>
                  <a:srgbClr val="000000"/>
                </a:solidFill>
              </a:rPr>
              <a:t> </a:t>
            </a:r>
            <a:r>
              <a:rPr lang="en" sz="1600"/>
              <a:t>HSH policy requires Problem Solving staff to refer to other financial resources first (if applicable and available). </a:t>
            </a:r>
            <a:endParaRPr sz="1600"/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“Referral to Other Problem Solving Resources” should be selected when r</a:t>
            </a:r>
            <a:r>
              <a:rPr lang="en" sz="1600">
                <a:solidFill>
                  <a:schemeClr val="lt2"/>
                </a:solidFill>
              </a:rPr>
              <a:t>eferring to: </a:t>
            </a:r>
            <a:endParaRPr sz="1600"/>
          </a:p>
          <a:p>
            <a:pPr marL="914400" lvl="1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roxima Nova"/>
              <a:buChar char="o"/>
            </a:pPr>
            <a:r>
              <a:rPr lang="en" sz="1600">
                <a:solidFill>
                  <a:schemeClr val="accent3"/>
                </a:solidFill>
              </a:rPr>
              <a:t>Homeward Bound</a:t>
            </a:r>
            <a:endParaRPr sz="1600">
              <a:solidFill>
                <a:schemeClr val="accent3"/>
              </a:solidFill>
            </a:endParaRPr>
          </a:p>
          <a:p>
            <a:pPr marL="914400" lvl="1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roxima Nova"/>
              <a:buChar char="o"/>
            </a:pPr>
            <a:r>
              <a:rPr lang="en" sz="1600">
                <a:solidFill>
                  <a:schemeClr val="accent3"/>
                </a:solidFill>
              </a:rPr>
              <a:t>Eviction Prevention/Homelessness Prevention</a:t>
            </a:r>
            <a:endParaRPr sz="1600">
              <a:solidFill>
                <a:schemeClr val="accent3"/>
              </a:solidFill>
            </a:endParaRPr>
          </a:p>
          <a:p>
            <a:pPr marL="914400" lvl="1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roxima Nova"/>
              <a:buChar char="o"/>
            </a:pPr>
            <a:r>
              <a:rPr lang="en" sz="1600">
                <a:solidFill>
                  <a:schemeClr val="accent3"/>
                </a:solidFill>
              </a:rPr>
              <a:t>Move-in Assistance </a:t>
            </a:r>
            <a:endParaRPr sz="1600">
              <a:solidFill>
                <a:schemeClr val="accent3"/>
              </a:solidFill>
            </a:endParaRPr>
          </a:p>
          <a:p>
            <a:pPr marL="914400" lvl="1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roxima Nova"/>
              <a:buChar char="o"/>
            </a:pPr>
            <a:r>
              <a:rPr lang="en" sz="1600">
                <a:solidFill>
                  <a:schemeClr val="accent3"/>
                </a:solidFill>
              </a:rPr>
              <a:t>General referrals to community services should </a:t>
            </a:r>
            <a:r>
              <a:rPr lang="en" sz="1600" b="1">
                <a:solidFill>
                  <a:schemeClr val="accent3"/>
                </a:solidFill>
              </a:rPr>
              <a:t>not</a:t>
            </a:r>
            <a:r>
              <a:rPr lang="en" sz="1600">
                <a:solidFill>
                  <a:schemeClr val="accent3"/>
                </a:solidFill>
              </a:rPr>
              <a:t> be entered in this category. </a:t>
            </a:r>
            <a:endParaRPr sz="1600">
              <a:solidFill>
                <a:schemeClr val="accent3"/>
              </a:solidFill>
            </a:endParaRPr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The result  “Client Housed/Re-Housed in a Safe Alternative” will always be No since another agency/program will issue the financial assistance. 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Navigating ONE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542450" y="1111424"/>
            <a:ext cx="8229600" cy="305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All Problem Solving work should be done under the San Francisco Coordinated Entry Agencies. </a:t>
            </a: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100" y="2322700"/>
            <a:ext cx="42291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Problem Solving Referrals 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75" y="1252525"/>
            <a:ext cx="8009600" cy="1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4538" y="3317650"/>
            <a:ext cx="511492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Outcome/Result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376250" y="1063075"/>
            <a:ext cx="8229600" cy="11682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Remember for all Problem Solving Services…</a:t>
            </a:r>
            <a:endParaRPr sz="16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If the result of Problem Solving service is “</a:t>
            </a:r>
            <a:r>
              <a:rPr lang="en" sz="1600" u="sng">
                <a:solidFill>
                  <a:schemeClr val="accent4"/>
                </a:solidFill>
              </a:rPr>
              <a:t>Client Housed/Re-Housed in a Safe Alternative = Yes</a:t>
            </a:r>
            <a:r>
              <a:rPr lang="en" sz="1600">
                <a:solidFill>
                  <a:schemeClr val="accent4"/>
                </a:solidFill>
              </a:rPr>
              <a:t>” that is a resolution and the household should be exited from PS/CE Program in ONE.  </a:t>
            </a:r>
            <a:endParaRPr sz="16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61" name="Google Shape;2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575" y="2293850"/>
            <a:ext cx="4560449" cy="270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Uploading Files </a:t>
            </a:r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Uploading Files </a:t>
            </a:r>
            <a:endParaRPr>
              <a:solidFill>
                <a:schemeClr val="accent5"/>
              </a:solidFill>
            </a:endParaRPr>
          </a:p>
        </p:txBody>
      </p:sp>
      <p:graphicFrame>
        <p:nvGraphicFramePr>
          <p:cNvPr id="273" name="Google Shape;273;p42"/>
          <p:cNvGraphicFramePr/>
          <p:nvPr/>
        </p:nvGraphicFramePr>
        <p:xfrm>
          <a:off x="952500" y="1063075"/>
          <a:ext cx="7239000" cy="3271914"/>
        </p:xfrm>
        <a:graphic>
          <a:graphicData uri="http://schemas.openxmlformats.org/drawingml/2006/table">
            <a:tbl>
              <a:tblPr>
                <a:noFill/>
                <a:tableStyleId>{99E978FB-B85A-49D8-8477-0A600469B89E}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Document </a:t>
                      </a:r>
                      <a:endParaRPr sz="15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When to upload </a:t>
                      </a:r>
                      <a:endParaRPr sz="15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Limited Financial Assistance Request Form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 all Resolutions that accessed Problem Solving Funds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Housing Resolution Plan Form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 all resolutions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Lease/Written Agreement/Intent to Rent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If appropriate for resolution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Housing Sustainability Tool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If appropriate for resolution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Housing Habitability Standards Inspection Checklist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If appropriate for resolution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Uploading Files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50" y="1171438"/>
            <a:ext cx="7785301" cy="1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925" y="2394126"/>
            <a:ext cx="4644349" cy="250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Joint Problem Solving-Coordinated Entry </a:t>
            </a:r>
            <a:r>
              <a:rPr lang="en"/>
              <a:t>Exits</a:t>
            </a:r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title"/>
          </p:nvPr>
        </p:nvSpPr>
        <p:spPr>
          <a:xfrm>
            <a:off x="311700" y="224700"/>
            <a:ext cx="8520600" cy="792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05B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Joint Problem Solving- Coordinated Entry Exits </a:t>
            </a:r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1"/>
          </p:nvPr>
        </p:nvSpPr>
        <p:spPr>
          <a:xfrm>
            <a:off x="311700" y="1491150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•"/>
            </a:pPr>
            <a:r>
              <a:rPr lang="en">
                <a:solidFill>
                  <a:schemeClr val="lt2"/>
                </a:solidFill>
              </a:rPr>
              <a:t>In general, a household will be exited from the PS/CE Program in ONE when: </a:t>
            </a:r>
            <a:endParaRPr>
              <a:solidFill>
                <a:schemeClr val="lt2"/>
              </a:solidFill>
            </a:endParaRPr>
          </a:p>
          <a:p>
            <a:pPr marL="914400" lvl="1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▪"/>
            </a:pPr>
            <a:r>
              <a:rPr lang="en">
                <a:solidFill>
                  <a:schemeClr val="lt2"/>
                </a:solidFill>
              </a:rPr>
              <a:t>If Problem Solving Status – the client finds a Problem Solving resolution. 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Client Placed in Institutional Setting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Death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Denial of Service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Exit by Client Choice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Terminated from Program due to Eligibility</a:t>
            </a:r>
            <a:endParaRPr sz="1600">
              <a:solidFill>
                <a:schemeClr val="lt2"/>
              </a:solidFill>
            </a:endParaRPr>
          </a:p>
          <a:p>
            <a:pPr marL="914400" lvl="1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▪"/>
            </a:pPr>
            <a:r>
              <a:rPr lang="en">
                <a:solidFill>
                  <a:schemeClr val="lt2"/>
                </a:solidFill>
              </a:rPr>
              <a:t>If Housing Referral Status – the client is housed through CE.</a:t>
            </a:r>
            <a:endParaRPr sz="1600">
              <a:solidFill>
                <a:schemeClr val="l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>
                <a:solidFill>
                  <a:schemeClr val="lt2"/>
                </a:solidFill>
              </a:rPr>
              <a:t>Clients may be automatic or manual (auto-exits explained on a later slide)</a:t>
            </a:r>
            <a:endParaRPr sz="16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93" name="Google Shape;293;p45"/>
          <p:cNvSpPr/>
          <p:nvPr/>
        </p:nvSpPr>
        <p:spPr>
          <a:xfrm>
            <a:off x="1210500" y="1783175"/>
            <a:ext cx="6221100" cy="1659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Auto-Exits</a:t>
            </a:r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Auto-exits from the CE/PS may occur if:</a:t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household permanently housed through CE.</a:t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>
                <a:solidFill>
                  <a:schemeClr val="lt2"/>
                </a:solidFill>
              </a:rPr>
              <a:t>Any household enrolled in the PS/CE program that had no activity in ONE for 90 days.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Exit Destination will be marked as “Unknown”. </a:t>
            </a:r>
            <a:endParaRPr sz="16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508000" y="350100"/>
            <a:ext cx="79797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Auto-Exits from CE when Housed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05" name="Google Shape;305;p47"/>
          <p:cNvSpPr txBox="1">
            <a:spLocks noGrp="1"/>
          </p:cNvSpPr>
          <p:nvPr>
            <p:ph type="body" idx="1"/>
          </p:nvPr>
        </p:nvSpPr>
        <p:spPr>
          <a:xfrm>
            <a:off x="723950" y="2820525"/>
            <a:ext cx="2874000" cy="2125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 1: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is referred to a PSH program. The client is enrolled in the program with a move-in date of 7/30/20.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Auto-Exit from CE= YES</a:t>
            </a:r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body" idx="2"/>
          </p:nvPr>
        </p:nvSpPr>
        <p:spPr>
          <a:xfrm>
            <a:off x="5015100" y="2820525"/>
            <a:ext cx="2918700" cy="2125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 2: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informs their case manager they are going to live with their aunt in Oregon.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Auto-Exit from CE=NO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i="1"/>
              <a:t>The client needs to be manually exited from CE.</a:t>
            </a:r>
            <a:endParaRPr sz="1100" i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7"/>
          <p:cNvSpPr txBox="1"/>
          <p:nvPr/>
        </p:nvSpPr>
        <p:spPr>
          <a:xfrm>
            <a:off x="448625" y="981075"/>
            <a:ext cx="6766200" cy="1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The following events will trigger an auto-exit from CE Program:</a:t>
            </a:r>
            <a:endParaRPr sz="15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A staff member saves a value for the field </a:t>
            </a:r>
            <a:r>
              <a:rPr lang="en" sz="1500" i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Housing Move-In Date</a:t>
            </a: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 in an enrollment screen for any program enrollment with a permanent housing program </a:t>
            </a:r>
            <a:r>
              <a:rPr lang="en" sz="1500" i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5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A staff member saves a “housed" exit </a:t>
            </a:r>
            <a:r>
              <a:rPr lang="en" sz="1500" i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Destination</a:t>
            </a: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 for any program exit screen.</a:t>
            </a:r>
            <a:endParaRPr sz="15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Exits</a:t>
            </a:r>
            <a:endParaRPr/>
          </a:p>
        </p:txBody>
      </p:sp>
      <p:pic>
        <p:nvPicPr>
          <p:cNvPr id="313" name="Google Shape;31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15" y="1509100"/>
            <a:ext cx="7160536" cy="14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050" y="2724150"/>
            <a:ext cx="5259049" cy="17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8"/>
          <p:cNvSpPr txBox="1"/>
          <p:nvPr/>
        </p:nvSpPr>
        <p:spPr>
          <a:xfrm>
            <a:off x="295550" y="1036750"/>
            <a:ext cx="7512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To complete the exit, you will complete the following steps. </a:t>
            </a:r>
            <a:endParaRPr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Joint Problem Solving-Coordinated Entry Enrollment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Exits Reasons for Problem Solving</a:t>
            </a:r>
            <a:endParaRPr/>
          </a:p>
        </p:txBody>
      </p:sp>
      <p:sp>
        <p:nvSpPr>
          <p:cNvPr id="328" name="Google Shape;328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5B7D"/>
                </a:solidFill>
              </a:rPr>
              <a:t>Housed through Problem Solving Resolution:</a:t>
            </a:r>
            <a:endParaRPr sz="1600">
              <a:solidFill>
                <a:srgbClr val="405B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When a Problem Solving resolution has been reached and the household has found a safe, indoor place outside of the Homelessness Response System, Access Point staff will manually exit the household from the Access Point program. </a:t>
            </a:r>
            <a:endParaRPr sz="160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</a:rPr>
              <a:t>Housed by Referral to Other Problem Solving Resourc</a:t>
            </a:r>
            <a:r>
              <a:rPr lang="en" sz="1600">
                <a:solidFill>
                  <a:schemeClr val="lt2"/>
                </a:solidFill>
              </a:rPr>
              <a:t>e</a:t>
            </a:r>
            <a:endParaRPr sz="160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If a household was referred to another Problem Solving Resource (specifically Homeward Bound, Move-in Assistance and Eviction Prevention/Back-rent Assistance), the Access Point staff will select the “Housed by Referral to Other Problem Solving Resource” </a:t>
            </a:r>
            <a:r>
              <a:rPr lang="en" sz="1600" b="1">
                <a:solidFill>
                  <a:schemeClr val="lt2"/>
                </a:solidFill>
              </a:rPr>
              <a:t>only if the outcome of the referral is known</a:t>
            </a:r>
            <a:r>
              <a:rPr lang="en" sz="1600">
                <a:solidFill>
                  <a:schemeClr val="lt2"/>
                </a:solidFill>
              </a:rPr>
              <a:t>. </a:t>
            </a:r>
            <a:endParaRPr sz="16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Exits Reasons for Problem Solving </a:t>
            </a:r>
            <a:endParaRPr/>
          </a:p>
        </p:txBody>
      </p:sp>
      <p:sp>
        <p:nvSpPr>
          <p:cNvPr id="334" name="Google Shape;334;p51"/>
          <p:cNvSpPr txBox="1">
            <a:spLocks noGrp="1"/>
          </p:cNvSpPr>
          <p:nvPr>
            <p:ph type="body" idx="1"/>
          </p:nvPr>
        </p:nvSpPr>
        <p:spPr>
          <a:xfrm>
            <a:off x="361100" y="1363125"/>
            <a:ext cx="33072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solidFill>
                  <a:schemeClr val="lt2"/>
                </a:solidFill>
              </a:rPr>
              <a:t>There are two possible exits reasons that should be used for Problem Solving: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Housed through Problem Solving Resolution.</a:t>
            </a:r>
            <a:endParaRPr sz="1600">
              <a:solidFill>
                <a:srgbClr val="405B7D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Housed by Referral to Other Problem Solving Resource.</a:t>
            </a:r>
            <a:endParaRPr sz="1600">
              <a:solidFill>
                <a:srgbClr val="405B7D"/>
              </a:solidFill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•"/>
            </a:pPr>
            <a:r>
              <a:rPr lang="en">
                <a:solidFill>
                  <a:schemeClr val="lt2"/>
                </a:solidFill>
              </a:rPr>
              <a:t>Exit Destination and Exit Reason must be congruent and align.</a:t>
            </a:r>
            <a:endParaRPr>
              <a:solidFill>
                <a:schemeClr val="lt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405B7D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335" name="Google Shape;3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875" y="1363137"/>
            <a:ext cx="4290401" cy="299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Other Exit Fields</a:t>
            </a:r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 b="1">
                <a:solidFill>
                  <a:schemeClr val="lt2"/>
                </a:solidFill>
              </a:rPr>
              <a:t>Program Exit Date</a:t>
            </a:r>
            <a:r>
              <a:rPr lang="en" sz="1600">
                <a:solidFill>
                  <a:schemeClr val="lt2"/>
                </a:solidFill>
              </a:rPr>
              <a:t> – date of exit.</a:t>
            </a:r>
            <a:endParaRPr sz="1600">
              <a:solidFill>
                <a:schemeClr val="l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 b="1">
                <a:solidFill>
                  <a:schemeClr val="lt2"/>
                </a:solidFill>
              </a:rPr>
              <a:t>Destination</a:t>
            </a:r>
            <a:r>
              <a:rPr lang="en" sz="1600">
                <a:solidFill>
                  <a:schemeClr val="lt2"/>
                </a:solidFill>
              </a:rPr>
              <a:t> – Select most appropriate exit destination. 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Other should rarely be used. </a:t>
            </a:r>
            <a:endParaRPr sz="1600">
              <a:solidFill>
                <a:schemeClr val="accent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Make sure Destination and Exit Reason are congruent.</a:t>
            </a:r>
            <a:endParaRPr sz="1600">
              <a:solidFill>
                <a:schemeClr val="accent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 For Problem Solving Resolutions – make sure that exit Destination is outside of the Homelessness Response System.</a:t>
            </a:r>
            <a:endParaRPr sz="1600">
              <a:solidFill>
                <a:schemeClr val="accent3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 b="1">
                <a:solidFill>
                  <a:schemeClr val="lt2"/>
                </a:solidFill>
              </a:rPr>
              <a:t>CE Program Referred To? – </a:t>
            </a:r>
            <a:r>
              <a:rPr lang="en" sz="1600">
                <a:solidFill>
                  <a:schemeClr val="lt2"/>
                </a:solidFill>
              </a:rPr>
              <a:t>This is only to be completed for people who are exited to an HSH funded housing program that is not listed in the ONE System. 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Use Data Not Collected for PS Resolutions.</a:t>
            </a:r>
            <a:endParaRPr sz="1600">
              <a:solidFill>
                <a:schemeClr val="accent3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 b="1">
                <a:solidFill>
                  <a:schemeClr val="lt2"/>
                </a:solidFill>
              </a:rPr>
              <a:t>CE Program Exit Destination Note – </a:t>
            </a:r>
            <a:endParaRPr sz="1600">
              <a:solidFill>
                <a:schemeClr val="l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 b="1">
                <a:solidFill>
                  <a:schemeClr val="lt2"/>
                </a:solidFill>
              </a:rPr>
              <a:t>Income, Non-Cash Benefits and Health Insurance</a:t>
            </a:r>
            <a:r>
              <a:rPr lang="en" sz="1600">
                <a:solidFill>
                  <a:schemeClr val="lt2"/>
                </a:solidFill>
              </a:rPr>
              <a:t> – these fields cascade from the enrollment screen. Please update with most accurate information at time of Exit.  </a:t>
            </a:r>
            <a:endParaRPr sz="16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Who is responsible for exiting?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7" name="Google Shape;347;p53"/>
          <p:cNvSpPr txBox="1">
            <a:spLocks noGrp="1"/>
          </p:cNvSpPr>
          <p:nvPr>
            <p:ph type="body" idx="1"/>
          </p:nvPr>
        </p:nvSpPr>
        <p:spPr>
          <a:xfrm>
            <a:off x="236925" y="1185700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u="sng" dirty="0">
                <a:solidFill>
                  <a:schemeClr val="lt2"/>
                </a:solidFill>
              </a:rPr>
              <a:t>If Housed through CE: </a:t>
            </a:r>
            <a:r>
              <a:rPr lang="en" sz="1600" dirty="0">
                <a:solidFill>
                  <a:schemeClr val="lt2"/>
                </a:solidFill>
              </a:rPr>
              <a:t>auto-exited from CE. This includes RRH and PSH.</a:t>
            </a:r>
            <a:endParaRPr sz="1600" dirty="0">
              <a:solidFill>
                <a:schemeClr val="l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u="sng" dirty="0">
                <a:solidFill>
                  <a:schemeClr val="lt2"/>
                </a:solidFill>
              </a:rPr>
              <a:t>If Housed through Problem Solving: </a:t>
            </a:r>
            <a:r>
              <a:rPr lang="en" sz="1600" dirty="0">
                <a:solidFill>
                  <a:schemeClr val="lt2"/>
                </a:solidFill>
              </a:rPr>
              <a:t>manual exit</a:t>
            </a:r>
            <a:endParaRPr sz="1600" dirty="0">
              <a:solidFill>
                <a:schemeClr val="l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u="sng" dirty="0">
                <a:solidFill>
                  <a:schemeClr val="lt2"/>
                </a:solidFill>
              </a:rPr>
              <a:t>If Housed through Referral to Another Problem Solving Resource </a:t>
            </a:r>
            <a:r>
              <a:rPr lang="en" sz="1600" dirty="0">
                <a:solidFill>
                  <a:schemeClr val="lt2"/>
                </a:solidFill>
              </a:rPr>
              <a:t>– manually exit if: </a:t>
            </a:r>
            <a:endParaRPr sz="1600" dirty="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</a:pPr>
            <a:r>
              <a:rPr lang="en" sz="1600" dirty="0">
                <a:solidFill>
                  <a:schemeClr val="dk2"/>
                </a:solidFill>
              </a:rPr>
              <a:t>The status of referral is known (if staff know with certainty that referral worked out) </a:t>
            </a:r>
            <a:endParaRPr sz="1600" dirty="0">
              <a:solidFill>
                <a:schemeClr val="dk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</a:pPr>
            <a:r>
              <a:rPr lang="en" sz="1600" dirty="0">
                <a:solidFill>
                  <a:schemeClr val="dk2"/>
                </a:solidFill>
              </a:rPr>
              <a:t>If referred to the three specific Problem Solving Referrals (Homeward Bound, Move In Assistance, Back Rent Assistance).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u="sng" dirty="0">
                <a:solidFill>
                  <a:schemeClr val="lt2"/>
                </a:solidFill>
              </a:rPr>
              <a:t>If Death/Institutionalized/No longer Eligible/Etc:  </a:t>
            </a:r>
            <a:r>
              <a:rPr lang="en" sz="1600" dirty="0">
                <a:solidFill>
                  <a:schemeClr val="lt2"/>
                </a:solidFill>
              </a:rPr>
              <a:t>manually exited or auto-exited if no activity.</a:t>
            </a:r>
            <a:endParaRPr sz="16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</a:t>
            </a:r>
            <a:endParaRPr/>
          </a:p>
        </p:txBody>
      </p:sp>
      <p:sp>
        <p:nvSpPr>
          <p:cNvPr id="353" name="Google Shape;353;p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5"/>
                </a:solidFill>
              </a:rPr>
              <a:t>Program Roster</a:t>
            </a:r>
            <a:endParaRPr sz="3900">
              <a:solidFill>
                <a:schemeClr val="accent5"/>
              </a:solidFill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[GNRL-106] Program Roster (Program Based Report)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•"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Who’s stayed in the program.</a:t>
            </a:r>
            <a:r>
              <a:rPr lang="en" sz="1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•"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Lists program stay information for clients with the selected status in the selected program.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Program Roster</a:t>
            </a: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AFAFA"/>
              </a:solidFill>
            </a:endParaRPr>
          </a:p>
        </p:txBody>
      </p:sp>
      <p:pic>
        <p:nvPicPr>
          <p:cNvPr id="365" name="Google Shape;36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675" y="1410875"/>
            <a:ext cx="6288623" cy="26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Financial Details Report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71" name="Google Shape;371;p57"/>
          <p:cNvSpPr txBox="1">
            <a:spLocks noGrp="1"/>
          </p:cNvSpPr>
          <p:nvPr>
            <p:ph type="body" idx="1"/>
          </p:nvPr>
        </p:nvSpPr>
        <p:spPr>
          <a:xfrm>
            <a:off x="365000" y="1161375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[EXPS-101] Funding Source Financial Detail (Service Based Report)</a:t>
            </a:r>
            <a:endParaRPr sz="1800"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 sz="1800">
                <a:solidFill>
                  <a:schemeClr val="accent4"/>
                </a:solidFill>
              </a:rPr>
              <a:t>Provides details of an agency’s funding source(s)</a:t>
            </a:r>
            <a:endParaRPr sz="180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 sz="1800">
                <a:solidFill>
                  <a:schemeClr val="accent4"/>
                </a:solidFill>
              </a:rPr>
              <a:t>A detailed history of an agency’s associated service transactions for a specified date range.</a:t>
            </a:r>
            <a:endParaRPr sz="18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endParaRPr sz="18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Financial Details Report 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</a:rPr>
              <a:t>Select the specific services you want included in the report. </a:t>
            </a:r>
            <a:endParaRPr sz="15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313" y="1514850"/>
            <a:ext cx="4729376" cy="30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Financial Details Report </a:t>
            </a: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Google Shape;3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50" y="973500"/>
            <a:ext cx="5037048" cy="29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875" y="1873250"/>
            <a:ext cx="4470725" cy="303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6200" y="3892525"/>
            <a:ext cx="4997800" cy="12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Solving/CE Enrollment </a:t>
            </a:r>
            <a:r>
              <a:rPr lang="en"/>
              <a:t> </a:t>
            </a: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457200" y="1136075"/>
            <a:ext cx="8229600" cy="33651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Joint enrollment- Program names will remain the same in ONE.</a:t>
            </a:r>
            <a:endParaRPr sz="1600"/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Household seeking services must meet criteria under Homeless Status, Connection to San Francisco, and Household Type. </a:t>
            </a:r>
            <a:endParaRPr sz="1600"/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Access Point and Access Point partners can enroll eligible households in Access Point programs under the Coordinated Entry Agency. </a:t>
            </a:r>
            <a:endParaRPr sz="160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Service Summary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91" name="Google Shape;391;p60"/>
          <p:cNvSpPr txBox="1">
            <a:spLocks noGrp="1"/>
          </p:cNvSpPr>
          <p:nvPr>
            <p:ph type="body" idx="1"/>
          </p:nvPr>
        </p:nvSpPr>
        <p:spPr>
          <a:xfrm>
            <a:off x="249525" y="1116925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</a:rPr>
              <a:t>[GNRL-104] Service Summary (Service based reports)</a:t>
            </a:r>
            <a:endParaRPr sz="180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>
                <a:solidFill>
                  <a:schemeClr val="lt2"/>
                </a:solidFill>
              </a:rPr>
              <a:t>Total number amount of clients.</a:t>
            </a:r>
            <a:endParaRPr sz="1800"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>
                <a:solidFill>
                  <a:schemeClr val="lt2"/>
                </a:solidFill>
              </a:rPr>
              <a:t>Including the total number of unique clients.</a:t>
            </a:r>
            <a:endParaRPr sz="1800"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>
                <a:solidFill>
                  <a:schemeClr val="lt2"/>
                </a:solidFill>
              </a:rPr>
              <a:t>Who received selected services during the report data range.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Service Summary </a:t>
            </a: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4"/>
                </a:solidFill>
              </a:rPr>
              <a:t>Select the specific services you want included in the report.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398" name="Google Shape;3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425" y="1920700"/>
            <a:ext cx="5931151" cy="255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Service Summary </a:t>
            </a: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4" name="Google Shape;40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75" y="1114150"/>
            <a:ext cx="5328851" cy="248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250" y="2355775"/>
            <a:ext cx="4332400" cy="26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>
            <a:spLocks noGrp="1"/>
          </p:cNvSpPr>
          <p:nvPr>
            <p:ph type="title"/>
          </p:nvPr>
        </p:nvSpPr>
        <p:spPr>
          <a:xfrm>
            <a:off x="508000" y="283200"/>
            <a:ext cx="8176800" cy="76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Resources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11" name="Google Shape;411;p63"/>
          <p:cNvSpPr txBox="1">
            <a:spLocks noGrp="1"/>
          </p:cNvSpPr>
          <p:nvPr>
            <p:ph type="body" idx="1"/>
          </p:nvPr>
        </p:nvSpPr>
        <p:spPr>
          <a:xfrm>
            <a:off x="508000" y="1273800"/>
            <a:ext cx="3818700" cy="2850000"/>
          </a:xfrm>
          <a:prstGeom prst="rect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Bitfocus Help Desk 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onesf</a:t>
            </a:r>
            <a:r>
              <a:rPr lang="en" sz="18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@bitfocus.com</a:t>
            </a:r>
            <a:r>
              <a:rPr lang="en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or (415) 429-4211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ONESF Help Center Web Page 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https://onesf.clarityhs.help/hc/en-us</a:t>
            </a:r>
            <a:r>
              <a:rPr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412" name="Google Shape;41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651" y="1917459"/>
            <a:ext cx="1726400" cy="13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5600" y="2306696"/>
            <a:ext cx="1106400" cy="16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3"/>
          <p:cNvSpPr txBox="1">
            <a:spLocks noGrp="1"/>
          </p:cNvSpPr>
          <p:nvPr>
            <p:ph type="body" idx="2"/>
          </p:nvPr>
        </p:nvSpPr>
        <p:spPr>
          <a:xfrm>
            <a:off x="4424000" y="1329119"/>
            <a:ext cx="3138000" cy="76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The Help Desk Widget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3"/>
          <p:cNvSpPr/>
          <p:nvPr/>
        </p:nvSpPr>
        <p:spPr>
          <a:xfrm>
            <a:off x="4706325" y="1273800"/>
            <a:ext cx="3582600" cy="2850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CE Enrollment 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457200" y="2157575"/>
            <a:ext cx="1402500" cy="12534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600" y="1227662"/>
            <a:ext cx="4375023" cy="31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50" y="1283650"/>
            <a:ext cx="4493151" cy="30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Solving/ CE Enrollment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192500"/>
            <a:ext cx="4048800" cy="27585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Information may auto-populate from a previous enrollment.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Make sure the information is up to date.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Complete all fields; avoid using “Data not Collected, “Client Doesn’t know,or “Client Refused” when possible. </a:t>
            </a:r>
            <a:endParaRPr sz="16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950" y="928950"/>
            <a:ext cx="4012200" cy="36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Living Situation </a:t>
            </a: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Living Situation Assessment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457200" y="1411300"/>
            <a:ext cx="8229600" cy="25797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Required as part of the 2020 HUD Coordinated Entry Data Standards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Used to regularly document the following: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▪"/>
            </a:pPr>
            <a:r>
              <a:rPr lang="en" sz="1600">
                <a:solidFill>
                  <a:schemeClr val="lt2"/>
                </a:solidFill>
              </a:rPr>
              <a:t>The current living situation of people experiencing homelessness</a:t>
            </a:r>
            <a:endParaRPr sz="1600">
              <a:solidFill>
                <a:schemeClr val="l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▪"/>
            </a:pPr>
            <a:r>
              <a:rPr lang="en" sz="1600">
                <a:solidFill>
                  <a:schemeClr val="lt2"/>
                </a:solidFill>
              </a:rPr>
              <a:t>Homeless chronicity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Used to understand how many times a person is engaged while experiencing homelessness.</a:t>
            </a:r>
            <a:endParaRPr sz="16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tfocus Theme">
  <a:themeElements>
    <a:clrScheme name="Custom 2">
      <a:dk1>
        <a:srgbClr val="272727"/>
      </a:dk1>
      <a:lt1>
        <a:srgbClr val="F0F0F0"/>
      </a:lt1>
      <a:dk2>
        <a:srgbClr val="254753"/>
      </a:dk2>
      <a:lt2>
        <a:srgbClr val="902027"/>
      </a:lt2>
      <a:accent1>
        <a:srgbClr val="797E67"/>
      </a:accent1>
      <a:accent2>
        <a:srgbClr val="839CB5"/>
      </a:accent2>
      <a:accent3>
        <a:srgbClr val="405B7D"/>
      </a:accent3>
      <a:accent4>
        <a:srgbClr val="902027"/>
      </a:accent4>
      <a:accent5>
        <a:srgbClr val="405B7D"/>
      </a:accent5>
      <a:accent6>
        <a:srgbClr val="F0F0F0"/>
      </a:accent6>
      <a:hlink>
        <a:srgbClr val="787E3D"/>
      </a:hlink>
      <a:folHlink>
        <a:srgbClr val="9020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2113</Words>
  <Application>Microsoft Office PowerPoint</Application>
  <PresentationFormat>On-screen Show (16:9)</PresentationFormat>
  <Paragraphs>248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Roboto</vt:lpstr>
      <vt:lpstr>Arial</vt:lpstr>
      <vt:lpstr>Proxima Nova</vt:lpstr>
      <vt:lpstr>Calibri</vt:lpstr>
      <vt:lpstr>Merriweather Sans</vt:lpstr>
      <vt:lpstr>Noto Sans Symbols</vt:lpstr>
      <vt:lpstr>Bitfocus Theme</vt:lpstr>
      <vt:lpstr>Problem Solving </vt:lpstr>
      <vt:lpstr>Agenda </vt:lpstr>
      <vt:lpstr>Navigating ONE</vt:lpstr>
      <vt:lpstr>Joint Problem Solving-Coordinated Entry Enrollment</vt:lpstr>
      <vt:lpstr>Problem Solving/CE Enrollment  </vt:lpstr>
      <vt:lpstr>CE Enrollment </vt:lpstr>
      <vt:lpstr> Problem Solving/ CE Enrollment  </vt:lpstr>
      <vt:lpstr>Current Living Situation </vt:lpstr>
      <vt:lpstr>Current Living Situation Assessment </vt:lpstr>
      <vt:lpstr>PowerPoint Presentation</vt:lpstr>
      <vt:lpstr>Current Living Situation Assessment</vt:lpstr>
      <vt:lpstr> Current Living Situation Assessment </vt:lpstr>
      <vt:lpstr> Current Living Situation Assessment </vt:lpstr>
      <vt:lpstr>Problem Solving Screening </vt:lpstr>
      <vt:lpstr>Problem Solving Screening</vt:lpstr>
      <vt:lpstr> Problem Solving Screening </vt:lpstr>
      <vt:lpstr>Problem Solving Screening</vt:lpstr>
      <vt:lpstr>Problem Solving Services </vt:lpstr>
      <vt:lpstr>Problem Solving Services</vt:lpstr>
      <vt:lpstr>Problem Solving Services </vt:lpstr>
      <vt:lpstr> Problem Solving Conversation  </vt:lpstr>
      <vt:lpstr> Problem Solving Conversation  </vt:lpstr>
      <vt:lpstr> Not a Problem Solving Conversation  </vt:lpstr>
      <vt:lpstr>Notes</vt:lpstr>
      <vt:lpstr>Problem Solving Services </vt:lpstr>
      <vt:lpstr>Problem Solving Financial Assistance</vt:lpstr>
      <vt:lpstr> Problem Solving Financial Assistance </vt:lpstr>
      <vt:lpstr> Problem Solving Financial Assistance  </vt:lpstr>
      <vt:lpstr>Other Problem Solving Resources </vt:lpstr>
      <vt:lpstr>Problem Solving Referrals </vt:lpstr>
      <vt:lpstr>Outcome/Result</vt:lpstr>
      <vt:lpstr>Uploading Files </vt:lpstr>
      <vt:lpstr>Uploading Files </vt:lpstr>
      <vt:lpstr>Uploading Files</vt:lpstr>
      <vt:lpstr>Joint Problem Solving-Coordinated Entry Exits</vt:lpstr>
      <vt:lpstr> Joint Problem Solving- Coordinated Entry Exits </vt:lpstr>
      <vt:lpstr>Auto-Exits</vt:lpstr>
      <vt:lpstr>Auto-Exits from CE when Housed</vt:lpstr>
      <vt:lpstr>Exits</vt:lpstr>
      <vt:lpstr>Exits Reasons for Problem Solving</vt:lpstr>
      <vt:lpstr>Exits Reasons for Problem Solving </vt:lpstr>
      <vt:lpstr>Other Exit Fields</vt:lpstr>
      <vt:lpstr>Who is responsible for exiting? </vt:lpstr>
      <vt:lpstr>Reports </vt:lpstr>
      <vt:lpstr>Program Roster</vt:lpstr>
      <vt:lpstr> Program Roster </vt:lpstr>
      <vt:lpstr>Financial Details Report </vt:lpstr>
      <vt:lpstr> Financial Details Report   Select the specific services you want included in the report.  </vt:lpstr>
      <vt:lpstr> Financial Details Report  </vt:lpstr>
      <vt:lpstr>Service Summary </vt:lpstr>
      <vt:lpstr> Service Summary  </vt:lpstr>
      <vt:lpstr> Service Summary 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</dc:title>
  <dc:creator>Barcaglioni, Julieta (HOM)</dc:creator>
  <cp:lastModifiedBy>Baker, Jimisha (HOM)</cp:lastModifiedBy>
  <cp:revision>12</cp:revision>
  <dcterms:modified xsi:type="dcterms:W3CDTF">2021-07-21T16:54:03Z</dcterms:modified>
</cp:coreProperties>
</file>