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6"/>
  </p:notesMasterIdLst>
  <p:sldIdLst>
    <p:sldId id="256" r:id="rId2"/>
    <p:sldId id="276" r:id="rId3"/>
    <p:sldId id="258" r:id="rId4"/>
    <p:sldId id="259" r:id="rId5"/>
    <p:sldId id="282" r:id="rId6"/>
    <p:sldId id="260" r:id="rId7"/>
    <p:sldId id="261" r:id="rId8"/>
    <p:sldId id="277" r:id="rId9"/>
    <p:sldId id="262" r:id="rId10"/>
    <p:sldId id="263" r:id="rId11"/>
    <p:sldId id="278" r:id="rId12"/>
    <p:sldId id="264" r:id="rId13"/>
    <p:sldId id="265" r:id="rId14"/>
    <p:sldId id="266" r:id="rId15"/>
    <p:sldId id="280" r:id="rId16"/>
    <p:sldId id="267" r:id="rId17"/>
    <p:sldId id="268" r:id="rId18"/>
    <p:sldId id="270" r:id="rId19"/>
    <p:sldId id="283" r:id="rId20"/>
    <p:sldId id="269" r:id="rId21"/>
    <p:sldId id="271" r:id="rId22"/>
    <p:sldId id="272" r:id="rId23"/>
    <p:sldId id="281" r:id="rId24"/>
    <p:sldId id="273"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Proxima Nova" panose="02000506030000020004"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3"/>
    <p:restoredTop sz="94675"/>
  </p:normalViewPr>
  <p:slideViewPr>
    <p:cSldViewPr snapToGrid="0">
      <p:cViewPr varScale="1">
        <p:scale>
          <a:sx n="119" d="100"/>
          <a:sy n="119" d="100"/>
        </p:scale>
        <p:origin x="10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25534990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25534990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Complete all information on the enrollment screen and click save.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25534990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25534990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Complete all information on the enrollment screen and click save. </a:t>
            </a:r>
            <a:endParaRPr/>
          </a:p>
        </p:txBody>
      </p:sp>
    </p:spTree>
    <p:extLst>
      <p:ext uri="{BB962C8B-B14F-4D97-AF65-F5344CB8AC3E}">
        <p14:creationId xmlns:p14="http://schemas.microsoft.com/office/powerpoint/2010/main" val="194096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f5348706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f5348706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return to the program record for the client later, click on the programs tab from the client’s profile screen.  Then find the program enrollment and click on the edit icon that appears when you hover over the program name.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25534990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25534990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program record, click on Provide Services.  Then find the service you want to record in the list and click on the down caret to the right of the service name. This will open a list of service items. There should be two service items for each prevention service. You will record both of these service items one at at time by clicking on the down caret and completing the service item form that displays.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25534990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25534990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Be sure to update all three dates to the accurate dates of service provision and expenditure.  </a:t>
            </a:r>
            <a:r>
              <a:rPr lang="en">
                <a:solidFill>
                  <a:srgbClr val="660000"/>
                </a:solidFill>
                <a:latin typeface="Calibri"/>
                <a:ea typeface="Calibri"/>
                <a:cs typeface="Calibri"/>
                <a:sym typeface="Calibri"/>
              </a:rPr>
              <a:t>The service  end date and expense date will most likely be the same</a:t>
            </a:r>
            <a:endParaRPr/>
          </a:p>
          <a:p>
            <a:pPr marL="0" lvl="0" indent="0" algn="l" rtl="0">
              <a:lnSpc>
                <a:spcPct val="115000"/>
              </a:lnSpc>
              <a:spcBef>
                <a:spcPts val="1200"/>
              </a:spcBef>
              <a:spcAft>
                <a:spcPts val="1200"/>
              </a:spcAft>
              <a:buNone/>
            </a:pPr>
            <a:r>
              <a:rPr lang="en"/>
              <a:t>Enter the expense amount and select the appropriate fund source. Enter a note with any necessary information for the record, Be sure to provide a service at least once every 90 days or exit the client if services are complete.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307a3c4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307a3c4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a:solidFill>
                  <a:schemeClr val="dk1"/>
                </a:solidFill>
              </a:rPr>
              <a:t>Be sure to provide a service at least once every 90 days or exit the client if services are complete. </a:t>
            </a:r>
            <a:r>
              <a:rPr lang="en"/>
              <a:t>Clients who have no service entered for 90 days will be auto-exited on the last day a service was provided.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3f8b35b7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3f8b35b7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3f8b35b7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3f8b35b7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3f8b35b7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3f8b35b7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531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fc74e9a4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fc74e9a4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live :  enter Paula and son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6fc74e9a4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6fc74e9a4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Brand new enroll </a:t>
            </a:r>
            <a:endParaRPr/>
          </a:p>
        </p:txBody>
      </p:sp>
    </p:spTree>
    <p:extLst>
      <p:ext uri="{BB962C8B-B14F-4D97-AF65-F5344CB8AC3E}">
        <p14:creationId xmlns:p14="http://schemas.microsoft.com/office/powerpoint/2010/main" val="357647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f5348706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f5348706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exit the client, return to the program enrollment record and click Exit on the far right side of the program enrollment tabs bar.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25534990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25534990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Good news about exits is that a lot of your information will cascade forward, but pay close attention to what new information you will need to accurately record..  Make sure the exit date and all other information on the screen is complete and correct.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25534990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25534990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Good news about exits is that a lot of your information will cascade forward, but pay close attention to what new information you will need to accurately record..  Make sure the exit date and all other information on the screen is complete and correct.  </a:t>
            </a:r>
            <a:endParaRPr/>
          </a:p>
        </p:txBody>
      </p:sp>
    </p:spTree>
    <p:extLst>
      <p:ext uri="{BB962C8B-B14F-4D97-AF65-F5344CB8AC3E}">
        <p14:creationId xmlns:p14="http://schemas.microsoft.com/office/powerpoint/2010/main" val="256881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fc74e9a4a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fc74e9a4a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6f5348706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6f5348706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f5348706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f5348706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f5348706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f5348706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Client profile from primary profile takes </a:t>
            </a:r>
            <a:r>
              <a:rPr lang="en-US" dirty="0" err="1"/>
              <a:t>precendence</a:t>
            </a:r>
            <a:r>
              <a:rPr lang="en-US" dirty="0"/>
              <a:t>, unique identifier of primary record, the system merges households from secondary record to merged record, </a:t>
            </a:r>
            <a:r>
              <a:rPr lang="en-US" sz="1100" b="0" i="0" u="none" strike="noStrike" cap="none" dirty="0">
                <a:solidFill>
                  <a:srgbClr val="000000"/>
                </a:solidFill>
                <a:effectLst/>
                <a:latin typeface="Arial"/>
                <a:ea typeface="Arial"/>
                <a:cs typeface="Arial"/>
                <a:sym typeface="Arial"/>
              </a:rPr>
              <a:t>Any program enrollments, service items, notes, public alerts, files, location records, assessments, and referrals in secondary client record(s) are transferred to the newly merged record and display in their corresponding tabs and the client history of the primary record.</a:t>
            </a:r>
          </a:p>
          <a:p>
            <a:r>
              <a:rPr lang="en-US" sz="1100" b="0" i="0" u="none" strike="noStrike" cap="none" dirty="0">
                <a:solidFill>
                  <a:srgbClr val="000000"/>
                </a:solidFill>
                <a:effectLst/>
                <a:latin typeface="Arial"/>
                <a:ea typeface="Arial"/>
                <a:cs typeface="Arial"/>
                <a:sym typeface="Arial"/>
              </a:rPr>
              <a:t>This may result in duplicate activity (for example, if the client has an enrollment for the same program in two different records). Review the newly merged record. If you identify duplicate activity contact the Help Desk to delete the duplicate.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6708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f5348706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f5348706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3f8b35b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3f8b35b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show the process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3f8b35b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3f8b35b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show the process</a:t>
            </a:r>
            <a:endParaRPr/>
          </a:p>
        </p:txBody>
      </p:sp>
    </p:spTree>
    <p:extLst>
      <p:ext uri="{BB962C8B-B14F-4D97-AF65-F5344CB8AC3E}">
        <p14:creationId xmlns:p14="http://schemas.microsoft.com/office/powerpoint/2010/main" val="147402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f53487065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f5348706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the client’s profile screen, click Programs.  You will see a list of the programs available at your agency.  Click on the down caret next to the program you for the client. Information about the program will display.  Click Enroll.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w/Bitfocus Logo">
  <p:cSld name="Cover Slide w/Bitfocus Logo">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799" y="1674021"/>
            <a:ext cx="7772400" cy="11025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chemeClr val="dk2"/>
              </a:buClr>
              <a:buSzPts val="3400"/>
              <a:buFont typeface="Proxima Nova"/>
              <a:buNone/>
              <a:defRPr sz="3400" b="0" i="0" u="none" strike="noStrike" cap="none">
                <a:solidFill>
                  <a:schemeClr val="dk2"/>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a:endParaRPr/>
          </a:p>
        </p:txBody>
      </p:sp>
      <p:cxnSp>
        <p:nvCxnSpPr>
          <p:cNvPr id="10" name="Google Shape;10;p2"/>
          <p:cNvCxnSpPr/>
          <p:nvPr/>
        </p:nvCxnSpPr>
        <p:spPr>
          <a:xfrm>
            <a:off x="3108629" y="2700340"/>
            <a:ext cx="2921100" cy="0"/>
          </a:xfrm>
          <a:prstGeom prst="straightConnector1">
            <a:avLst/>
          </a:prstGeom>
          <a:noFill/>
          <a:ln w="38100" cap="flat" cmpd="sng">
            <a:solidFill>
              <a:schemeClr val="lt2"/>
            </a:solidFill>
            <a:prstDash val="solid"/>
            <a:round/>
            <a:headEnd type="none" w="sm" len="sm"/>
            <a:tailEnd type="none" w="sm" len="sm"/>
          </a:ln>
        </p:spPr>
      </p:cxnSp>
      <p:sp>
        <p:nvSpPr>
          <p:cNvPr id="11" name="Google Shape;11;p2"/>
          <p:cNvSpPr txBox="1">
            <a:spLocks noGrp="1"/>
          </p:cNvSpPr>
          <p:nvPr>
            <p:ph type="body" idx="1"/>
          </p:nvPr>
        </p:nvSpPr>
        <p:spPr>
          <a:xfrm>
            <a:off x="682826" y="2845878"/>
            <a:ext cx="7772700" cy="1058700"/>
          </a:xfrm>
          <a:prstGeom prst="rect">
            <a:avLst/>
          </a:prstGeom>
          <a:noFill/>
          <a:ln>
            <a:noFill/>
          </a:ln>
        </p:spPr>
        <p:txBody>
          <a:bodyPr spcFirstLastPara="1" wrap="square" lIns="57150" tIns="57150" rIns="57150" bIns="57150" anchor="t" anchorCtr="0">
            <a:noAutofit/>
          </a:bodyPr>
          <a:lstStyle>
            <a:lvl1pPr marL="457200" marR="0" lvl="0" indent="-228600" algn="ctr" rtl="0">
              <a:lnSpc>
                <a:spcPct val="100000"/>
              </a:lnSpc>
              <a:spcBef>
                <a:spcPts val="0"/>
              </a:spcBef>
              <a:spcAft>
                <a:spcPts val="0"/>
              </a:spcAft>
              <a:buClr>
                <a:schemeClr val="lt2"/>
              </a:buClr>
              <a:buSzPts val="2000"/>
              <a:buFont typeface="Arial"/>
              <a:buNone/>
              <a:defRPr sz="2000" b="0"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12" name="Google Shape;12;p2"/>
          <p:cNvPicPr preferRelativeResize="0"/>
          <p:nvPr/>
        </p:nvPicPr>
        <p:blipFill rotWithShape="1">
          <a:blip r:embed="rId2">
            <a:alphaModFix/>
          </a:blip>
          <a:srcRect/>
          <a:stretch/>
        </p:blipFill>
        <p:spPr>
          <a:xfrm>
            <a:off x="3903472" y="4346749"/>
            <a:ext cx="1331405" cy="5116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9"/>
            <a:ext cx="8229600" cy="8571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rgbClr val="678594"/>
              </a:buClr>
              <a:buSzPts val="975"/>
              <a:buFont typeface="Proxima Nova"/>
              <a:buNone/>
              <a:defRPr sz="3900" b="0" i="0" u="none" strike="noStrike" cap="none">
                <a:solidFill>
                  <a:srgbClr val="678594"/>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a:endParaRPr/>
          </a:p>
        </p:txBody>
      </p:sp>
      <p:sp>
        <p:nvSpPr>
          <p:cNvPr id="15" name="Google Shape;15;p3"/>
          <p:cNvSpPr/>
          <p:nvPr/>
        </p:nvSpPr>
        <p:spPr>
          <a:xfrm>
            <a:off x="0" y="5082857"/>
            <a:ext cx="9144000" cy="68700"/>
          </a:xfrm>
          <a:prstGeom prst="rect">
            <a:avLst/>
          </a:prstGeom>
          <a:solidFill>
            <a:schemeClr val="accent4"/>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6" name="Google Shape;16;p3"/>
          <p:cNvSpPr txBox="1">
            <a:spLocks noGrp="1"/>
          </p:cNvSpPr>
          <p:nvPr>
            <p:ph type="body" idx="1"/>
          </p:nvPr>
        </p:nvSpPr>
        <p:spPr>
          <a:xfrm>
            <a:off x="457200" y="1411299"/>
            <a:ext cx="8229600" cy="30564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17" name="Google Shape;17;p3"/>
          <p:cNvPicPr preferRelativeResize="0"/>
          <p:nvPr/>
        </p:nvPicPr>
        <p:blipFill rotWithShape="1">
          <a:blip r:embed="rId2">
            <a:alphaModFix/>
          </a:blip>
          <a:srcRect/>
          <a:stretch/>
        </p:blipFill>
        <p:spPr>
          <a:xfrm>
            <a:off x="8129116" y="4619228"/>
            <a:ext cx="821450" cy="315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678594"/>
              </a:buClr>
              <a:buSzPts val="2400"/>
              <a:buFont typeface="Proxima Nova"/>
              <a:buNone/>
              <a:defRPr sz="2400" b="0" i="0" u="none" strike="noStrike" cap="none">
                <a:solidFill>
                  <a:srgbClr val="678594"/>
                </a:solidFill>
                <a:latin typeface="Proxima Nova"/>
                <a:ea typeface="Proxima Nova"/>
                <a:cs typeface="Proxima Nova"/>
                <a:sym typeface="Proxima Nova"/>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a:endParaRPr/>
          </a:p>
        </p:txBody>
      </p:sp>
      <p:sp>
        <p:nvSpPr>
          <p:cNvPr id="20" name="Google Shape;20;p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lt2"/>
              </a:buClr>
              <a:buSzPts val="1200"/>
              <a:buFont typeface="Arial"/>
              <a:buChar char="●"/>
              <a:defRPr sz="1200" b="0" i="0" u="none" strike="noStrike" cap="none">
                <a:solidFill>
                  <a:schemeClr val="accent5"/>
                </a:solidFill>
                <a:latin typeface="Proxima Nova"/>
                <a:ea typeface="Proxima Nova"/>
                <a:cs typeface="Proxima Nova"/>
                <a:sym typeface="Proxima Nova"/>
              </a:defRPr>
            </a:lvl1pPr>
            <a:lvl2pPr marL="914400" marR="0" lvl="1"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accent5"/>
                </a:solidFill>
                <a:latin typeface="Proxima Nova"/>
                <a:ea typeface="Proxima Nova"/>
                <a:cs typeface="Proxima Nova"/>
                <a:sym typeface="Proxima Nova"/>
              </a:defRPr>
            </a:lvl2pPr>
            <a:lvl3pPr marL="1371600" marR="0" lvl="2" indent="-304800" algn="l" rtl="0">
              <a:lnSpc>
                <a:spcPct val="100000"/>
              </a:lnSpc>
              <a:spcBef>
                <a:spcPts val="1600"/>
              </a:spcBef>
              <a:spcAft>
                <a:spcPts val="0"/>
              </a:spcAft>
              <a:buClr>
                <a:schemeClr val="lt2"/>
              </a:buClr>
              <a:buSzPts val="1200"/>
              <a:buFont typeface="Merriweather Sans"/>
              <a:buChar char="■"/>
              <a:defRPr sz="12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600"/>
              </a:spcBef>
              <a:spcAft>
                <a:spcPts val="0"/>
              </a:spcAft>
              <a:buClr>
                <a:schemeClr val="lt2"/>
              </a:buClr>
              <a:buSzPts val="1200"/>
              <a:buFont typeface="Arial"/>
              <a:buChar char="●"/>
              <a:defRPr sz="1200" b="0" i="0" u="none" strike="noStrike" cap="none">
                <a:solidFill>
                  <a:schemeClr val="accent5"/>
                </a:solidFill>
                <a:latin typeface="Proxima Nova"/>
                <a:ea typeface="Proxima Nova"/>
                <a:cs typeface="Proxima Nova"/>
                <a:sym typeface="Proxima Nova"/>
              </a:defRPr>
            </a:lvl4pPr>
            <a:lvl5pPr marL="2286000" marR="0" lvl="4"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600"/>
              </a:spcBef>
              <a:spcAft>
                <a:spcPts val="0"/>
              </a:spcAft>
              <a:buClr>
                <a:schemeClr val="lt2"/>
              </a:buClr>
              <a:buSzPts val="1200"/>
              <a:buFont typeface="Merriweather Sans"/>
              <a:buChar char="■"/>
              <a:defRPr sz="1200" b="0" i="0" u="none" strike="noStrike" cap="none">
                <a:solidFill>
                  <a:schemeClr val="dk1"/>
                </a:solidFill>
                <a:latin typeface="Proxima Nova"/>
                <a:ea typeface="Proxima Nova"/>
                <a:cs typeface="Proxima Nova"/>
                <a:sym typeface="Proxima Nova"/>
              </a:defRPr>
            </a:lvl6pPr>
            <a:lvl7pPr marL="3200400" marR="0" lvl="6" indent="-304800" algn="l" rtl="0">
              <a:lnSpc>
                <a:spcPct val="100000"/>
              </a:lnSpc>
              <a:spcBef>
                <a:spcPts val="1600"/>
              </a:spcBef>
              <a:spcAft>
                <a:spcPts val="0"/>
              </a:spcAft>
              <a:buClr>
                <a:schemeClr val="lt2"/>
              </a:buClr>
              <a:buSzPts val="1200"/>
              <a:buFont typeface="Arial"/>
              <a:buChar char="●"/>
              <a:defRPr sz="1200" b="0" i="0" u="none" strike="noStrike" cap="none">
                <a:solidFill>
                  <a:schemeClr val="dk1"/>
                </a:solidFill>
                <a:latin typeface="Proxima Nova"/>
                <a:ea typeface="Proxima Nova"/>
                <a:cs typeface="Proxima Nova"/>
                <a:sym typeface="Proxima Nova"/>
              </a:defRPr>
            </a:lvl7pPr>
            <a:lvl8pPr marL="3657600" marR="0" lvl="7"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dk1"/>
                </a:solidFill>
                <a:latin typeface="Proxima Nova"/>
                <a:ea typeface="Proxima Nova"/>
                <a:cs typeface="Proxima Nova"/>
                <a:sym typeface="Proxima Nova"/>
              </a:defRPr>
            </a:lvl8pPr>
            <a:lvl9pPr marL="4114800" marR="0" lvl="8" indent="-304800" algn="l" rtl="0">
              <a:lnSpc>
                <a:spcPct val="100000"/>
              </a:lnSpc>
              <a:spcBef>
                <a:spcPts val="1600"/>
              </a:spcBef>
              <a:spcAft>
                <a:spcPts val="1600"/>
              </a:spcAft>
              <a:buClr>
                <a:schemeClr val="lt2"/>
              </a:buClr>
              <a:buSzPts val="1200"/>
              <a:buFont typeface="Merriweather Sans"/>
              <a:buChar char="■"/>
              <a:defRPr sz="1200" b="0" i="0" u="none" strike="noStrike" cap="none">
                <a:solidFill>
                  <a:schemeClr val="dk1"/>
                </a:solidFill>
                <a:latin typeface="Proxima Nova"/>
                <a:ea typeface="Proxima Nova"/>
                <a:cs typeface="Proxima Nova"/>
                <a:sym typeface="Proxima Nova"/>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Slide w/Subheadings 3 1 1 1">
  <p:cSld name="1_Text Slide w/Subheadings 3 1 1 1">
    <p:spTree>
      <p:nvGrpSpPr>
        <p:cNvPr id="1" name="Shape 22"/>
        <p:cNvGrpSpPr/>
        <p:nvPr/>
      </p:nvGrpSpPr>
      <p:grpSpPr>
        <a:xfrm>
          <a:off x="0" y="0"/>
          <a:ext cx="0" cy="0"/>
          <a:chOff x="0" y="0"/>
          <a:chExt cx="0" cy="0"/>
        </a:xfrm>
      </p:grpSpPr>
      <p:sp>
        <p:nvSpPr>
          <p:cNvPr id="23" name="Google Shape;23;p5"/>
          <p:cNvSpPr/>
          <p:nvPr/>
        </p:nvSpPr>
        <p:spPr>
          <a:xfrm>
            <a:off x="0" y="0"/>
            <a:ext cx="3494400" cy="5143500"/>
          </a:xfrm>
          <a:prstGeom prst="rect">
            <a:avLst/>
          </a:prstGeom>
          <a:solidFill>
            <a:schemeClr val="accent2"/>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4" name="Google Shape;24;p5"/>
          <p:cNvSpPr txBox="1">
            <a:spLocks noGrp="1"/>
          </p:cNvSpPr>
          <p:nvPr>
            <p:ph type="body" idx="1"/>
          </p:nvPr>
        </p:nvSpPr>
        <p:spPr>
          <a:xfrm>
            <a:off x="187724" y="2095047"/>
            <a:ext cx="3130500" cy="948600"/>
          </a:xfrm>
          <a:prstGeom prst="rect">
            <a:avLst/>
          </a:prstGeom>
          <a:noFill/>
          <a:ln>
            <a:noFill/>
          </a:ln>
        </p:spPr>
        <p:txBody>
          <a:bodyPr spcFirstLastPara="1" wrap="square" lIns="57150" tIns="57150" rIns="57150" bIns="57150" anchor="t" anchorCtr="0">
            <a:noAutofit/>
          </a:bodyPr>
          <a:lstStyle>
            <a:lvl1pPr marL="457200" marR="0" lvl="0" indent="-228600" algn="ctr" rtl="0">
              <a:lnSpc>
                <a:spcPct val="100000"/>
              </a:lnSpc>
              <a:spcBef>
                <a:spcPts val="0"/>
              </a:spcBef>
              <a:spcAft>
                <a:spcPts val="0"/>
              </a:spcAft>
              <a:buClr>
                <a:schemeClr val="lt2"/>
              </a:buClr>
              <a:buSzPts val="3000"/>
              <a:buFont typeface="Arial"/>
              <a:buNone/>
              <a:defRPr sz="3000" b="0" i="0" u="none" strike="noStrike" cap="none">
                <a:solidFill>
                  <a:schemeClr val="lt1"/>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5" name="Google Shape;25;p5"/>
          <p:cNvSpPr txBox="1">
            <a:spLocks noGrp="1"/>
          </p:cNvSpPr>
          <p:nvPr>
            <p:ph type="body" idx="2"/>
          </p:nvPr>
        </p:nvSpPr>
        <p:spPr>
          <a:xfrm>
            <a:off x="3917555" y="319800"/>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6" name="Google Shape;26;p5"/>
          <p:cNvSpPr txBox="1">
            <a:spLocks noGrp="1"/>
          </p:cNvSpPr>
          <p:nvPr>
            <p:ph type="body" idx="3"/>
          </p:nvPr>
        </p:nvSpPr>
        <p:spPr>
          <a:xfrm>
            <a:off x="3917550" y="603489"/>
            <a:ext cx="4691400" cy="8820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7" name="Google Shape;27;p5"/>
          <p:cNvSpPr txBox="1">
            <a:spLocks noGrp="1"/>
          </p:cNvSpPr>
          <p:nvPr>
            <p:ph type="body" idx="4"/>
          </p:nvPr>
        </p:nvSpPr>
        <p:spPr>
          <a:xfrm>
            <a:off x="3917555" y="1854254"/>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8" name="Google Shape;28;p5"/>
          <p:cNvSpPr txBox="1">
            <a:spLocks noGrp="1"/>
          </p:cNvSpPr>
          <p:nvPr>
            <p:ph type="body" idx="5"/>
          </p:nvPr>
        </p:nvSpPr>
        <p:spPr>
          <a:xfrm>
            <a:off x="3917550" y="2137943"/>
            <a:ext cx="4691400" cy="8820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9" name="Google Shape;29;p5"/>
          <p:cNvSpPr txBox="1">
            <a:spLocks noGrp="1"/>
          </p:cNvSpPr>
          <p:nvPr>
            <p:ph type="body" idx="6"/>
          </p:nvPr>
        </p:nvSpPr>
        <p:spPr>
          <a:xfrm>
            <a:off x="3917555" y="3388708"/>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30" name="Google Shape;30;p5"/>
          <p:cNvSpPr txBox="1">
            <a:spLocks noGrp="1"/>
          </p:cNvSpPr>
          <p:nvPr>
            <p:ph type="body" idx="7"/>
          </p:nvPr>
        </p:nvSpPr>
        <p:spPr>
          <a:xfrm>
            <a:off x="3917550" y="3672397"/>
            <a:ext cx="4691400" cy="8022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31" name="Google Shape;31;p5"/>
          <p:cNvPicPr preferRelativeResize="0"/>
          <p:nvPr/>
        </p:nvPicPr>
        <p:blipFill rotWithShape="1">
          <a:blip r:embed="rId2">
            <a:alphaModFix/>
          </a:blip>
          <a:srcRect/>
          <a:stretch/>
        </p:blipFill>
        <p:spPr>
          <a:xfrm>
            <a:off x="8129116" y="4619228"/>
            <a:ext cx="821450" cy="315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311708" y="744575"/>
            <a:ext cx="8520600" cy="2052600"/>
          </a:xfrm>
          <a:prstGeom prst="rect">
            <a:avLst/>
          </a:prstGeom>
        </p:spPr>
        <p:txBody>
          <a:bodyPr spcFirstLastPara="1" wrap="square" lIns="57150" tIns="57150" rIns="57150" bIns="5715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 name="Google Shape;34;p6"/>
          <p:cNvSpPr txBox="1">
            <a:spLocks noGrp="1"/>
          </p:cNvSpPr>
          <p:nvPr>
            <p:ph type="subTitle" idx="1"/>
          </p:nvPr>
        </p:nvSpPr>
        <p:spPr>
          <a:xfrm>
            <a:off x="311700" y="2834125"/>
            <a:ext cx="8520600" cy="792600"/>
          </a:xfrm>
          <a:prstGeom prst="rect">
            <a:avLst/>
          </a:prstGeom>
        </p:spPr>
        <p:txBody>
          <a:bodyPr spcFirstLastPara="1" wrap="square" lIns="57150" tIns="57150" rIns="57150" bIns="57150" anchor="t" anchorCtr="0">
            <a:noAutofit/>
          </a:bodyPr>
          <a:lstStyle>
            <a:lvl1pPr lvl="0" algn="ctr" rtl="0">
              <a:lnSpc>
                <a:spcPct val="100000"/>
              </a:lnSpc>
              <a:spcBef>
                <a:spcPts val="11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3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300"/>
              </a:spcBef>
              <a:spcAft>
                <a:spcPts val="0"/>
              </a:spcAft>
              <a:buSzPts val="2800"/>
              <a:buNone/>
              <a:defRPr sz="2800"/>
            </a:lvl5pPr>
            <a:lvl6pPr lvl="5" algn="ctr" rtl="0">
              <a:lnSpc>
                <a:spcPct val="100000"/>
              </a:lnSpc>
              <a:spcBef>
                <a:spcPts val="300"/>
              </a:spcBef>
              <a:spcAft>
                <a:spcPts val="0"/>
              </a:spcAft>
              <a:buSzPts val="2800"/>
              <a:buNone/>
              <a:defRPr sz="2800"/>
            </a:lvl6pPr>
            <a:lvl7pPr lvl="6" algn="ctr" rtl="0">
              <a:lnSpc>
                <a:spcPct val="100000"/>
              </a:lnSpc>
              <a:spcBef>
                <a:spcPts val="300"/>
              </a:spcBef>
              <a:spcAft>
                <a:spcPts val="0"/>
              </a:spcAft>
              <a:buSzPts val="2800"/>
              <a:buNone/>
              <a:defRPr sz="2800"/>
            </a:lvl7pPr>
            <a:lvl8pPr lvl="7" algn="ctr" rtl="0">
              <a:lnSpc>
                <a:spcPct val="100000"/>
              </a:lnSpc>
              <a:spcBef>
                <a:spcPts val="300"/>
              </a:spcBef>
              <a:spcAft>
                <a:spcPts val="0"/>
              </a:spcAft>
              <a:buSzPts val="2800"/>
              <a:buNone/>
              <a:defRPr sz="2800"/>
            </a:lvl8pPr>
            <a:lvl9pPr lvl="8" algn="ctr" rtl="0">
              <a:lnSpc>
                <a:spcPct val="100000"/>
              </a:lnSpc>
              <a:spcBef>
                <a:spcPts val="300"/>
              </a:spcBef>
              <a:spcAft>
                <a:spcPts val="0"/>
              </a:spcAft>
              <a:buSzPts val="2800"/>
              <a:buNone/>
              <a:defRPr sz="2800"/>
            </a:lvl9pPr>
          </a:lstStyle>
          <a:p>
            <a:endParaRPr/>
          </a:p>
        </p:txBody>
      </p:sp>
      <p:sp>
        <p:nvSpPr>
          <p:cNvPr id="35" name="Google Shape;3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1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rgbClr val="678594"/>
              </a:buClr>
              <a:buSzPts val="975"/>
              <a:buFont typeface="Proxima Nova"/>
              <a:buNone/>
              <a:defRPr sz="3900" b="0" i="0" u="none" strike="noStrike" cap="none">
                <a:solidFill>
                  <a:srgbClr val="678594"/>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110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mailto:onesf@bitfocu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311708" y="744575"/>
            <a:ext cx="8520600" cy="2052600"/>
          </a:xfrm>
          <a:prstGeom prst="rect">
            <a:avLst/>
          </a:prstGeom>
        </p:spPr>
        <p:txBody>
          <a:bodyPr spcFirstLastPara="1" wrap="square" lIns="57150" tIns="57150" rIns="57150" bIns="57150" anchor="b" anchorCtr="0">
            <a:noAutofit/>
          </a:bodyPr>
          <a:lstStyle/>
          <a:p>
            <a:pPr marL="0" lvl="0" indent="0" algn="ctr" rtl="0">
              <a:spcBef>
                <a:spcPts val="0"/>
              </a:spcBef>
              <a:spcAft>
                <a:spcPts val="0"/>
              </a:spcAft>
              <a:buNone/>
            </a:pPr>
            <a:r>
              <a:rPr lang="en" b="1" dirty="0">
                <a:solidFill>
                  <a:schemeClr val="dk2"/>
                </a:solidFill>
              </a:rPr>
              <a:t>Homelessness Prevention Training </a:t>
            </a:r>
            <a:endParaRPr b="1" dirty="0">
              <a:solidFill>
                <a:schemeClr val="dk2"/>
              </a:solidFill>
            </a:endParaRPr>
          </a:p>
        </p:txBody>
      </p:sp>
      <p:sp>
        <p:nvSpPr>
          <p:cNvPr id="41" name="Google Shape;41;p7"/>
          <p:cNvSpPr txBox="1">
            <a:spLocks noGrp="1"/>
          </p:cNvSpPr>
          <p:nvPr>
            <p:ph type="subTitle" idx="1"/>
          </p:nvPr>
        </p:nvSpPr>
        <p:spPr>
          <a:xfrm>
            <a:off x="311700" y="2834125"/>
            <a:ext cx="8520600" cy="792600"/>
          </a:xfrm>
          <a:prstGeom prst="rect">
            <a:avLst/>
          </a:prstGeom>
        </p:spPr>
        <p:txBody>
          <a:bodyPr spcFirstLastPara="1" wrap="square" lIns="57150" tIns="57150" rIns="57150" bIns="57150" anchor="t" anchorCtr="0">
            <a:noAutofit/>
          </a:bodyPr>
          <a:lstStyle/>
          <a:p>
            <a:pPr marL="0" lvl="0" indent="0" algn="ctr" rtl="0">
              <a:spcBef>
                <a:spcPts val="1100"/>
              </a:spcBef>
              <a:spcAft>
                <a:spcPts val="0"/>
              </a:spcAft>
              <a:buNone/>
            </a:pPr>
            <a:r>
              <a:rPr lang="en">
                <a:solidFill>
                  <a:schemeClr val="lt2"/>
                </a:solidFill>
              </a:rPr>
              <a:t>ONE System </a:t>
            </a:r>
            <a:endParaRPr>
              <a:solidFill>
                <a:schemeClr val="lt2"/>
              </a:solidFill>
            </a:endParaRPr>
          </a:p>
          <a:p>
            <a:pPr marL="0" lvl="0" indent="0" algn="ctr" rtl="0">
              <a:spcBef>
                <a:spcPts val="1100"/>
              </a:spcBef>
              <a:spcAft>
                <a:spcPts val="0"/>
              </a:spcAft>
              <a:buNone/>
            </a:pPr>
            <a:endParaRPr>
              <a:solidFill>
                <a:schemeClr val="lt2"/>
              </a:solidFill>
            </a:endParaRPr>
          </a:p>
        </p:txBody>
      </p:sp>
      <p:pic>
        <p:nvPicPr>
          <p:cNvPr id="42" name="Google Shape;42;p7"/>
          <p:cNvPicPr preferRelativeResize="0"/>
          <p:nvPr/>
        </p:nvPicPr>
        <p:blipFill>
          <a:blip r:embed="rId3">
            <a:alphaModFix/>
          </a:blip>
          <a:stretch>
            <a:fillRect/>
          </a:stretch>
        </p:blipFill>
        <p:spPr>
          <a:xfrm>
            <a:off x="3876675" y="3714650"/>
            <a:ext cx="1390650" cy="53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140575" y="125300"/>
            <a:ext cx="46344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Program Enrollment </a:t>
            </a:r>
            <a:endParaRPr>
              <a:solidFill>
                <a:schemeClr val="dk2"/>
              </a:solidFill>
            </a:endParaRPr>
          </a:p>
        </p:txBody>
      </p:sp>
      <p:sp>
        <p:nvSpPr>
          <p:cNvPr id="94" name="Google Shape;94;p14"/>
          <p:cNvSpPr txBox="1">
            <a:spLocks noGrp="1"/>
          </p:cNvSpPr>
          <p:nvPr>
            <p:ph type="body" idx="1"/>
          </p:nvPr>
        </p:nvSpPr>
        <p:spPr>
          <a:xfrm>
            <a:off x="4140575" y="1326000"/>
            <a:ext cx="4692300" cy="1545000"/>
          </a:xfrm>
          <a:prstGeom prst="rect">
            <a:avLst/>
          </a:prstGeom>
        </p:spPr>
        <p:txBody>
          <a:bodyPr spcFirstLastPara="1" wrap="square" lIns="57150" tIns="57150" rIns="57150" bIns="57150" anchor="t" anchorCtr="0">
            <a:noAutofit/>
          </a:bodyPr>
          <a:lstStyle/>
          <a:p>
            <a:pPr marL="0" lvl="0" indent="0" algn="l" rtl="0">
              <a:spcBef>
                <a:spcPts val="0"/>
              </a:spcBef>
              <a:spcAft>
                <a:spcPts val="0"/>
              </a:spcAft>
              <a:buNone/>
            </a:pPr>
            <a:endParaRPr sz="1400"/>
          </a:p>
          <a:p>
            <a:pPr marL="457200" lvl="0" indent="-342900" algn="l" rtl="0">
              <a:spcBef>
                <a:spcPts val="1000"/>
              </a:spcBef>
              <a:spcAft>
                <a:spcPts val="0"/>
              </a:spcAft>
              <a:buSzPts val="1800"/>
              <a:buChar char="•"/>
            </a:pPr>
            <a:r>
              <a:rPr lang="en" sz="1400"/>
              <a:t>When doing enrollments, please make sure to collect as much information as possible</a:t>
            </a:r>
            <a:endParaRPr sz="1400"/>
          </a:p>
          <a:p>
            <a:pPr marL="457200" lvl="0" indent="-342900" algn="l" rtl="0">
              <a:spcBef>
                <a:spcPts val="0"/>
              </a:spcBef>
              <a:spcAft>
                <a:spcPts val="0"/>
              </a:spcAft>
              <a:buSzPts val="1800"/>
              <a:buChar char="•"/>
            </a:pPr>
            <a:r>
              <a:rPr lang="en" sz="1400"/>
              <a:t>Please avoid using “Client refused” or Data Not Collected” whenever possible</a:t>
            </a:r>
            <a:endParaRPr sz="1400"/>
          </a:p>
        </p:txBody>
      </p:sp>
      <p:pic>
        <p:nvPicPr>
          <p:cNvPr id="95" name="Google Shape;95;p14"/>
          <p:cNvPicPr preferRelativeResize="0"/>
          <p:nvPr/>
        </p:nvPicPr>
        <p:blipFill rotWithShape="1">
          <a:blip r:embed="rId3">
            <a:alphaModFix/>
          </a:blip>
          <a:srcRect r="19935"/>
          <a:stretch/>
        </p:blipFill>
        <p:spPr>
          <a:xfrm>
            <a:off x="152475" y="37500"/>
            <a:ext cx="3577475" cy="506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265321" y="563029"/>
            <a:ext cx="6513801"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US" dirty="0">
                <a:solidFill>
                  <a:schemeClr val="dk2"/>
                </a:solidFill>
              </a:rPr>
              <a:t>Hints/Clarifications: </a:t>
            </a:r>
            <a:r>
              <a:rPr lang="en" dirty="0">
                <a:solidFill>
                  <a:schemeClr val="dk2"/>
                </a:solidFill>
              </a:rPr>
              <a:t>Program Enrollment </a:t>
            </a:r>
            <a:endParaRPr dirty="0">
              <a:solidFill>
                <a:schemeClr val="dk2"/>
              </a:solidFill>
            </a:endParaRPr>
          </a:p>
        </p:txBody>
      </p:sp>
      <p:sp>
        <p:nvSpPr>
          <p:cNvPr id="94" name="Google Shape;94;p14"/>
          <p:cNvSpPr txBox="1">
            <a:spLocks noGrp="1"/>
          </p:cNvSpPr>
          <p:nvPr>
            <p:ph type="body" idx="1"/>
          </p:nvPr>
        </p:nvSpPr>
        <p:spPr>
          <a:xfrm>
            <a:off x="819151" y="1752186"/>
            <a:ext cx="7222190" cy="2564321"/>
          </a:xfrm>
          <a:prstGeom prst="rect">
            <a:avLst/>
          </a:prstGeom>
        </p:spPr>
        <p:txBody>
          <a:bodyPr spcFirstLastPara="1" wrap="square" lIns="57150" tIns="57150" rIns="57150" bIns="57150" anchor="t" anchorCtr="0">
            <a:noAutofit/>
          </a:bodyPr>
          <a:lstStyle/>
          <a:p>
            <a:pPr>
              <a:spcBef>
                <a:spcPts val="1000"/>
              </a:spcBef>
            </a:pPr>
            <a:r>
              <a:rPr lang="en-US" sz="1400" dirty="0"/>
              <a:t>Info can cascade from another enrollment in another program in the last 6 months</a:t>
            </a:r>
          </a:p>
          <a:p>
            <a:pPr>
              <a:spcBef>
                <a:spcPts val="1000"/>
              </a:spcBef>
            </a:pPr>
            <a:r>
              <a:rPr lang="en-US" sz="1400" dirty="0"/>
              <a:t>Disability questions and health insurance questions – HSH has to keep due to internal and external reporting</a:t>
            </a:r>
          </a:p>
          <a:p>
            <a:pPr lvl="1"/>
            <a:r>
              <a:rPr lang="en-US" sz="1400" dirty="0"/>
              <a:t>One-time data collection burden. </a:t>
            </a:r>
          </a:p>
          <a:p>
            <a:pPr>
              <a:spcBef>
                <a:spcPts val="1000"/>
              </a:spcBef>
            </a:pPr>
            <a:r>
              <a:rPr lang="en-US" sz="1400" dirty="0"/>
              <a:t>If yes to disabling condition field, then subsequent questions are mandatory. </a:t>
            </a:r>
          </a:p>
          <a:p>
            <a:pPr>
              <a:spcBef>
                <a:spcPts val="1000"/>
              </a:spcBef>
            </a:pPr>
            <a:r>
              <a:rPr lang="en-US" sz="1400" dirty="0"/>
              <a:t>For family members in household - a bit shorter of an enrollment screen; though it does ask for disability per person.</a:t>
            </a:r>
          </a:p>
        </p:txBody>
      </p:sp>
      <p:pic>
        <p:nvPicPr>
          <p:cNvPr id="2" name="Picture 1">
            <a:extLst>
              <a:ext uri="{FF2B5EF4-FFF2-40B4-BE49-F238E27FC236}">
                <a16:creationId xmlns:a16="http://schemas.microsoft.com/office/drawing/2014/main" id="{A36165B6-A6A8-4CF1-A244-D176853E2C4B}"/>
              </a:ext>
            </a:extLst>
          </p:cNvPr>
          <p:cNvPicPr>
            <a:picLocks noChangeAspect="1"/>
          </p:cNvPicPr>
          <p:nvPr/>
        </p:nvPicPr>
        <p:blipFill>
          <a:blip r:embed="rId3"/>
          <a:stretch>
            <a:fillRect/>
          </a:stretch>
        </p:blipFill>
        <p:spPr>
          <a:xfrm>
            <a:off x="6096548" y="4316507"/>
            <a:ext cx="1944793" cy="615749"/>
          </a:xfrm>
          <a:prstGeom prst="rect">
            <a:avLst/>
          </a:prstGeom>
        </p:spPr>
      </p:pic>
    </p:spTree>
    <p:extLst>
      <p:ext uri="{BB962C8B-B14F-4D97-AF65-F5344CB8AC3E}">
        <p14:creationId xmlns:p14="http://schemas.microsoft.com/office/powerpoint/2010/main" val="362852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Entering Services </a:t>
            </a:r>
            <a:endParaRPr>
              <a:solidFill>
                <a:schemeClr val="dk2"/>
              </a:solidFill>
            </a:endParaRPr>
          </a:p>
        </p:txBody>
      </p:sp>
      <p:pic>
        <p:nvPicPr>
          <p:cNvPr id="101" name="Google Shape;101;p15"/>
          <p:cNvPicPr preferRelativeResize="0"/>
          <p:nvPr/>
        </p:nvPicPr>
        <p:blipFill rotWithShape="1">
          <a:blip r:embed="rId3">
            <a:alphaModFix/>
          </a:blip>
          <a:srcRect t="1948" r="12018" b="18185"/>
          <a:stretch/>
        </p:blipFill>
        <p:spPr>
          <a:xfrm>
            <a:off x="641600" y="1305125"/>
            <a:ext cx="8045202" cy="270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Entering Services </a:t>
            </a:r>
            <a:endParaRPr>
              <a:solidFill>
                <a:schemeClr val="dk2"/>
              </a:solidFill>
            </a:endParaRPr>
          </a:p>
        </p:txBody>
      </p:sp>
      <p:pic>
        <p:nvPicPr>
          <p:cNvPr id="107" name="Google Shape;107;p16"/>
          <p:cNvPicPr preferRelativeResize="0"/>
          <p:nvPr/>
        </p:nvPicPr>
        <p:blipFill rotWithShape="1">
          <a:blip r:embed="rId3">
            <a:alphaModFix/>
          </a:blip>
          <a:srcRect l="1929" t="12080" r="3499" b="32044"/>
          <a:stretch/>
        </p:blipFill>
        <p:spPr>
          <a:xfrm>
            <a:off x="457200" y="3158410"/>
            <a:ext cx="5674659" cy="1792762"/>
          </a:xfrm>
          <a:prstGeom prst="rect">
            <a:avLst/>
          </a:prstGeom>
          <a:noFill/>
          <a:ln>
            <a:noFill/>
          </a:ln>
        </p:spPr>
      </p:pic>
      <p:pic>
        <p:nvPicPr>
          <p:cNvPr id="3" name="Picture 2" descr="Graphical user interface, text, application&#10;&#10;Description automatically generated with medium confidence">
            <a:extLst>
              <a:ext uri="{FF2B5EF4-FFF2-40B4-BE49-F238E27FC236}">
                <a16:creationId xmlns:a16="http://schemas.microsoft.com/office/drawing/2014/main" id="{597A3132-1B4B-3C44-8934-7C159F027EB7}"/>
              </a:ext>
            </a:extLst>
          </p:cNvPr>
          <p:cNvPicPr>
            <a:picLocks noChangeAspect="1"/>
          </p:cNvPicPr>
          <p:nvPr/>
        </p:nvPicPr>
        <p:blipFill>
          <a:blip r:embed="rId4"/>
          <a:stretch>
            <a:fillRect/>
          </a:stretch>
        </p:blipFill>
        <p:spPr>
          <a:xfrm>
            <a:off x="3755223" y="929926"/>
            <a:ext cx="4818622" cy="22069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1364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Entering Services </a:t>
            </a:r>
            <a:endParaRPr>
              <a:solidFill>
                <a:schemeClr val="dk2"/>
              </a:solidFill>
            </a:endParaRPr>
          </a:p>
        </p:txBody>
      </p:sp>
      <p:sp>
        <p:nvSpPr>
          <p:cNvPr id="114" name="Google Shape;114;p17"/>
          <p:cNvSpPr txBox="1"/>
          <p:nvPr/>
        </p:nvSpPr>
        <p:spPr>
          <a:xfrm>
            <a:off x="84000" y="907800"/>
            <a:ext cx="3904500" cy="3327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4"/>
              </a:buClr>
              <a:buSzPts val="1400"/>
              <a:buFont typeface="Proxima Nova"/>
              <a:buChar char="●"/>
            </a:pPr>
            <a:r>
              <a:rPr lang="en" dirty="0">
                <a:solidFill>
                  <a:schemeClr val="accent4"/>
                </a:solidFill>
                <a:latin typeface="Proxima Nova"/>
                <a:ea typeface="Proxima Nova"/>
                <a:cs typeface="Proxima Nova"/>
                <a:sym typeface="Proxima Nova"/>
              </a:rPr>
              <a:t>Enter the information for the client contribution</a:t>
            </a:r>
            <a:endParaRPr dirty="0">
              <a:solidFill>
                <a:schemeClr val="accent4"/>
              </a:solidFill>
              <a:latin typeface="Proxima Nova"/>
              <a:ea typeface="Proxima Nova"/>
              <a:cs typeface="Proxima Nova"/>
              <a:sym typeface="Proxima Nova"/>
            </a:endParaRPr>
          </a:p>
          <a:p>
            <a:pPr marL="457200" lvl="0" indent="-317500" algn="l" rtl="0">
              <a:lnSpc>
                <a:spcPct val="115000"/>
              </a:lnSpc>
              <a:spcBef>
                <a:spcPts val="0"/>
              </a:spcBef>
              <a:spcAft>
                <a:spcPts val="0"/>
              </a:spcAft>
              <a:buClr>
                <a:schemeClr val="accent4"/>
              </a:buClr>
              <a:buSzPts val="1400"/>
              <a:buFont typeface="Proxima Nova"/>
              <a:buChar char="●"/>
            </a:pPr>
            <a:r>
              <a:rPr lang="en" dirty="0">
                <a:solidFill>
                  <a:schemeClr val="accent4"/>
                </a:solidFill>
                <a:latin typeface="Proxima Nova"/>
                <a:ea typeface="Proxima Nova"/>
                <a:cs typeface="Proxima Nova"/>
                <a:sym typeface="Proxima Nova"/>
              </a:rPr>
              <a:t>Then enter the information for the agency expense</a:t>
            </a:r>
            <a:endParaRPr dirty="0">
              <a:solidFill>
                <a:schemeClr val="accent4"/>
              </a:solidFill>
              <a:latin typeface="Proxima Nova"/>
              <a:ea typeface="Proxima Nova"/>
              <a:cs typeface="Proxima Nova"/>
              <a:sym typeface="Proxima Nova"/>
            </a:endParaRPr>
          </a:p>
          <a:p>
            <a:pPr marL="457200" lvl="0" indent="-317500" algn="l" rtl="0">
              <a:lnSpc>
                <a:spcPct val="115000"/>
              </a:lnSpc>
              <a:spcBef>
                <a:spcPts val="0"/>
              </a:spcBef>
              <a:spcAft>
                <a:spcPts val="0"/>
              </a:spcAft>
              <a:buClr>
                <a:schemeClr val="accent4"/>
              </a:buClr>
              <a:buSzPts val="1400"/>
              <a:buFont typeface="Proxima Nova"/>
              <a:buChar char="●"/>
            </a:pPr>
            <a:r>
              <a:rPr lang="en" dirty="0">
                <a:solidFill>
                  <a:schemeClr val="accent4"/>
                </a:solidFill>
                <a:latin typeface="Proxima Nova"/>
                <a:ea typeface="Proxima Nova"/>
                <a:cs typeface="Proxima Nova"/>
                <a:sym typeface="Proxima Nova"/>
              </a:rPr>
              <a:t>The service-end date and expense date will most likely be the same.</a:t>
            </a:r>
            <a:endParaRPr dirty="0">
              <a:solidFill>
                <a:schemeClr val="accent4"/>
              </a:solidFill>
              <a:latin typeface="Proxima Nova"/>
              <a:ea typeface="Proxima Nova"/>
              <a:cs typeface="Proxima Nova"/>
              <a:sym typeface="Proxima Nova"/>
            </a:endParaRPr>
          </a:p>
          <a:p>
            <a:pPr marL="457200" lvl="0" indent="-317500" algn="l" rtl="0">
              <a:lnSpc>
                <a:spcPct val="115000"/>
              </a:lnSpc>
              <a:spcBef>
                <a:spcPts val="0"/>
              </a:spcBef>
              <a:spcAft>
                <a:spcPts val="0"/>
              </a:spcAft>
              <a:buClr>
                <a:schemeClr val="accent4"/>
              </a:buClr>
              <a:buSzPts val="1400"/>
              <a:buFont typeface="Proxima Nova"/>
              <a:buChar char="●"/>
            </a:pPr>
            <a:r>
              <a:rPr lang="en" dirty="0">
                <a:solidFill>
                  <a:schemeClr val="accent4"/>
                </a:solidFill>
                <a:latin typeface="Proxima Nova"/>
                <a:ea typeface="Proxima Nova"/>
                <a:cs typeface="Proxima Nova"/>
                <a:sym typeface="Proxima Nova"/>
              </a:rPr>
              <a:t>Data entry should happen as services occur</a:t>
            </a:r>
            <a:endParaRPr dirty="0">
              <a:solidFill>
                <a:schemeClr val="accent4"/>
              </a:solidFill>
              <a:latin typeface="Proxima Nova"/>
              <a:ea typeface="Proxima Nova"/>
              <a:cs typeface="Proxima Nova"/>
              <a:sym typeface="Proxima Nova"/>
            </a:endParaRPr>
          </a:p>
          <a:p>
            <a:pPr marL="457200" lvl="0" indent="-317500" algn="l" rtl="0">
              <a:lnSpc>
                <a:spcPct val="115000"/>
              </a:lnSpc>
              <a:spcBef>
                <a:spcPts val="0"/>
              </a:spcBef>
              <a:spcAft>
                <a:spcPts val="0"/>
              </a:spcAft>
              <a:buClr>
                <a:schemeClr val="accent4"/>
              </a:buClr>
              <a:buSzPts val="1400"/>
              <a:buFont typeface="Proxima Nova"/>
              <a:buChar char="●"/>
            </a:pPr>
            <a:r>
              <a:rPr lang="en" dirty="0">
                <a:solidFill>
                  <a:schemeClr val="accent4"/>
                </a:solidFill>
                <a:latin typeface="Proxima Nova"/>
                <a:ea typeface="Proxima Nova"/>
                <a:cs typeface="Proxima Nova"/>
                <a:sym typeface="Proxima Nova"/>
              </a:rPr>
              <a:t> For short-term subsidies, service should be entered once</a:t>
            </a:r>
            <a:endParaRPr dirty="0">
              <a:solidFill>
                <a:schemeClr val="accent4"/>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accent4"/>
              </a:buClr>
              <a:buSzPts val="1400"/>
              <a:buFont typeface="Proxima Nova"/>
              <a:buChar char="○"/>
            </a:pPr>
            <a:r>
              <a:rPr lang="en" dirty="0">
                <a:solidFill>
                  <a:schemeClr val="accent4"/>
                </a:solidFill>
                <a:latin typeface="Proxima Nova"/>
                <a:ea typeface="Proxima Nova"/>
                <a:cs typeface="Proxima Nova"/>
                <a:sym typeface="Proxima Nova"/>
              </a:rPr>
              <a:t>Then date and amount updated for subsequent months</a:t>
            </a:r>
            <a:endParaRPr dirty="0">
              <a:solidFill>
                <a:schemeClr val="accent4"/>
              </a:solidFill>
              <a:latin typeface="Proxima Nova"/>
              <a:ea typeface="Proxima Nova"/>
              <a:cs typeface="Proxima Nova"/>
              <a:sym typeface="Proxima Nova"/>
            </a:endParaRPr>
          </a:p>
        </p:txBody>
      </p:sp>
      <p:pic>
        <p:nvPicPr>
          <p:cNvPr id="115" name="Google Shape;115;p17"/>
          <p:cNvPicPr preferRelativeResize="0"/>
          <p:nvPr/>
        </p:nvPicPr>
        <p:blipFill>
          <a:blip r:embed="rId3">
            <a:alphaModFix/>
          </a:blip>
          <a:stretch>
            <a:fillRect/>
          </a:stretch>
        </p:blipFill>
        <p:spPr>
          <a:xfrm>
            <a:off x="4065525" y="1158250"/>
            <a:ext cx="4896625" cy="2826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07CD-57BF-4279-BA3E-223BB4BDCA73}"/>
              </a:ext>
            </a:extLst>
          </p:cNvPr>
          <p:cNvSpPr>
            <a:spLocks noGrp="1"/>
          </p:cNvSpPr>
          <p:nvPr>
            <p:ph type="title"/>
          </p:nvPr>
        </p:nvSpPr>
        <p:spPr/>
        <p:txBody>
          <a:bodyPr/>
          <a:lstStyle/>
          <a:p>
            <a:r>
              <a:rPr lang="en-US" dirty="0"/>
              <a:t>Hints/Clarifications: Entering Services </a:t>
            </a:r>
          </a:p>
        </p:txBody>
      </p:sp>
      <p:sp>
        <p:nvSpPr>
          <p:cNvPr id="3" name="Text Placeholder 2">
            <a:extLst>
              <a:ext uri="{FF2B5EF4-FFF2-40B4-BE49-F238E27FC236}">
                <a16:creationId xmlns:a16="http://schemas.microsoft.com/office/drawing/2014/main" id="{AD5A7905-3169-41A9-8A58-ED299154BD2A}"/>
              </a:ext>
            </a:extLst>
          </p:cNvPr>
          <p:cNvSpPr>
            <a:spLocks noGrp="1"/>
          </p:cNvSpPr>
          <p:nvPr>
            <p:ph type="body" idx="1"/>
          </p:nvPr>
        </p:nvSpPr>
        <p:spPr>
          <a:xfrm>
            <a:off x="457200" y="1318663"/>
            <a:ext cx="8229600" cy="3056400"/>
          </a:xfrm>
        </p:spPr>
        <p:txBody>
          <a:bodyPr/>
          <a:lstStyle/>
          <a:p>
            <a:pPr marL="425450" lvl="0" indent="-285750">
              <a:buClr>
                <a:schemeClr val="accent4"/>
              </a:buClr>
              <a:buSzPts val="1400"/>
              <a:buFont typeface="Arial" panose="020B0604020202020204" pitchFamily="34" charset="0"/>
              <a:buChar char="•"/>
            </a:pPr>
            <a:r>
              <a:rPr lang="en-US" dirty="0">
                <a:solidFill>
                  <a:schemeClr val="accent4"/>
                </a:solidFill>
              </a:rPr>
              <a:t>Date of service- same as current policy = day that financial assistance is disbursed </a:t>
            </a:r>
          </a:p>
          <a:p>
            <a:pPr marL="425450" lvl="0" indent="-285750">
              <a:buClr>
                <a:schemeClr val="accent4"/>
              </a:buClr>
              <a:buSzPts val="1400"/>
              <a:buFont typeface="Arial" panose="020B0604020202020204" pitchFamily="34" charset="0"/>
              <a:buChar char="•"/>
            </a:pPr>
            <a:endParaRPr lang="en-US" dirty="0">
              <a:solidFill>
                <a:schemeClr val="accent4"/>
              </a:solidFill>
            </a:endParaRPr>
          </a:p>
          <a:p>
            <a:pPr marL="425450" lvl="0" indent="-285750">
              <a:buClr>
                <a:schemeClr val="accent4"/>
              </a:buClr>
              <a:buSzPts val="1400"/>
              <a:buFont typeface="Arial" panose="020B0604020202020204" pitchFamily="34" charset="0"/>
              <a:buChar char="•"/>
            </a:pPr>
            <a:r>
              <a:rPr lang="en-US" dirty="0">
                <a:solidFill>
                  <a:schemeClr val="accent4"/>
                </a:solidFill>
              </a:rPr>
              <a:t>Data entry should happen as services occur </a:t>
            </a:r>
          </a:p>
          <a:p>
            <a:pPr marL="882650" lvl="1" indent="-285750">
              <a:buClr>
                <a:schemeClr val="accent4"/>
              </a:buClr>
              <a:buSzPts val="1400"/>
              <a:buFont typeface="Arial" panose="020B0604020202020204" pitchFamily="34" charset="0"/>
              <a:buChar char="•"/>
            </a:pPr>
            <a:r>
              <a:rPr lang="en-US" dirty="0">
                <a:solidFill>
                  <a:schemeClr val="accent4"/>
                </a:solidFill>
              </a:rPr>
              <a:t>In general, please, make sure everything is in by 10</a:t>
            </a:r>
            <a:r>
              <a:rPr lang="en-US" baseline="30000" dirty="0">
                <a:solidFill>
                  <a:schemeClr val="accent4"/>
                </a:solidFill>
              </a:rPr>
              <a:t>th</a:t>
            </a:r>
            <a:r>
              <a:rPr lang="en-US" dirty="0">
                <a:solidFill>
                  <a:schemeClr val="accent4"/>
                </a:solidFill>
              </a:rPr>
              <a:t> of the month. </a:t>
            </a:r>
          </a:p>
          <a:p>
            <a:pPr marL="139700" lvl="0" indent="0">
              <a:buClr>
                <a:schemeClr val="accent4"/>
              </a:buClr>
              <a:buSzPts val="1400"/>
              <a:buNone/>
            </a:pPr>
            <a:endParaRPr lang="en-US" dirty="0">
              <a:solidFill>
                <a:schemeClr val="accent4"/>
              </a:solidFill>
            </a:endParaRPr>
          </a:p>
          <a:p>
            <a:pPr marL="425450" indent="-285750">
              <a:buClr>
                <a:schemeClr val="accent4"/>
              </a:buClr>
              <a:buSzPts val="1400"/>
            </a:pPr>
            <a:r>
              <a:rPr lang="en-US" dirty="0">
                <a:solidFill>
                  <a:schemeClr val="accent4"/>
                </a:solidFill>
              </a:rPr>
              <a:t>Program enrollments must be active in order to enter a service </a:t>
            </a:r>
          </a:p>
          <a:p>
            <a:pPr marL="425450" indent="-285750">
              <a:buClr>
                <a:schemeClr val="accent4"/>
              </a:buClr>
              <a:buSzPts val="1400"/>
            </a:pPr>
            <a:r>
              <a:rPr lang="en-US" dirty="0">
                <a:solidFill>
                  <a:schemeClr val="accent4"/>
                </a:solidFill>
              </a:rPr>
              <a:t>Funding source – just like in the spreadsheet, you are asked to identify what is the funding source for the assistance (General Fund or client contribution). </a:t>
            </a:r>
          </a:p>
          <a:p>
            <a:pPr marL="882650" lvl="2" indent="-285750">
              <a:buClr>
                <a:schemeClr val="accent4"/>
              </a:buClr>
              <a:buSzPts val="1400"/>
              <a:buFont typeface="Arial" panose="020B0604020202020204" pitchFamily="34" charset="0"/>
              <a:buChar char="•"/>
            </a:pPr>
            <a:r>
              <a:rPr lang="en-US" dirty="0">
                <a:solidFill>
                  <a:schemeClr val="accent4"/>
                </a:solidFill>
              </a:rPr>
              <a:t>Auto-populates client contribution in client contribution; and general fund in general fund </a:t>
            </a:r>
          </a:p>
          <a:p>
            <a:endParaRPr lang="en-US" dirty="0"/>
          </a:p>
        </p:txBody>
      </p:sp>
      <p:pic>
        <p:nvPicPr>
          <p:cNvPr id="4" name="Picture 3">
            <a:extLst>
              <a:ext uri="{FF2B5EF4-FFF2-40B4-BE49-F238E27FC236}">
                <a16:creationId xmlns:a16="http://schemas.microsoft.com/office/drawing/2014/main" id="{CAE851D4-0C85-4E6E-A526-05D394A8B31C}"/>
              </a:ext>
            </a:extLst>
          </p:cNvPr>
          <p:cNvPicPr>
            <a:picLocks noChangeAspect="1"/>
          </p:cNvPicPr>
          <p:nvPr/>
        </p:nvPicPr>
        <p:blipFill>
          <a:blip r:embed="rId2"/>
          <a:stretch>
            <a:fillRect/>
          </a:stretch>
        </p:blipFill>
        <p:spPr>
          <a:xfrm>
            <a:off x="6073862" y="4375063"/>
            <a:ext cx="1944793" cy="615749"/>
          </a:xfrm>
          <a:prstGeom prst="rect">
            <a:avLst/>
          </a:prstGeom>
        </p:spPr>
      </p:pic>
    </p:spTree>
    <p:extLst>
      <p:ext uri="{BB962C8B-B14F-4D97-AF65-F5344CB8AC3E}">
        <p14:creationId xmlns:p14="http://schemas.microsoft.com/office/powerpoint/2010/main" val="64598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1364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dirty="0">
                <a:solidFill>
                  <a:schemeClr val="dk2"/>
                </a:solidFill>
              </a:rPr>
              <a:t>S</a:t>
            </a:r>
            <a:r>
              <a:rPr lang="en-US" dirty="0" err="1">
                <a:solidFill>
                  <a:schemeClr val="dk2"/>
                </a:solidFill>
              </a:rPr>
              <a:t>ervices</a:t>
            </a:r>
            <a:r>
              <a:rPr lang="en-US" dirty="0">
                <a:solidFill>
                  <a:schemeClr val="dk2"/>
                </a:solidFill>
              </a:rPr>
              <a:t> and Auto-Exits</a:t>
            </a:r>
            <a:endParaRPr dirty="0">
              <a:solidFill>
                <a:schemeClr val="dk2"/>
              </a:solidFill>
            </a:endParaRPr>
          </a:p>
        </p:txBody>
      </p:sp>
      <p:sp>
        <p:nvSpPr>
          <p:cNvPr id="121" name="Google Shape;121;p18"/>
          <p:cNvSpPr txBox="1"/>
          <p:nvPr/>
        </p:nvSpPr>
        <p:spPr>
          <a:xfrm>
            <a:off x="1126000" y="928300"/>
            <a:ext cx="7503900" cy="7005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lt2"/>
              </a:buClr>
              <a:buSzPts val="1500"/>
              <a:buFont typeface="Proxima Nova"/>
              <a:buChar char="●"/>
            </a:pPr>
            <a:r>
              <a:rPr lang="en" sz="1500" dirty="0">
                <a:solidFill>
                  <a:schemeClr val="lt2"/>
                </a:solidFill>
                <a:latin typeface="Proxima Nova"/>
                <a:ea typeface="Proxima Nova"/>
                <a:cs typeface="Proxima Nova"/>
                <a:sym typeface="Proxima Nova"/>
              </a:rPr>
              <a:t>Clients who don't have a service entered within 90 days will be auto-exited from the program.</a:t>
            </a:r>
            <a:endParaRPr sz="1500" dirty="0">
              <a:solidFill>
                <a:schemeClr val="lt2"/>
              </a:solidFill>
              <a:latin typeface="Proxima Nova"/>
              <a:ea typeface="Proxima Nova"/>
              <a:cs typeface="Proxima Nova"/>
              <a:sym typeface="Proxima Nova"/>
            </a:endParaRPr>
          </a:p>
        </p:txBody>
      </p:sp>
      <p:pic>
        <p:nvPicPr>
          <p:cNvPr id="122" name="Google Shape;122;p18"/>
          <p:cNvPicPr preferRelativeResize="0"/>
          <p:nvPr/>
        </p:nvPicPr>
        <p:blipFill>
          <a:blip r:embed="rId3">
            <a:alphaModFix/>
          </a:blip>
          <a:stretch>
            <a:fillRect/>
          </a:stretch>
        </p:blipFill>
        <p:spPr>
          <a:xfrm>
            <a:off x="1175600" y="1785375"/>
            <a:ext cx="6688648" cy="3003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Reports- [EXIT-101] Potential Exits</a:t>
            </a:r>
            <a:endParaRPr>
              <a:solidFill>
                <a:schemeClr val="dk2"/>
              </a:solidFill>
            </a:endParaRPr>
          </a:p>
        </p:txBody>
      </p:sp>
      <p:sp>
        <p:nvSpPr>
          <p:cNvPr id="128" name="Google Shape;128;p19"/>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457200" lvl="0" indent="-323850" algn="l" rtl="0">
              <a:lnSpc>
                <a:spcPct val="115000"/>
              </a:lnSpc>
              <a:spcBef>
                <a:spcPts val="0"/>
              </a:spcBef>
              <a:spcAft>
                <a:spcPts val="0"/>
              </a:spcAft>
              <a:buClr>
                <a:schemeClr val="lt2"/>
              </a:buClr>
              <a:buSzPts val="1500"/>
              <a:buFont typeface="Proxima Nova"/>
              <a:buChar char="●"/>
            </a:pPr>
            <a:r>
              <a:rPr lang="en"/>
              <a:t>Clients who don't have a service entered within 90 days will be auto-exited.</a:t>
            </a:r>
            <a:endParaRPr/>
          </a:p>
          <a:p>
            <a:pPr marL="457200" lvl="0" indent="-317500" algn="l" rtl="0">
              <a:lnSpc>
                <a:spcPct val="115000"/>
              </a:lnSpc>
              <a:spcBef>
                <a:spcPts val="0"/>
              </a:spcBef>
              <a:spcAft>
                <a:spcPts val="0"/>
              </a:spcAft>
              <a:buClr>
                <a:schemeClr val="lt2"/>
              </a:buClr>
              <a:buSzPts val="1400"/>
              <a:buChar char="●"/>
            </a:pPr>
            <a:r>
              <a:rPr lang="en"/>
              <a:t>Staff can run a report to see which clients are close to being auto-exited to make sure the information is correct </a:t>
            </a:r>
            <a:endParaRPr/>
          </a:p>
          <a:p>
            <a:pPr marL="457200" lvl="0" indent="-317500" algn="l" rtl="0">
              <a:lnSpc>
                <a:spcPct val="115000"/>
              </a:lnSpc>
              <a:spcBef>
                <a:spcPts val="0"/>
              </a:spcBef>
              <a:spcAft>
                <a:spcPts val="0"/>
              </a:spcAft>
              <a:buClr>
                <a:schemeClr val="lt2"/>
              </a:buClr>
              <a:buSzPts val="1400"/>
              <a:buChar char="●"/>
            </a:pPr>
            <a:r>
              <a:rPr lang="en"/>
              <a:t>The “cut-off date” should be 90 days from the date you are running the report </a:t>
            </a:r>
            <a:endParaRPr/>
          </a:p>
          <a:p>
            <a:pPr marL="457200" lvl="0" indent="-317500" algn="l" rtl="0">
              <a:lnSpc>
                <a:spcPct val="115000"/>
              </a:lnSpc>
              <a:spcBef>
                <a:spcPts val="0"/>
              </a:spcBef>
              <a:spcAft>
                <a:spcPts val="0"/>
              </a:spcAft>
              <a:buClr>
                <a:srgbClr val="000000"/>
              </a:buClr>
              <a:buSzPts val="1400"/>
              <a:buChar char="●"/>
            </a:pPr>
            <a:r>
              <a:rPr lang="en"/>
              <a:t>Staff are encouraged to run this report at least once per month </a:t>
            </a:r>
            <a:endParaRPr/>
          </a:p>
          <a:p>
            <a:pPr marL="0" lvl="0" indent="0" algn="l" rtl="0">
              <a:spcBef>
                <a:spcPts val="1000"/>
              </a:spcBef>
              <a:spcAft>
                <a:spcPts val="10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en">
                <a:solidFill>
                  <a:schemeClr val="dk2"/>
                </a:solidFill>
              </a:rPr>
              <a:t>Reports- [EXIT-101] Potential Exits</a:t>
            </a:r>
            <a:endParaRPr>
              <a:solidFill>
                <a:schemeClr val="dk2"/>
              </a:solidFill>
            </a:endParaRPr>
          </a:p>
          <a:p>
            <a:pPr marL="0" lvl="0" indent="0" algn="ctr" rtl="0">
              <a:spcBef>
                <a:spcPts val="0"/>
              </a:spcBef>
              <a:spcAft>
                <a:spcPts val="0"/>
              </a:spcAft>
              <a:buNone/>
            </a:pPr>
            <a:endParaRPr/>
          </a:p>
        </p:txBody>
      </p:sp>
      <p:pic>
        <p:nvPicPr>
          <p:cNvPr id="7" name="Picture 6" descr="Graphical user interface, application, Teams&#10;&#10;Description automatically generated">
            <a:extLst>
              <a:ext uri="{FF2B5EF4-FFF2-40B4-BE49-F238E27FC236}">
                <a16:creationId xmlns:a16="http://schemas.microsoft.com/office/drawing/2014/main" id="{42F81127-C076-5E44-BCE5-C93E1C1CE1AF}"/>
              </a:ext>
            </a:extLst>
          </p:cNvPr>
          <p:cNvPicPr>
            <a:picLocks noChangeAspect="1"/>
          </p:cNvPicPr>
          <p:nvPr/>
        </p:nvPicPr>
        <p:blipFill>
          <a:blip r:embed="rId3"/>
          <a:stretch>
            <a:fillRect/>
          </a:stretch>
        </p:blipFill>
        <p:spPr>
          <a:xfrm>
            <a:off x="457200" y="1559430"/>
            <a:ext cx="3350819" cy="2609101"/>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32007CFF-C61C-EF4F-B15B-F31735698938}"/>
              </a:ext>
            </a:extLst>
          </p:cNvPr>
          <p:cNvPicPr>
            <a:picLocks noChangeAspect="1"/>
          </p:cNvPicPr>
          <p:nvPr/>
        </p:nvPicPr>
        <p:blipFill>
          <a:blip r:embed="rId4"/>
          <a:stretch>
            <a:fillRect/>
          </a:stretch>
        </p:blipFill>
        <p:spPr>
          <a:xfrm>
            <a:off x="4074233" y="1559430"/>
            <a:ext cx="4793563" cy="27490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dirty="0">
                <a:solidFill>
                  <a:schemeClr val="dk2"/>
                </a:solidFill>
              </a:rPr>
              <a:t>Service Based Reports</a:t>
            </a:r>
            <a:endParaRPr dirty="0">
              <a:solidFill>
                <a:schemeClr val="dk2"/>
              </a:solidFill>
            </a:endParaRPr>
          </a:p>
        </p:txBody>
      </p:sp>
      <p:sp>
        <p:nvSpPr>
          <p:cNvPr id="128" name="Google Shape;128;p19"/>
          <p:cNvSpPr txBox="1">
            <a:spLocks noGrp="1"/>
          </p:cNvSpPr>
          <p:nvPr>
            <p:ph type="body" idx="1"/>
          </p:nvPr>
        </p:nvSpPr>
        <p:spPr>
          <a:xfrm>
            <a:off x="457200" y="1204471"/>
            <a:ext cx="8229600" cy="3358664"/>
          </a:xfrm>
          <a:prstGeom prst="rect">
            <a:avLst/>
          </a:prstGeom>
        </p:spPr>
        <p:txBody>
          <a:bodyPr spcFirstLastPara="1" wrap="square" lIns="57150" tIns="57150" rIns="57150" bIns="57150" anchor="t" anchorCtr="0">
            <a:noAutofit/>
          </a:bodyPr>
          <a:lstStyle/>
          <a:p>
            <a:r>
              <a:rPr lang="en-US" dirty="0"/>
              <a:t>Service based reports provide information related to service transactions</a:t>
            </a:r>
            <a:endParaRPr dirty="0"/>
          </a:p>
          <a:p>
            <a:pPr marL="0" lvl="0" indent="0" algn="l" rtl="0">
              <a:spcBef>
                <a:spcPts val="1000"/>
              </a:spcBef>
              <a:spcAft>
                <a:spcPts val="1000"/>
              </a:spcAft>
              <a:buNone/>
            </a:pPr>
            <a:endParaRPr dirty="0"/>
          </a:p>
        </p:txBody>
      </p:sp>
      <p:pic>
        <p:nvPicPr>
          <p:cNvPr id="5" name="Picture 4" descr="Graphical user interface, text, application, email&#10;&#10;Description automatically generated">
            <a:extLst>
              <a:ext uri="{FF2B5EF4-FFF2-40B4-BE49-F238E27FC236}">
                <a16:creationId xmlns:a16="http://schemas.microsoft.com/office/drawing/2014/main" id="{1B8AEF29-7C38-CE4C-9DB8-6E2839A52A54}"/>
              </a:ext>
            </a:extLst>
          </p:cNvPr>
          <p:cNvPicPr>
            <a:picLocks noChangeAspect="1"/>
          </p:cNvPicPr>
          <p:nvPr/>
        </p:nvPicPr>
        <p:blipFill>
          <a:blip r:embed="rId3"/>
          <a:stretch>
            <a:fillRect/>
          </a:stretch>
        </p:blipFill>
        <p:spPr>
          <a:xfrm>
            <a:off x="2012175" y="1636128"/>
            <a:ext cx="5119650" cy="3068399"/>
          </a:xfrm>
          <a:prstGeom prst="rect">
            <a:avLst/>
          </a:prstGeom>
        </p:spPr>
      </p:pic>
    </p:spTree>
    <p:extLst>
      <p:ext uri="{BB962C8B-B14F-4D97-AF65-F5344CB8AC3E}">
        <p14:creationId xmlns:p14="http://schemas.microsoft.com/office/powerpoint/2010/main" val="39468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ctrTitle"/>
          </p:nvPr>
        </p:nvSpPr>
        <p:spPr>
          <a:xfrm>
            <a:off x="599574" y="361446"/>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dirty="0"/>
              <a:t>Learning Objectives</a:t>
            </a:r>
            <a:endParaRPr dirty="0"/>
          </a:p>
        </p:txBody>
      </p:sp>
      <p:sp>
        <p:nvSpPr>
          <p:cNvPr id="48" name="Google Shape;48;p8"/>
          <p:cNvSpPr txBox="1">
            <a:spLocks noGrp="1"/>
          </p:cNvSpPr>
          <p:nvPr>
            <p:ph type="body" idx="1"/>
          </p:nvPr>
        </p:nvSpPr>
        <p:spPr>
          <a:xfrm>
            <a:off x="2487625" y="1568200"/>
            <a:ext cx="4163100" cy="2277936"/>
          </a:xfrm>
          <a:prstGeom prst="rect">
            <a:avLst/>
          </a:prstGeom>
        </p:spPr>
        <p:txBody>
          <a:bodyPr spcFirstLastPara="1" wrap="square" lIns="57150" tIns="57150" rIns="57150" bIns="57150" anchor="t" anchorCtr="0">
            <a:noAutofit/>
          </a:bodyPr>
          <a:lstStyle/>
          <a:p>
            <a:pPr marL="457200" lvl="0" indent="-355600" algn="l" rtl="0">
              <a:spcBef>
                <a:spcPts val="0"/>
              </a:spcBef>
              <a:spcAft>
                <a:spcPts val="0"/>
              </a:spcAft>
              <a:buSzPts val="2000"/>
              <a:buChar char="●"/>
            </a:pPr>
            <a:r>
              <a:rPr lang="en" dirty="0"/>
              <a:t>Enroll a client in the program</a:t>
            </a:r>
            <a:endParaRPr dirty="0"/>
          </a:p>
          <a:p>
            <a:pPr marL="457200" lvl="0" indent="-355600" algn="l" rtl="0">
              <a:spcBef>
                <a:spcPts val="0"/>
              </a:spcBef>
              <a:spcAft>
                <a:spcPts val="0"/>
              </a:spcAft>
              <a:buSzPts val="2000"/>
              <a:buChar char="●"/>
            </a:pPr>
            <a:r>
              <a:rPr lang="en" dirty="0"/>
              <a:t>Document service provision</a:t>
            </a:r>
            <a:endParaRPr dirty="0"/>
          </a:p>
          <a:p>
            <a:pPr marL="457200" lvl="0" indent="-355600" algn="l" rtl="0">
              <a:spcBef>
                <a:spcPts val="0"/>
              </a:spcBef>
              <a:spcAft>
                <a:spcPts val="0"/>
              </a:spcAft>
              <a:buSzPts val="2000"/>
              <a:buChar char="●"/>
            </a:pPr>
            <a:r>
              <a:rPr lang="en" dirty="0"/>
              <a:t>Exit a client from the program</a:t>
            </a:r>
          </a:p>
          <a:p>
            <a:pPr marL="457200" lvl="0" indent="-355600" algn="l" rtl="0">
              <a:spcBef>
                <a:spcPts val="0"/>
              </a:spcBef>
              <a:spcAft>
                <a:spcPts val="0"/>
              </a:spcAft>
              <a:buSzPts val="2000"/>
              <a:buChar char="●"/>
            </a:pPr>
            <a:endParaRPr lang="en" dirty="0"/>
          </a:p>
          <a:p>
            <a:pPr marL="457200" lvl="0" indent="-355600" algn="l" rtl="0">
              <a:spcBef>
                <a:spcPts val="0"/>
              </a:spcBef>
              <a:spcAft>
                <a:spcPts val="0"/>
              </a:spcAft>
              <a:buSzPts val="2000"/>
              <a:buChar char="●"/>
            </a:pPr>
            <a:r>
              <a:rPr lang="en" dirty="0"/>
              <a:t>Merge Duplicate Profiles</a:t>
            </a:r>
          </a:p>
          <a:p>
            <a:pPr marL="457200" lvl="0" indent="-355600" algn="l" rtl="0">
              <a:spcBef>
                <a:spcPts val="0"/>
              </a:spcBef>
              <a:spcAft>
                <a:spcPts val="0"/>
              </a:spcAft>
              <a:buSzPts val="2000"/>
              <a:buChar char="●"/>
            </a:pPr>
            <a:r>
              <a:rPr lang="en" dirty="0"/>
              <a:t>Reports</a:t>
            </a:r>
          </a:p>
          <a:p>
            <a:pPr marL="457200" lvl="0" indent="-355600" algn="l" rtl="0">
              <a:spcBef>
                <a:spcPts val="0"/>
              </a:spcBef>
              <a:spcAft>
                <a:spcPts val="0"/>
              </a:spcAft>
              <a:buSzPts val="2000"/>
              <a:buChar char="●"/>
            </a:pPr>
            <a:r>
              <a:rPr lang="en" dirty="0"/>
              <a:t>Client Files</a:t>
            </a:r>
            <a:endParaRPr dirty="0"/>
          </a:p>
        </p:txBody>
      </p:sp>
    </p:spTree>
    <p:extLst>
      <p:ext uri="{BB962C8B-B14F-4D97-AF65-F5344CB8AC3E}">
        <p14:creationId xmlns:p14="http://schemas.microsoft.com/office/powerpoint/2010/main" val="4152610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192076"/>
            <a:ext cx="8229600" cy="5838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Uploading Client Files </a:t>
            </a:r>
            <a:endParaRPr/>
          </a:p>
        </p:txBody>
      </p:sp>
      <p:pic>
        <p:nvPicPr>
          <p:cNvPr id="134" name="Google Shape;134;p20"/>
          <p:cNvPicPr preferRelativeResize="0"/>
          <p:nvPr/>
        </p:nvPicPr>
        <p:blipFill>
          <a:blip r:embed="rId3">
            <a:alphaModFix/>
          </a:blip>
          <a:stretch>
            <a:fillRect/>
          </a:stretch>
        </p:blipFill>
        <p:spPr>
          <a:xfrm>
            <a:off x="1484721" y="1558058"/>
            <a:ext cx="5489973" cy="1259775"/>
          </a:xfrm>
          <a:prstGeom prst="rect">
            <a:avLst/>
          </a:prstGeom>
          <a:noFill/>
          <a:ln>
            <a:noFill/>
          </a:ln>
        </p:spPr>
      </p:pic>
      <p:sp>
        <p:nvSpPr>
          <p:cNvPr id="135" name="Google Shape;135;p20"/>
          <p:cNvSpPr txBox="1"/>
          <p:nvPr/>
        </p:nvSpPr>
        <p:spPr>
          <a:xfrm>
            <a:off x="1338175" y="824025"/>
            <a:ext cx="6661500" cy="751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990000"/>
              </a:buClr>
              <a:buSzPts val="1400"/>
              <a:buFont typeface="Proxima Nova"/>
              <a:buChar char="●"/>
            </a:pPr>
            <a:r>
              <a:rPr lang="en-US" sz="1500" dirty="0">
                <a:solidFill>
                  <a:srgbClr val="990000"/>
                </a:solidFill>
                <a:latin typeface="Proxima Nova"/>
                <a:ea typeface="Proxima Nova"/>
                <a:cs typeface="Proxima Nova"/>
                <a:sym typeface="Proxima Nova"/>
              </a:rPr>
              <a:t>To upload client files, select the files tab </a:t>
            </a:r>
          </a:p>
          <a:p>
            <a:pPr marL="457200" lvl="0" indent="-317500" algn="l" rtl="0">
              <a:spcBef>
                <a:spcPts val="0"/>
              </a:spcBef>
              <a:spcAft>
                <a:spcPts val="0"/>
              </a:spcAft>
              <a:buClr>
                <a:srgbClr val="990000"/>
              </a:buClr>
              <a:buSzPts val="1400"/>
              <a:buFont typeface="Proxima Nova"/>
              <a:buChar char="●"/>
            </a:pPr>
            <a:r>
              <a:rPr lang="en-US" sz="1500" dirty="0">
                <a:solidFill>
                  <a:srgbClr val="990000"/>
                </a:solidFill>
                <a:latin typeface="Proxima Nova"/>
                <a:ea typeface="Proxima Nova"/>
                <a:cs typeface="Proxima Nova"/>
                <a:sym typeface="Proxima Nova"/>
              </a:rPr>
              <a:t>Select the category for Homelessness Prevention Providers</a:t>
            </a:r>
          </a:p>
          <a:p>
            <a:pPr marL="0" lvl="0" indent="0" algn="l" rtl="0">
              <a:spcBef>
                <a:spcPts val="0"/>
              </a:spcBef>
              <a:spcAft>
                <a:spcPts val="0"/>
              </a:spcAft>
              <a:buNone/>
            </a:pPr>
            <a:endParaRPr dirty="0">
              <a:solidFill>
                <a:srgbClr val="990000"/>
              </a:solidFill>
              <a:latin typeface="Proxima Nova"/>
              <a:ea typeface="Proxima Nova"/>
              <a:cs typeface="Proxima Nova"/>
              <a:sym typeface="Proxima Nova"/>
            </a:endParaRPr>
          </a:p>
        </p:txBody>
      </p:sp>
      <p:pic>
        <p:nvPicPr>
          <p:cNvPr id="8" name="Google Shape;80;p12">
            <a:extLst>
              <a:ext uri="{FF2B5EF4-FFF2-40B4-BE49-F238E27FC236}">
                <a16:creationId xmlns:a16="http://schemas.microsoft.com/office/drawing/2014/main" id="{66AF0286-543D-BD4A-875A-494596B9BC56}"/>
              </a:ext>
            </a:extLst>
          </p:cNvPr>
          <p:cNvPicPr preferRelativeResize="0"/>
          <p:nvPr/>
        </p:nvPicPr>
        <p:blipFill>
          <a:blip r:embed="rId4">
            <a:alphaModFix/>
          </a:blip>
          <a:stretch>
            <a:fillRect/>
          </a:stretch>
        </p:blipFill>
        <p:spPr>
          <a:xfrm>
            <a:off x="2425807" y="2865982"/>
            <a:ext cx="3607799" cy="2085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457200" y="4"/>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Program Exit </a:t>
            </a:r>
            <a:endParaRPr>
              <a:solidFill>
                <a:schemeClr val="dk2"/>
              </a:solidFill>
            </a:endParaRPr>
          </a:p>
        </p:txBody>
      </p:sp>
      <p:sp>
        <p:nvSpPr>
          <p:cNvPr id="149" name="Google Shape;149;p22"/>
          <p:cNvSpPr txBox="1">
            <a:spLocks noGrp="1"/>
          </p:cNvSpPr>
          <p:nvPr>
            <p:ph type="body" idx="1"/>
          </p:nvPr>
        </p:nvSpPr>
        <p:spPr>
          <a:xfrm>
            <a:off x="457200" y="857100"/>
            <a:ext cx="8310300" cy="441000"/>
          </a:xfrm>
          <a:prstGeom prst="rect">
            <a:avLst/>
          </a:prstGeom>
        </p:spPr>
        <p:txBody>
          <a:bodyPr spcFirstLastPara="1" wrap="square" lIns="57150" tIns="57150" rIns="57150" bIns="57150" anchor="t" anchorCtr="0">
            <a:noAutofit/>
          </a:bodyPr>
          <a:lstStyle/>
          <a:p>
            <a:pPr marL="0" lvl="0" indent="0" algn="l" rtl="0">
              <a:spcBef>
                <a:spcPts val="0"/>
              </a:spcBef>
              <a:spcAft>
                <a:spcPts val="1000"/>
              </a:spcAft>
              <a:buNone/>
            </a:pPr>
            <a:r>
              <a:rPr lang="en" dirty="0"/>
              <a:t>A client should </a:t>
            </a:r>
            <a:r>
              <a:rPr lang="en" b="1" dirty="0"/>
              <a:t>be exited </a:t>
            </a:r>
            <a:r>
              <a:rPr lang="en" dirty="0"/>
              <a:t>from the program, when they are no longer being served by the program </a:t>
            </a:r>
            <a:endParaRPr dirty="0"/>
          </a:p>
        </p:txBody>
      </p:sp>
      <p:pic>
        <p:nvPicPr>
          <p:cNvPr id="150" name="Google Shape;150;p22"/>
          <p:cNvPicPr preferRelativeResize="0"/>
          <p:nvPr/>
        </p:nvPicPr>
        <p:blipFill rotWithShape="1">
          <a:blip r:embed="rId3">
            <a:alphaModFix/>
          </a:blip>
          <a:srcRect b="37519"/>
          <a:stretch/>
        </p:blipFill>
        <p:spPr>
          <a:xfrm>
            <a:off x="1454675" y="1472149"/>
            <a:ext cx="7481748" cy="1733050"/>
          </a:xfrm>
          <a:prstGeom prst="rect">
            <a:avLst/>
          </a:prstGeom>
          <a:noFill/>
          <a:ln>
            <a:noFill/>
          </a:ln>
        </p:spPr>
      </p:pic>
      <p:pic>
        <p:nvPicPr>
          <p:cNvPr id="151" name="Google Shape;151;p22"/>
          <p:cNvPicPr preferRelativeResize="0"/>
          <p:nvPr/>
        </p:nvPicPr>
        <p:blipFill rotWithShape="1">
          <a:blip r:embed="rId4">
            <a:alphaModFix/>
          </a:blip>
          <a:srcRect b="33422"/>
          <a:stretch/>
        </p:blipFill>
        <p:spPr>
          <a:xfrm>
            <a:off x="103750" y="3024250"/>
            <a:ext cx="7821598" cy="1851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4022275" y="265575"/>
            <a:ext cx="47481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Program Exit </a:t>
            </a:r>
            <a:endParaRPr>
              <a:solidFill>
                <a:schemeClr val="dk2"/>
              </a:solidFill>
            </a:endParaRPr>
          </a:p>
        </p:txBody>
      </p:sp>
      <p:pic>
        <p:nvPicPr>
          <p:cNvPr id="157" name="Google Shape;157;p23"/>
          <p:cNvPicPr preferRelativeResize="0"/>
          <p:nvPr/>
        </p:nvPicPr>
        <p:blipFill rotWithShape="1">
          <a:blip r:embed="rId3">
            <a:alphaModFix/>
          </a:blip>
          <a:srcRect r="44090"/>
          <a:stretch/>
        </p:blipFill>
        <p:spPr>
          <a:xfrm>
            <a:off x="441650" y="125275"/>
            <a:ext cx="3490148" cy="4781202"/>
          </a:xfrm>
          <a:prstGeom prst="rect">
            <a:avLst/>
          </a:prstGeom>
          <a:noFill/>
          <a:ln>
            <a:noFill/>
          </a:ln>
        </p:spPr>
      </p:pic>
      <p:sp>
        <p:nvSpPr>
          <p:cNvPr id="158" name="Google Shape;158;p23"/>
          <p:cNvSpPr txBox="1">
            <a:spLocks noGrp="1"/>
          </p:cNvSpPr>
          <p:nvPr>
            <p:ph type="body" idx="1"/>
          </p:nvPr>
        </p:nvSpPr>
        <p:spPr>
          <a:xfrm>
            <a:off x="4432900" y="1323425"/>
            <a:ext cx="4183800" cy="19026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SzPts val="1800"/>
              <a:buChar char="•"/>
            </a:pPr>
            <a:r>
              <a:rPr lang="en" sz="1400" dirty="0"/>
              <a:t>Be sure to include the Exit Destination Address, Destination, Housing Status at Exit and Subsidy Information</a:t>
            </a:r>
            <a:endParaRPr sz="1400" dirty="0"/>
          </a:p>
          <a:p>
            <a:pPr marL="457200" lvl="0" indent="-342900" algn="l" rtl="0">
              <a:spcBef>
                <a:spcPts val="0"/>
              </a:spcBef>
              <a:spcAft>
                <a:spcPts val="0"/>
              </a:spcAft>
              <a:buSzPts val="1800"/>
              <a:buChar char="•"/>
            </a:pPr>
            <a:r>
              <a:rPr lang="en" sz="1400" dirty="0"/>
              <a:t>Update Disability, Income, Benefits and Insurance information</a:t>
            </a:r>
            <a:endParaRPr sz="1400" dirty="0"/>
          </a:p>
          <a:p>
            <a:pPr marL="457200" lvl="0" indent="-342900" algn="l" rtl="0">
              <a:spcBef>
                <a:spcPts val="0"/>
              </a:spcBef>
              <a:spcAft>
                <a:spcPts val="0"/>
              </a:spcAft>
              <a:buSzPts val="1800"/>
              <a:buChar char="•"/>
            </a:pPr>
            <a:r>
              <a:rPr lang="en" sz="1400" dirty="0"/>
              <a:t>Please avoid using “Client refused” or Data Not Collected” whenever possible</a:t>
            </a:r>
            <a:endParaRPr sz="1400" dirty="0"/>
          </a:p>
          <a:p>
            <a:pPr marL="0" lvl="0" indent="0" algn="l" rtl="0">
              <a:spcBef>
                <a:spcPts val="1000"/>
              </a:spcBef>
              <a:spcAft>
                <a:spcPts val="10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710179" y="527097"/>
            <a:ext cx="7288305"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US" dirty="0">
                <a:solidFill>
                  <a:schemeClr val="dk2"/>
                </a:solidFill>
              </a:rPr>
              <a:t>Hints/Clarifications: Program</a:t>
            </a:r>
            <a:r>
              <a:rPr lang="en" dirty="0">
                <a:solidFill>
                  <a:schemeClr val="dk2"/>
                </a:solidFill>
              </a:rPr>
              <a:t> Exit </a:t>
            </a:r>
            <a:endParaRPr dirty="0">
              <a:solidFill>
                <a:schemeClr val="dk2"/>
              </a:solidFill>
            </a:endParaRPr>
          </a:p>
        </p:txBody>
      </p:sp>
      <p:sp>
        <p:nvSpPr>
          <p:cNvPr id="158" name="Google Shape;158;p23"/>
          <p:cNvSpPr txBox="1">
            <a:spLocks noGrp="1"/>
          </p:cNvSpPr>
          <p:nvPr>
            <p:ph type="body" idx="1"/>
          </p:nvPr>
        </p:nvSpPr>
        <p:spPr>
          <a:xfrm>
            <a:off x="984167" y="1500478"/>
            <a:ext cx="6740327" cy="2428304"/>
          </a:xfrm>
          <a:prstGeom prst="rect">
            <a:avLst/>
          </a:prstGeom>
        </p:spPr>
        <p:txBody>
          <a:bodyPr spcFirstLastPara="1" wrap="square" lIns="57150" tIns="57150" rIns="57150" bIns="57150" anchor="t" anchorCtr="0">
            <a:noAutofit/>
          </a:bodyPr>
          <a:lstStyle/>
          <a:p>
            <a:r>
              <a:rPr lang="en-US" sz="1400" dirty="0"/>
              <a:t>Most likely when payment is disbursed </a:t>
            </a:r>
          </a:p>
          <a:p>
            <a:r>
              <a:rPr lang="en-US" sz="1400" dirty="0"/>
              <a:t>Housing assessment field - purpose is to find out more about housing stability. Keeping due to HSH internal and external reporting requirements.</a:t>
            </a:r>
          </a:p>
          <a:p>
            <a:r>
              <a:rPr lang="en-US" sz="1400" dirty="0"/>
              <a:t>If household is receiving budgeting services or services after payment, then exit when household no longer receives services</a:t>
            </a:r>
          </a:p>
          <a:p>
            <a:r>
              <a:rPr lang="en-US" sz="1400" dirty="0"/>
              <a:t>A lot of the information on this screen will cascade from the enrollment screen </a:t>
            </a:r>
          </a:p>
          <a:p>
            <a:r>
              <a:rPr lang="en-US" sz="1400" dirty="0"/>
              <a:t>Exit Destination: same categories right now as the spreadsheet</a:t>
            </a:r>
          </a:p>
          <a:p>
            <a:r>
              <a:rPr lang="en-US" sz="1400" dirty="0"/>
              <a:t>Housing status is different and depends on the drop down selected before </a:t>
            </a:r>
          </a:p>
          <a:p>
            <a:r>
              <a:rPr lang="en-US" sz="1400" dirty="0"/>
              <a:t>Address optional; zip code mandatory- just like spreadsheet now</a:t>
            </a:r>
          </a:p>
          <a:p>
            <a:pPr marL="0" lvl="0" indent="0" algn="l" rtl="0">
              <a:spcBef>
                <a:spcPts val="1000"/>
              </a:spcBef>
              <a:spcAft>
                <a:spcPts val="1000"/>
              </a:spcAft>
              <a:buNone/>
            </a:pPr>
            <a:endParaRPr dirty="0"/>
          </a:p>
        </p:txBody>
      </p:sp>
      <p:pic>
        <p:nvPicPr>
          <p:cNvPr id="2" name="Picture 1">
            <a:extLst>
              <a:ext uri="{FF2B5EF4-FFF2-40B4-BE49-F238E27FC236}">
                <a16:creationId xmlns:a16="http://schemas.microsoft.com/office/drawing/2014/main" id="{FCF6CE74-8A91-4938-B3DB-E5197E5FCEF1}"/>
              </a:ext>
            </a:extLst>
          </p:cNvPr>
          <p:cNvPicPr>
            <a:picLocks noChangeAspect="1"/>
          </p:cNvPicPr>
          <p:nvPr/>
        </p:nvPicPr>
        <p:blipFill>
          <a:blip r:embed="rId3"/>
          <a:stretch>
            <a:fillRect/>
          </a:stretch>
        </p:blipFill>
        <p:spPr>
          <a:xfrm>
            <a:off x="6053691" y="4334722"/>
            <a:ext cx="1944793" cy="615749"/>
          </a:xfrm>
          <a:prstGeom prst="rect">
            <a:avLst/>
          </a:prstGeom>
        </p:spPr>
      </p:pic>
    </p:spTree>
    <p:extLst>
      <p:ext uri="{BB962C8B-B14F-4D97-AF65-F5344CB8AC3E}">
        <p14:creationId xmlns:p14="http://schemas.microsoft.com/office/powerpoint/2010/main" val="36403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br>
              <a:rPr lang="en" sz="3600" b="1" dirty="0">
                <a:solidFill>
                  <a:schemeClr val="accent3"/>
                </a:solidFill>
              </a:rPr>
            </a:br>
            <a:br>
              <a:rPr lang="en" sz="3600" b="1" dirty="0">
                <a:solidFill>
                  <a:schemeClr val="accent3"/>
                </a:solidFill>
              </a:rPr>
            </a:br>
            <a:br>
              <a:rPr lang="en" sz="3600" b="1" dirty="0">
                <a:solidFill>
                  <a:schemeClr val="accent3"/>
                </a:solidFill>
              </a:rPr>
            </a:br>
            <a:r>
              <a:rPr lang="en" sz="3600" b="1" dirty="0">
                <a:solidFill>
                  <a:schemeClr val="accent3"/>
                </a:solidFill>
              </a:rPr>
              <a:t>Questions?</a:t>
            </a:r>
            <a:br>
              <a:rPr lang="en" sz="3600" b="1" dirty="0">
                <a:solidFill>
                  <a:schemeClr val="accent3"/>
                </a:solidFill>
              </a:rPr>
            </a:br>
            <a:br>
              <a:rPr lang="en" sz="3600" b="1" dirty="0">
                <a:solidFill>
                  <a:schemeClr val="accent3"/>
                </a:solidFill>
              </a:rPr>
            </a:br>
            <a:r>
              <a:rPr lang="en" sz="3600" b="1" dirty="0">
                <a:solidFill>
                  <a:schemeClr val="accent3"/>
                </a:solidFill>
              </a:rPr>
              <a:t>Thank you!</a:t>
            </a:r>
            <a:br>
              <a:rPr lang="en" sz="3600" b="1" dirty="0">
                <a:solidFill>
                  <a:schemeClr val="accent3"/>
                </a:solidFill>
              </a:rPr>
            </a:br>
            <a:endParaRPr sz="3600" b="1" dirty="0">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dirty="0">
                <a:solidFill>
                  <a:schemeClr val="dk2"/>
                </a:solidFill>
              </a:rPr>
              <a:t>Searching for Clients in ONE</a:t>
            </a:r>
            <a:endParaRPr dirty="0">
              <a:solidFill>
                <a:schemeClr val="dk2"/>
              </a:solidFill>
            </a:endParaRPr>
          </a:p>
        </p:txBody>
      </p:sp>
      <p:sp>
        <p:nvSpPr>
          <p:cNvPr id="54" name="Google Shape;54;p9"/>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Font typeface="Proxima Nova"/>
              <a:buChar char="●"/>
            </a:pPr>
            <a:r>
              <a:rPr lang="en" sz="1800" dirty="0">
                <a:solidFill>
                  <a:srgbClr val="990000"/>
                </a:solidFill>
              </a:rPr>
              <a:t>Search for client/ head of household</a:t>
            </a:r>
            <a:endParaRPr sz="1800" dirty="0">
              <a:solidFill>
                <a:srgbClr val="990000"/>
              </a:solidFill>
            </a:endParaRPr>
          </a:p>
          <a:p>
            <a:pPr marL="914400" lvl="1" indent="-342900" algn="l" rtl="0">
              <a:spcBef>
                <a:spcPts val="0"/>
              </a:spcBef>
              <a:spcAft>
                <a:spcPts val="0"/>
              </a:spcAft>
              <a:buClr>
                <a:srgbClr val="990000"/>
              </a:buClr>
              <a:buSzPts val="1800"/>
              <a:buFont typeface="Proxima Nova"/>
              <a:buChar char="○"/>
            </a:pPr>
            <a:r>
              <a:rPr lang="en" sz="1800" dirty="0">
                <a:solidFill>
                  <a:srgbClr val="990000"/>
                </a:solidFill>
              </a:rPr>
              <a:t>Search by name, , partial name, DOB and SSN </a:t>
            </a:r>
            <a:endParaRPr sz="1800" dirty="0">
              <a:solidFill>
                <a:srgbClr val="990000"/>
              </a:solidFill>
            </a:endParaRPr>
          </a:p>
          <a:p>
            <a:pPr marL="457200" lvl="0" indent="-342900" algn="l" rtl="0">
              <a:spcBef>
                <a:spcPts val="0"/>
              </a:spcBef>
              <a:spcAft>
                <a:spcPts val="0"/>
              </a:spcAft>
              <a:buClr>
                <a:srgbClr val="990000"/>
              </a:buClr>
              <a:buSzPts val="1800"/>
              <a:buFont typeface="Proxima Nova"/>
              <a:buChar char="●"/>
            </a:pPr>
            <a:r>
              <a:rPr lang="en" sz="1800" dirty="0">
                <a:solidFill>
                  <a:srgbClr val="990000"/>
                </a:solidFill>
              </a:rPr>
              <a:t>If unable to find head of household, create a new client profile</a:t>
            </a:r>
            <a:endParaRPr sz="1800" dirty="0">
              <a:solidFill>
                <a:srgbClr val="000000"/>
              </a:solidFill>
              <a:latin typeface="Arial"/>
              <a:ea typeface="Arial"/>
              <a:cs typeface="Arial"/>
              <a:sym typeface="Arial"/>
            </a:endParaRPr>
          </a:p>
          <a:p>
            <a:pPr marL="0" lvl="0" indent="0" algn="l" rtl="0">
              <a:spcBef>
                <a:spcPts val="1600"/>
              </a:spcBef>
              <a:spcAft>
                <a:spcPts val="1000"/>
              </a:spcAft>
              <a:buNone/>
            </a:pPr>
            <a:endParaRPr dirty="0"/>
          </a:p>
        </p:txBody>
      </p:sp>
      <p:pic>
        <p:nvPicPr>
          <p:cNvPr id="55" name="Google Shape;55;p9"/>
          <p:cNvPicPr preferRelativeResize="0"/>
          <p:nvPr/>
        </p:nvPicPr>
        <p:blipFill>
          <a:blip r:embed="rId3">
            <a:alphaModFix/>
          </a:blip>
          <a:stretch>
            <a:fillRect/>
          </a:stretch>
        </p:blipFill>
        <p:spPr>
          <a:xfrm>
            <a:off x="237975" y="2758550"/>
            <a:ext cx="8668047" cy="1400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Creating New Profiles </a:t>
            </a:r>
            <a:endParaRPr>
              <a:solidFill>
                <a:schemeClr val="dk2"/>
              </a:solidFill>
            </a:endParaRPr>
          </a:p>
        </p:txBody>
      </p:sp>
      <p:sp>
        <p:nvSpPr>
          <p:cNvPr id="61" name="Google Shape;61;p10"/>
          <p:cNvSpPr txBox="1">
            <a:spLocks noGrp="1"/>
          </p:cNvSpPr>
          <p:nvPr>
            <p:ph type="body" idx="1"/>
          </p:nvPr>
        </p:nvSpPr>
        <p:spPr>
          <a:xfrm>
            <a:off x="402925" y="1043549"/>
            <a:ext cx="8229600" cy="9915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SzPts val="1800"/>
              <a:buChar char="•"/>
            </a:pPr>
            <a:r>
              <a:rPr lang="en"/>
              <a:t>Please make sure to collect as much information as possible, and avoid using “Client refused” or Data Not Collected” whenever possible</a:t>
            </a:r>
            <a:endParaRPr/>
          </a:p>
          <a:p>
            <a:pPr marL="457200" lvl="0" indent="-342900" algn="l" rtl="0">
              <a:spcBef>
                <a:spcPts val="0"/>
              </a:spcBef>
              <a:spcAft>
                <a:spcPts val="0"/>
              </a:spcAft>
              <a:buSzPts val="1800"/>
              <a:buChar char="•"/>
            </a:pPr>
            <a:r>
              <a:rPr lang="en"/>
              <a:t>For existing profiles, confirm that all information is correct </a:t>
            </a:r>
            <a:endParaRPr/>
          </a:p>
          <a:p>
            <a:pPr marL="457200" lvl="0" indent="-342900" algn="l" rtl="0">
              <a:spcBef>
                <a:spcPts val="0"/>
              </a:spcBef>
              <a:spcAft>
                <a:spcPts val="0"/>
              </a:spcAft>
              <a:buSzPts val="1800"/>
              <a:buChar char="•"/>
            </a:pPr>
            <a:r>
              <a:rPr lang="en"/>
              <a:t>Profiles must be created for all members of a household </a:t>
            </a:r>
            <a:endParaRPr/>
          </a:p>
          <a:p>
            <a:pPr marL="457200" lvl="0" indent="-342900" algn="l" rtl="0">
              <a:spcBef>
                <a:spcPts val="0"/>
              </a:spcBef>
              <a:spcAft>
                <a:spcPts val="0"/>
              </a:spcAft>
              <a:buSzPts val="1800"/>
              <a:buChar char="•"/>
            </a:pPr>
            <a:endParaRPr/>
          </a:p>
          <a:p>
            <a:pPr marL="0" lvl="0" indent="0" algn="l" rtl="0">
              <a:spcBef>
                <a:spcPts val="1000"/>
              </a:spcBef>
              <a:spcAft>
                <a:spcPts val="1000"/>
              </a:spcAft>
              <a:buNone/>
            </a:pPr>
            <a:endParaRPr/>
          </a:p>
        </p:txBody>
      </p:sp>
      <p:pic>
        <p:nvPicPr>
          <p:cNvPr id="62" name="Google Shape;62;p10"/>
          <p:cNvPicPr preferRelativeResize="0"/>
          <p:nvPr/>
        </p:nvPicPr>
        <p:blipFill>
          <a:blip r:embed="rId3">
            <a:alphaModFix/>
          </a:blip>
          <a:stretch>
            <a:fillRect/>
          </a:stretch>
        </p:blipFill>
        <p:spPr>
          <a:xfrm>
            <a:off x="173850" y="2244200"/>
            <a:ext cx="5367477" cy="1084400"/>
          </a:xfrm>
          <a:prstGeom prst="rect">
            <a:avLst/>
          </a:prstGeom>
          <a:noFill/>
          <a:ln>
            <a:noFill/>
          </a:ln>
        </p:spPr>
      </p:pic>
      <p:pic>
        <p:nvPicPr>
          <p:cNvPr id="63" name="Google Shape;63;p10"/>
          <p:cNvPicPr preferRelativeResize="0"/>
          <p:nvPr/>
        </p:nvPicPr>
        <p:blipFill>
          <a:blip r:embed="rId4">
            <a:alphaModFix/>
          </a:blip>
          <a:stretch>
            <a:fillRect/>
          </a:stretch>
        </p:blipFill>
        <p:spPr>
          <a:xfrm>
            <a:off x="5652825" y="2181388"/>
            <a:ext cx="3033974" cy="2796213"/>
          </a:xfrm>
          <a:prstGeom prst="rect">
            <a:avLst/>
          </a:prstGeom>
          <a:noFill/>
          <a:ln>
            <a:noFill/>
          </a:ln>
        </p:spPr>
      </p:pic>
      <p:sp>
        <p:nvSpPr>
          <p:cNvPr id="64" name="Google Shape;64;p10"/>
          <p:cNvSpPr txBox="1"/>
          <p:nvPr/>
        </p:nvSpPr>
        <p:spPr>
          <a:xfrm>
            <a:off x="173850" y="2129188"/>
            <a:ext cx="5093400" cy="11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dirty="0">
                <a:solidFill>
                  <a:schemeClr val="dk2"/>
                </a:solidFill>
              </a:rPr>
              <a:t>Duplicate Profiles </a:t>
            </a:r>
            <a:endParaRPr dirty="0">
              <a:solidFill>
                <a:schemeClr val="dk2"/>
              </a:solidFill>
            </a:endParaRPr>
          </a:p>
        </p:txBody>
      </p:sp>
      <p:sp>
        <p:nvSpPr>
          <p:cNvPr id="61" name="Google Shape;61;p10"/>
          <p:cNvSpPr txBox="1">
            <a:spLocks noGrp="1"/>
          </p:cNvSpPr>
          <p:nvPr>
            <p:ph type="body" idx="1"/>
          </p:nvPr>
        </p:nvSpPr>
        <p:spPr>
          <a:xfrm>
            <a:off x="365218" y="1329165"/>
            <a:ext cx="5319145" cy="3066534"/>
          </a:xfrm>
          <a:prstGeom prst="rect">
            <a:avLst/>
          </a:prstGeom>
        </p:spPr>
        <p:txBody>
          <a:bodyPr spcFirstLastPara="1" wrap="square" lIns="57150" tIns="57150" rIns="57150" bIns="57150" anchor="t" anchorCtr="0">
            <a:noAutofit/>
          </a:bodyPr>
          <a:lstStyle/>
          <a:p>
            <a:pPr lvl="0"/>
            <a:r>
              <a:rPr lang="en-US" dirty="0"/>
              <a:t>Duplicate client records occur when staff members create two or more records for the same client. </a:t>
            </a:r>
          </a:p>
          <a:p>
            <a:pPr lvl="0"/>
            <a:r>
              <a:rPr lang="en" dirty="0">
                <a:solidFill>
                  <a:schemeClr val="tx2"/>
                </a:solidFill>
              </a:rPr>
              <a:t>How to merge duplicate profiles</a:t>
            </a:r>
          </a:p>
          <a:p>
            <a:pPr lvl="1" indent="-342900">
              <a:spcBef>
                <a:spcPts val="0"/>
              </a:spcBef>
              <a:buSzPts val="1800"/>
              <a:buChar char="•"/>
            </a:pPr>
            <a:r>
              <a:rPr lang="en" dirty="0">
                <a:solidFill>
                  <a:schemeClr val="tx2"/>
                </a:solidFill>
              </a:rPr>
              <a:t>Contact the Help Desk at </a:t>
            </a:r>
            <a:r>
              <a:rPr lang="en" dirty="0">
                <a:solidFill>
                  <a:schemeClr val="tx2"/>
                </a:solidFill>
                <a:hlinkClick r:id="rId3">
                  <a:extLst>
                    <a:ext uri="{A12FA001-AC4F-418D-AE19-62706E023703}">
                      <ahyp:hlinkClr xmlns:ahyp="http://schemas.microsoft.com/office/drawing/2018/hyperlinkcolor" val="tx"/>
                    </a:ext>
                  </a:extLst>
                </a:hlinkClick>
              </a:rPr>
              <a:t>onesf@bitfocus.com</a:t>
            </a:r>
            <a:endParaRPr lang="en" dirty="0">
              <a:solidFill>
                <a:schemeClr val="tx2"/>
              </a:solidFill>
            </a:endParaRPr>
          </a:p>
          <a:p>
            <a:pPr lvl="1" indent="-342900">
              <a:spcBef>
                <a:spcPts val="0"/>
              </a:spcBef>
              <a:buSzPts val="1800"/>
              <a:buChar char="•"/>
            </a:pPr>
            <a:r>
              <a:rPr lang="en" dirty="0">
                <a:solidFill>
                  <a:schemeClr val="tx2"/>
                </a:solidFill>
              </a:rPr>
              <a:t>Unique identifiers of primary and secondary profiles</a:t>
            </a:r>
          </a:p>
          <a:p>
            <a:pPr lvl="1" indent="-342900">
              <a:spcBef>
                <a:spcPts val="0"/>
              </a:spcBef>
              <a:buSzPts val="1800"/>
              <a:buChar char="•"/>
            </a:pPr>
            <a:r>
              <a:rPr lang="en" dirty="0">
                <a:solidFill>
                  <a:schemeClr val="tx2"/>
                </a:solidFill>
              </a:rPr>
              <a:t>Indicate which is the primary profile</a:t>
            </a:r>
          </a:p>
          <a:p>
            <a:pPr lvl="1" indent="-342900">
              <a:spcBef>
                <a:spcPts val="0"/>
              </a:spcBef>
              <a:buSzPts val="1800"/>
              <a:buChar char="•"/>
            </a:pPr>
            <a:r>
              <a:rPr lang="en" dirty="0">
                <a:solidFill>
                  <a:schemeClr val="tx2"/>
                </a:solidFill>
              </a:rPr>
              <a:t>Merges cannot be reversed so please make sure to review the profiles to determine the primary profile</a:t>
            </a:r>
          </a:p>
          <a:p>
            <a:pPr marL="114300" lvl="0" indent="0" algn="l" rtl="0">
              <a:spcBef>
                <a:spcPts val="0"/>
              </a:spcBef>
              <a:spcAft>
                <a:spcPts val="0"/>
              </a:spcAft>
              <a:buSzPts val="1800"/>
              <a:buNone/>
            </a:pPr>
            <a:endParaRPr lang="en" dirty="0">
              <a:solidFill>
                <a:schemeClr val="tx2"/>
              </a:solidFill>
            </a:endParaRPr>
          </a:p>
          <a:p>
            <a:pPr marL="571500" lvl="1" indent="0">
              <a:spcBef>
                <a:spcPts val="0"/>
              </a:spcBef>
              <a:buSzPts val="1800"/>
              <a:buNone/>
            </a:pPr>
            <a:endParaRPr lang="en" dirty="0"/>
          </a:p>
          <a:p>
            <a:pPr marL="0" lvl="0" indent="0" algn="l" rtl="0">
              <a:spcBef>
                <a:spcPts val="1000"/>
              </a:spcBef>
              <a:spcAft>
                <a:spcPts val="1000"/>
              </a:spcAft>
              <a:buNone/>
            </a:pPr>
            <a:endParaRPr dirty="0"/>
          </a:p>
        </p:txBody>
      </p:sp>
      <p:pic>
        <p:nvPicPr>
          <p:cNvPr id="3" name="Picture 2" descr="A picture containing text, silhouette&#10;&#10;Description automatically generated">
            <a:extLst>
              <a:ext uri="{FF2B5EF4-FFF2-40B4-BE49-F238E27FC236}">
                <a16:creationId xmlns:a16="http://schemas.microsoft.com/office/drawing/2014/main" id="{926BCDF6-1C10-A542-B1F6-2EA538E96B55}"/>
              </a:ext>
            </a:extLst>
          </p:cNvPr>
          <p:cNvPicPr>
            <a:picLocks noChangeAspect="1"/>
          </p:cNvPicPr>
          <p:nvPr/>
        </p:nvPicPr>
        <p:blipFill>
          <a:blip r:embed="rId4"/>
          <a:stretch>
            <a:fillRect/>
          </a:stretch>
        </p:blipFill>
        <p:spPr>
          <a:xfrm>
            <a:off x="6344239" y="1329165"/>
            <a:ext cx="1709851" cy="2485169"/>
          </a:xfrm>
          <a:prstGeom prst="rect">
            <a:avLst/>
          </a:prstGeom>
        </p:spPr>
      </p:pic>
    </p:spTree>
    <p:extLst>
      <p:ext uri="{BB962C8B-B14F-4D97-AF65-F5344CB8AC3E}">
        <p14:creationId xmlns:p14="http://schemas.microsoft.com/office/powerpoint/2010/main" val="385251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80854"/>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Release of Information </a:t>
            </a:r>
            <a:endParaRPr>
              <a:solidFill>
                <a:schemeClr val="dk2"/>
              </a:solidFill>
            </a:endParaRPr>
          </a:p>
        </p:txBody>
      </p:sp>
      <p:sp>
        <p:nvSpPr>
          <p:cNvPr id="70" name="Google Shape;70;p11"/>
          <p:cNvSpPr txBox="1">
            <a:spLocks noGrp="1"/>
          </p:cNvSpPr>
          <p:nvPr>
            <p:ph type="body" idx="1"/>
          </p:nvPr>
        </p:nvSpPr>
        <p:spPr>
          <a:xfrm>
            <a:off x="521375" y="897574"/>
            <a:ext cx="8229600" cy="3056400"/>
          </a:xfrm>
          <a:prstGeom prst="rect">
            <a:avLst/>
          </a:prstGeom>
        </p:spPr>
        <p:txBody>
          <a:bodyPr spcFirstLastPara="1" wrap="square" lIns="57150" tIns="57150" rIns="57150" bIns="57150" anchor="t" anchorCtr="0">
            <a:noAutofit/>
          </a:bodyPr>
          <a:lstStyle/>
          <a:p>
            <a:pPr marL="0" lvl="0" indent="0" algn="l" rtl="0">
              <a:spcBef>
                <a:spcPts val="0"/>
              </a:spcBef>
              <a:spcAft>
                <a:spcPts val="0"/>
              </a:spcAft>
              <a:buNone/>
            </a:pPr>
            <a:r>
              <a:rPr lang="en" sz="1800" dirty="0"/>
              <a:t>When creating a new client profile, ONE will prompt you to have the client sign a Release of Information.</a:t>
            </a:r>
            <a:endParaRPr sz="1800" dirty="0"/>
          </a:p>
          <a:p>
            <a:pPr marL="457200" lvl="0" indent="-317500" algn="l" rtl="0">
              <a:spcBef>
                <a:spcPts val="1000"/>
              </a:spcBef>
              <a:spcAft>
                <a:spcPts val="0"/>
              </a:spcAft>
              <a:buSzPts val="1400"/>
              <a:buChar char="•"/>
            </a:pPr>
            <a:r>
              <a:rPr lang="en" sz="1400" dirty="0"/>
              <a:t>The Release of information enter date, should correspond with both the date that the client signed the release and the date you created the client profile. </a:t>
            </a:r>
            <a:endParaRPr sz="1400" dirty="0"/>
          </a:p>
          <a:p>
            <a:pPr marL="457200" lvl="0" indent="-317500" algn="l" rtl="0">
              <a:spcBef>
                <a:spcPts val="0"/>
              </a:spcBef>
              <a:spcAft>
                <a:spcPts val="0"/>
              </a:spcAft>
              <a:buSzPts val="1400"/>
              <a:buChar char="•"/>
            </a:pPr>
            <a:r>
              <a:rPr lang="en" sz="1400" dirty="0"/>
              <a:t>In the next slide we will demonstrate where you can upload the corresponding release of information.</a:t>
            </a:r>
            <a:endParaRPr sz="1400" dirty="0"/>
          </a:p>
          <a:p>
            <a:pPr marL="0" lvl="0" indent="457200" algn="l" rtl="0">
              <a:spcBef>
                <a:spcPts val="1000"/>
              </a:spcBef>
              <a:spcAft>
                <a:spcPts val="1000"/>
              </a:spcAft>
              <a:buNone/>
            </a:pPr>
            <a:r>
              <a:rPr lang="en" dirty="0"/>
              <a:t> </a:t>
            </a:r>
            <a:endParaRPr dirty="0"/>
          </a:p>
        </p:txBody>
      </p:sp>
      <p:pic>
        <p:nvPicPr>
          <p:cNvPr id="71" name="Google Shape;71;p11"/>
          <p:cNvPicPr preferRelativeResize="0"/>
          <p:nvPr/>
        </p:nvPicPr>
        <p:blipFill rotWithShape="1">
          <a:blip r:embed="rId3">
            <a:alphaModFix/>
          </a:blip>
          <a:srcRect b="7986"/>
          <a:stretch/>
        </p:blipFill>
        <p:spPr>
          <a:xfrm>
            <a:off x="3723601" y="2721661"/>
            <a:ext cx="5027374" cy="2102774"/>
          </a:xfrm>
          <a:prstGeom prst="rect">
            <a:avLst/>
          </a:prstGeom>
          <a:noFill/>
          <a:ln>
            <a:noFill/>
          </a:ln>
        </p:spPr>
      </p:pic>
      <p:pic>
        <p:nvPicPr>
          <p:cNvPr id="3" name="Picture 2" descr="Graphical user interface, text, application&#10;&#10;Description automatically generated">
            <a:extLst>
              <a:ext uri="{FF2B5EF4-FFF2-40B4-BE49-F238E27FC236}">
                <a16:creationId xmlns:a16="http://schemas.microsoft.com/office/drawing/2014/main" id="{DA72E75B-2C58-5746-894A-1E854BEAB65B}"/>
              </a:ext>
            </a:extLst>
          </p:cNvPr>
          <p:cNvPicPr>
            <a:picLocks noChangeAspect="1"/>
          </p:cNvPicPr>
          <p:nvPr/>
        </p:nvPicPr>
        <p:blipFill>
          <a:blip r:embed="rId4"/>
          <a:stretch>
            <a:fillRect/>
          </a:stretch>
        </p:blipFill>
        <p:spPr>
          <a:xfrm>
            <a:off x="823538" y="2721661"/>
            <a:ext cx="2597900" cy="21638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57200" y="192076"/>
            <a:ext cx="8229600" cy="5838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Uploading ROIs</a:t>
            </a:r>
            <a:endParaRPr/>
          </a:p>
        </p:txBody>
      </p:sp>
      <p:pic>
        <p:nvPicPr>
          <p:cNvPr id="78" name="Google Shape;78;p12"/>
          <p:cNvPicPr preferRelativeResize="0"/>
          <p:nvPr/>
        </p:nvPicPr>
        <p:blipFill>
          <a:blip r:embed="rId3">
            <a:alphaModFix/>
          </a:blip>
          <a:stretch>
            <a:fillRect/>
          </a:stretch>
        </p:blipFill>
        <p:spPr>
          <a:xfrm>
            <a:off x="512800" y="1672550"/>
            <a:ext cx="5489973" cy="1259775"/>
          </a:xfrm>
          <a:prstGeom prst="rect">
            <a:avLst/>
          </a:prstGeom>
          <a:noFill/>
          <a:ln>
            <a:noFill/>
          </a:ln>
        </p:spPr>
      </p:pic>
      <p:sp>
        <p:nvSpPr>
          <p:cNvPr id="79" name="Google Shape;79;p12"/>
          <p:cNvSpPr txBox="1"/>
          <p:nvPr/>
        </p:nvSpPr>
        <p:spPr>
          <a:xfrm>
            <a:off x="1338175" y="824025"/>
            <a:ext cx="6661500" cy="751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990000"/>
              </a:buClr>
              <a:buSzPts val="1400"/>
              <a:buFont typeface="Proxima Nova"/>
              <a:buChar char="●"/>
            </a:pPr>
            <a:r>
              <a:rPr lang="en">
                <a:solidFill>
                  <a:srgbClr val="990000"/>
                </a:solidFill>
                <a:latin typeface="Proxima Nova"/>
                <a:ea typeface="Proxima Nova"/>
                <a:cs typeface="Proxima Nova"/>
                <a:sym typeface="Proxima Nova"/>
              </a:rPr>
              <a:t>To upload an ROI, select the files tab </a:t>
            </a:r>
            <a:endParaRPr>
              <a:solidFill>
                <a:srgbClr val="990000"/>
              </a:solidFill>
              <a:latin typeface="Proxima Nova"/>
              <a:ea typeface="Proxima Nova"/>
              <a:cs typeface="Proxima Nova"/>
              <a:sym typeface="Proxima Nova"/>
            </a:endParaRPr>
          </a:p>
          <a:p>
            <a:pPr marL="457200" lvl="0" indent="-317500" algn="l" rtl="0">
              <a:spcBef>
                <a:spcPts val="0"/>
              </a:spcBef>
              <a:spcAft>
                <a:spcPts val="0"/>
              </a:spcAft>
              <a:buClr>
                <a:srgbClr val="990000"/>
              </a:buClr>
              <a:buSzPts val="1400"/>
              <a:buFont typeface="Proxima Nova"/>
              <a:buChar char="●"/>
            </a:pPr>
            <a:r>
              <a:rPr lang="en">
                <a:solidFill>
                  <a:srgbClr val="990000"/>
                </a:solidFill>
                <a:latin typeface="Proxima Nova"/>
                <a:ea typeface="Proxima Nova"/>
                <a:cs typeface="Proxima Nova"/>
                <a:sym typeface="Proxima Nova"/>
              </a:rPr>
              <a:t>Select the category for Release of Informaton </a:t>
            </a:r>
            <a:endParaRPr>
              <a:solidFill>
                <a:srgbClr val="990000"/>
              </a:solidFill>
              <a:latin typeface="Proxima Nova"/>
              <a:ea typeface="Proxima Nova"/>
              <a:cs typeface="Proxima Nova"/>
              <a:sym typeface="Proxima Nova"/>
            </a:endParaRPr>
          </a:p>
          <a:p>
            <a:pPr marL="0" lvl="0" indent="0" algn="l" rtl="0">
              <a:spcBef>
                <a:spcPts val="0"/>
              </a:spcBef>
              <a:spcAft>
                <a:spcPts val="0"/>
              </a:spcAft>
              <a:buNone/>
            </a:pPr>
            <a:endParaRPr>
              <a:solidFill>
                <a:srgbClr val="990000"/>
              </a:solidFill>
              <a:latin typeface="Proxima Nova"/>
              <a:ea typeface="Proxima Nova"/>
              <a:cs typeface="Proxima Nova"/>
              <a:sym typeface="Proxima Nova"/>
            </a:endParaRPr>
          </a:p>
        </p:txBody>
      </p:sp>
      <p:pic>
        <p:nvPicPr>
          <p:cNvPr id="6" name="Picture 5" descr="Graphical user interface, application, Teams&#10;&#10;Description automatically generated">
            <a:extLst>
              <a:ext uri="{FF2B5EF4-FFF2-40B4-BE49-F238E27FC236}">
                <a16:creationId xmlns:a16="http://schemas.microsoft.com/office/drawing/2014/main" id="{3637B2B6-59CA-3441-8450-69D32A9638EE}"/>
              </a:ext>
            </a:extLst>
          </p:cNvPr>
          <p:cNvPicPr>
            <a:picLocks noChangeAspect="1"/>
          </p:cNvPicPr>
          <p:nvPr/>
        </p:nvPicPr>
        <p:blipFill>
          <a:blip r:embed="rId4"/>
          <a:stretch>
            <a:fillRect/>
          </a:stretch>
        </p:blipFill>
        <p:spPr>
          <a:xfrm>
            <a:off x="4199381" y="3014998"/>
            <a:ext cx="3606784" cy="19929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57200" y="1052688"/>
            <a:ext cx="8229600" cy="5838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US" dirty="0">
                <a:solidFill>
                  <a:schemeClr val="dk2"/>
                </a:solidFill>
              </a:rPr>
              <a:t>ROI Process During COVID</a:t>
            </a:r>
            <a:endParaRPr dirty="0"/>
          </a:p>
        </p:txBody>
      </p:sp>
      <p:sp>
        <p:nvSpPr>
          <p:cNvPr id="79" name="Google Shape;79;p12"/>
          <p:cNvSpPr txBox="1"/>
          <p:nvPr/>
        </p:nvSpPr>
        <p:spPr>
          <a:xfrm>
            <a:off x="1123022" y="1879618"/>
            <a:ext cx="6661500" cy="1556106"/>
          </a:xfrm>
          <a:prstGeom prst="rect">
            <a:avLst/>
          </a:prstGeom>
          <a:noFill/>
          <a:ln>
            <a:noFill/>
          </a:ln>
        </p:spPr>
        <p:txBody>
          <a:bodyPr spcFirstLastPara="1" wrap="square" lIns="91425" tIns="91425" rIns="91425" bIns="91425" anchor="t" anchorCtr="0">
            <a:noAutofit/>
          </a:bodyPr>
          <a:lstStyle/>
          <a:p>
            <a:pPr marL="457200" lvl="0" indent="-317500">
              <a:buClr>
                <a:srgbClr val="990000"/>
              </a:buClr>
              <a:buSzPts val="1400"/>
              <a:buFont typeface="Proxima Nova"/>
              <a:buChar char="●"/>
            </a:pPr>
            <a:r>
              <a:rPr lang="en-US" dirty="0">
                <a:solidFill>
                  <a:srgbClr val="990000"/>
                </a:solidFill>
                <a:latin typeface="Proxima Nova"/>
                <a:ea typeface="Proxima Nova"/>
                <a:cs typeface="Proxima Nova"/>
                <a:sym typeface="Proxima Nova"/>
              </a:rPr>
              <a:t>Given that services may now be provided remotely, the Homeless Response System ROI can be completed as follows: </a:t>
            </a:r>
          </a:p>
          <a:p>
            <a:pPr marL="139700" lvl="0">
              <a:buClr>
                <a:srgbClr val="990000"/>
              </a:buClr>
              <a:buSzPts val="1400"/>
            </a:pPr>
            <a:endParaRPr lang="en-US" dirty="0">
              <a:solidFill>
                <a:srgbClr val="990000"/>
              </a:solidFill>
              <a:latin typeface="Proxima Nova"/>
              <a:ea typeface="Proxima Nova"/>
              <a:cs typeface="Proxima Nova"/>
              <a:sym typeface="Proxima Nova"/>
            </a:endParaRPr>
          </a:p>
          <a:p>
            <a:pPr marL="482600" lvl="7" indent="-342900">
              <a:buClr>
                <a:srgbClr val="990000"/>
              </a:buClr>
              <a:buSzPts val="1400"/>
              <a:buFont typeface="+mj-lt"/>
              <a:buAutoNum type="arabicPeriod"/>
            </a:pPr>
            <a:r>
              <a:rPr lang="en-US" dirty="0">
                <a:solidFill>
                  <a:srgbClr val="990000"/>
                </a:solidFill>
                <a:latin typeface="Proxima Nova"/>
                <a:ea typeface="Proxima Nova"/>
                <a:cs typeface="Proxima Nova"/>
                <a:sym typeface="Proxima Nova"/>
              </a:rPr>
              <a:t>Staff to review ROI with household and offer to provide a written copy. </a:t>
            </a:r>
          </a:p>
          <a:p>
            <a:pPr marL="482600" lvl="7" indent="-342900">
              <a:buClr>
                <a:srgbClr val="990000"/>
              </a:buClr>
              <a:buSzPts val="1400"/>
              <a:buFont typeface="+mj-lt"/>
              <a:buAutoNum type="arabicPeriod"/>
            </a:pPr>
            <a:r>
              <a:rPr lang="en-US" dirty="0">
                <a:solidFill>
                  <a:srgbClr val="990000"/>
                </a:solidFill>
                <a:latin typeface="Proxima Nova"/>
                <a:ea typeface="Proxima Nova"/>
                <a:cs typeface="Proxima Nova"/>
                <a:sym typeface="Proxima Nova"/>
              </a:rPr>
              <a:t>Client/participant to provide </a:t>
            </a:r>
            <a:r>
              <a:rPr lang="en-US" b="1" dirty="0">
                <a:solidFill>
                  <a:srgbClr val="990000"/>
                </a:solidFill>
                <a:latin typeface="Proxima Nova"/>
                <a:ea typeface="Proxima Nova"/>
                <a:cs typeface="Proxima Nova"/>
                <a:sym typeface="Proxima Nova"/>
              </a:rPr>
              <a:t>meaningful verbal consent. </a:t>
            </a:r>
          </a:p>
          <a:p>
            <a:pPr marL="482600" lvl="7" indent="-342900">
              <a:buClr>
                <a:srgbClr val="990000"/>
              </a:buClr>
              <a:buSzPts val="1400"/>
              <a:buFont typeface="+mj-lt"/>
              <a:buAutoNum type="arabicPeriod"/>
            </a:pPr>
            <a:r>
              <a:rPr lang="en-US" dirty="0">
                <a:solidFill>
                  <a:srgbClr val="990000"/>
                </a:solidFill>
                <a:latin typeface="Proxima Nova"/>
                <a:ea typeface="Proxima Nova"/>
                <a:cs typeface="Proxima Nova"/>
                <a:sym typeface="Proxima Nova"/>
              </a:rPr>
              <a:t>Staff to document that this process has happened via note in ONE. </a:t>
            </a:r>
            <a:endParaRPr dirty="0">
              <a:solidFill>
                <a:srgbClr val="990000"/>
              </a:solidFill>
              <a:latin typeface="Proxima Nova"/>
              <a:ea typeface="Proxima Nova"/>
              <a:cs typeface="Proxima Nova"/>
              <a:sym typeface="Proxima Nova"/>
            </a:endParaRPr>
          </a:p>
        </p:txBody>
      </p:sp>
      <p:pic>
        <p:nvPicPr>
          <p:cNvPr id="2" name="Picture 1">
            <a:extLst>
              <a:ext uri="{FF2B5EF4-FFF2-40B4-BE49-F238E27FC236}">
                <a16:creationId xmlns:a16="http://schemas.microsoft.com/office/drawing/2014/main" id="{8C7375D8-EBD3-4A5F-A7E0-0E3E2BA2DCAF}"/>
              </a:ext>
            </a:extLst>
          </p:cNvPr>
          <p:cNvPicPr>
            <a:picLocks noChangeAspect="1"/>
          </p:cNvPicPr>
          <p:nvPr/>
        </p:nvPicPr>
        <p:blipFill>
          <a:blip r:embed="rId3"/>
          <a:stretch>
            <a:fillRect/>
          </a:stretch>
        </p:blipFill>
        <p:spPr>
          <a:xfrm>
            <a:off x="6114203" y="4395233"/>
            <a:ext cx="1944793" cy="615749"/>
          </a:xfrm>
          <a:prstGeom prst="rect">
            <a:avLst/>
          </a:prstGeom>
        </p:spPr>
      </p:pic>
    </p:spTree>
    <p:extLst>
      <p:ext uri="{BB962C8B-B14F-4D97-AF65-F5344CB8AC3E}">
        <p14:creationId xmlns:p14="http://schemas.microsoft.com/office/powerpoint/2010/main" val="15680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41004"/>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solidFill>
                  <a:schemeClr val="dk2"/>
                </a:solidFill>
              </a:rPr>
              <a:t>Program Enrollment </a:t>
            </a:r>
            <a:endParaRPr>
              <a:solidFill>
                <a:schemeClr val="dk2"/>
              </a:solidFill>
            </a:endParaRPr>
          </a:p>
        </p:txBody>
      </p:sp>
      <p:sp>
        <p:nvSpPr>
          <p:cNvPr id="86" name="Google Shape;86;p13"/>
          <p:cNvSpPr txBox="1">
            <a:spLocks noGrp="1"/>
          </p:cNvSpPr>
          <p:nvPr>
            <p:ph type="body" idx="1"/>
          </p:nvPr>
        </p:nvSpPr>
        <p:spPr>
          <a:xfrm>
            <a:off x="958325" y="898100"/>
            <a:ext cx="6794700" cy="1042200"/>
          </a:xfrm>
          <a:prstGeom prst="rect">
            <a:avLst/>
          </a:prstGeom>
        </p:spPr>
        <p:txBody>
          <a:bodyPr spcFirstLastPara="1" wrap="square" lIns="57150" tIns="57150" rIns="57150" bIns="57150" anchor="t" anchorCtr="0">
            <a:noAutofit/>
          </a:bodyPr>
          <a:lstStyle/>
          <a:p>
            <a:pPr marL="457200" lvl="0" indent="-317500" algn="l" rtl="0">
              <a:spcBef>
                <a:spcPts val="0"/>
              </a:spcBef>
              <a:spcAft>
                <a:spcPts val="0"/>
              </a:spcAft>
              <a:buSzPts val="1400"/>
              <a:buChar char="•"/>
            </a:pPr>
            <a:r>
              <a:rPr lang="en" sz="1400"/>
              <a:t>All members of the household should be enrolled in ONE</a:t>
            </a:r>
            <a:endParaRPr sz="1400"/>
          </a:p>
          <a:p>
            <a:pPr marL="457200" lvl="0" indent="-317500" algn="l" rtl="0">
              <a:spcBef>
                <a:spcPts val="0"/>
              </a:spcBef>
              <a:spcAft>
                <a:spcPts val="0"/>
              </a:spcAft>
              <a:buSzPts val="1400"/>
              <a:buChar char="•"/>
            </a:pPr>
            <a:r>
              <a:rPr lang="en" sz="1400"/>
              <a:t>Enrollments indicate that a client is being served by a particular program</a:t>
            </a:r>
            <a:endParaRPr sz="1400"/>
          </a:p>
          <a:p>
            <a:pPr marL="457200" lvl="0" indent="-317500" algn="l" rtl="0">
              <a:spcBef>
                <a:spcPts val="0"/>
              </a:spcBef>
              <a:spcAft>
                <a:spcPts val="0"/>
              </a:spcAft>
              <a:buSzPts val="1400"/>
              <a:buChar char="•"/>
            </a:pPr>
            <a:r>
              <a:rPr lang="en" sz="1400"/>
              <a:t>Data from enrollments are also used to compile reports for funders</a:t>
            </a:r>
            <a:endParaRPr sz="1400"/>
          </a:p>
        </p:txBody>
      </p:sp>
      <p:pic>
        <p:nvPicPr>
          <p:cNvPr id="87" name="Google Shape;87;p13"/>
          <p:cNvPicPr preferRelativeResize="0"/>
          <p:nvPr/>
        </p:nvPicPr>
        <p:blipFill rotWithShape="1">
          <a:blip r:embed="rId3">
            <a:alphaModFix/>
          </a:blip>
          <a:srcRect b="10386"/>
          <a:stretch/>
        </p:blipFill>
        <p:spPr>
          <a:xfrm>
            <a:off x="105750" y="1784700"/>
            <a:ext cx="5361125" cy="2850451"/>
          </a:xfrm>
          <a:prstGeom prst="rect">
            <a:avLst/>
          </a:prstGeom>
          <a:noFill/>
          <a:ln>
            <a:noFill/>
          </a:ln>
        </p:spPr>
      </p:pic>
      <p:pic>
        <p:nvPicPr>
          <p:cNvPr id="88" name="Google Shape;88;p13"/>
          <p:cNvPicPr preferRelativeResize="0"/>
          <p:nvPr/>
        </p:nvPicPr>
        <p:blipFill rotWithShape="1">
          <a:blip r:embed="rId4">
            <a:alphaModFix/>
          </a:blip>
          <a:srcRect l="2795" r="4646" b="12587"/>
          <a:stretch/>
        </p:blipFill>
        <p:spPr>
          <a:xfrm>
            <a:off x="5388850" y="2126550"/>
            <a:ext cx="3682123" cy="2508599"/>
          </a:xfrm>
          <a:prstGeom prst="rect">
            <a:avLst/>
          </a:prstGeom>
          <a:noFill/>
          <a:ln>
            <a:noFill/>
          </a:ln>
        </p:spPr>
      </p:pic>
    </p:spTree>
  </p:cSld>
  <p:clrMapOvr>
    <a:masterClrMapping/>
  </p:clrMapOvr>
</p:sld>
</file>

<file path=ppt/theme/theme1.xml><?xml version="1.0" encoding="utf-8"?>
<a:theme xmlns:a="http://schemas.openxmlformats.org/drawingml/2006/main" name="Bitfocus Theme">
  <a:themeElements>
    <a:clrScheme name="Custom 2">
      <a:dk1>
        <a:srgbClr val="272727"/>
      </a:dk1>
      <a:lt1>
        <a:srgbClr val="F0F0F0"/>
      </a:lt1>
      <a:dk2>
        <a:srgbClr val="254753"/>
      </a:dk2>
      <a:lt2>
        <a:srgbClr val="902027"/>
      </a:lt2>
      <a:accent1>
        <a:srgbClr val="797E67"/>
      </a:accent1>
      <a:accent2>
        <a:srgbClr val="839CB5"/>
      </a:accent2>
      <a:accent3>
        <a:srgbClr val="405B7D"/>
      </a:accent3>
      <a:accent4>
        <a:srgbClr val="902027"/>
      </a:accent4>
      <a:accent5>
        <a:srgbClr val="405B7D"/>
      </a:accent5>
      <a:accent6>
        <a:srgbClr val="F0F0F0"/>
      </a:accent6>
      <a:hlink>
        <a:srgbClr val="787E3D"/>
      </a:hlink>
      <a:folHlink>
        <a:srgbClr val="9020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TotalTime>
  <Words>1494</Words>
  <Application>Microsoft Macintosh PowerPoint</Application>
  <PresentationFormat>On-screen Show (16:9)</PresentationFormat>
  <Paragraphs>118</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Proxima Nova</vt:lpstr>
      <vt:lpstr>Arial</vt:lpstr>
      <vt:lpstr>Merriweather Sans</vt:lpstr>
      <vt:lpstr>Noto Sans Symbols</vt:lpstr>
      <vt:lpstr>Bitfocus Theme</vt:lpstr>
      <vt:lpstr>Homelessness Prevention Training </vt:lpstr>
      <vt:lpstr>Learning Objectives</vt:lpstr>
      <vt:lpstr>Searching for Clients in ONE</vt:lpstr>
      <vt:lpstr>Creating New Profiles </vt:lpstr>
      <vt:lpstr>Duplicate Profiles </vt:lpstr>
      <vt:lpstr>Release of Information </vt:lpstr>
      <vt:lpstr>Uploading ROIs</vt:lpstr>
      <vt:lpstr>ROI Process During COVID</vt:lpstr>
      <vt:lpstr>Program Enrollment </vt:lpstr>
      <vt:lpstr>Program Enrollment </vt:lpstr>
      <vt:lpstr>Hints/Clarifications: Program Enrollment </vt:lpstr>
      <vt:lpstr>Entering Services </vt:lpstr>
      <vt:lpstr>Entering Services </vt:lpstr>
      <vt:lpstr>Entering Services </vt:lpstr>
      <vt:lpstr>Hints/Clarifications: Entering Services </vt:lpstr>
      <vt:lpstr>Services and Auto-Exits</vt:lpstr>
      <vt:lpstr>Reports- [EXIT-101] Potential Exits</vt:lpstr>
      <vt:lpstr> Reports- [EXIT-101] Potential Exits </vt:lpstr>
      <vt:lpstr>Service Based Reports</vt:lpstr>
      <vt:lpstr>Uploading Client Files </vt:lpstr>
      <vt:lpstr>Program Exit </vt:lpstr>
      <vt:lpstr>Program Exit </vt:lpstr>
      <vt:lpstr>Hints/Clarifications: Program Exit </vt:lpstr>
      <vt:lpstr>   Questions?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Homelessness Prevention Training</dc:title>
  <dc:creator>Barcaglioni, Julieta (HOM)</dc:creator>
  <cp:lastModifiedBy>Ja Guerrero Huh</cp:lastModifiedBy>
  <cp:revision>23</cp:revision>
  <dcterms:modified xsi:type="dcterms:W3CDTF">2021-04-27T20:38:23Z</dcterms:modified>
</cp:coreProperties>
</file>