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60" r:id="rId3"/>
    <p:sldId id="263" r:id="rId4"/>
    <p:sldId id="285" r:id="rId5"/>
    <p:sldId id="283" r:id="rId6"/>
    <p:sldId id="284" r:id="rId7"/>
    <p:sldId id="286" r:id="rId8"/>
    <p:sldId id="287" r:id="rId9"/>
    <p:sldId id="288" r:id="rId10"/>
    <p:sldId id="289" r:id="rId11"/>
    <p:sldId id="290" r:id="rId12"/>
    <p:sldId id="282" r:id="rId13"/>
    <p:sldId id="267" r:id="rId14"/>
  </p:sldIdLst>
  <p:sldSz cx="12192000" cy="6858000"/>
  <p:notesSz cx="6858000" cy="9144000"/>
  <p:embeddedFontLst>
    <p:embeddedFont>
      <p:font typeface="Kadwa" pitchFamily="2" charset="77"/>
      <p:regular r:id="rId16"/>
      <p:bold r:id="rId17"/>
    </p:embeddedFont>
    <p:embeddedFont>
      <p:font typeface="Lato" panose="020F0502020204030203" pitchFamily="34" charset="77"/>
      <p:regular r:id="rId18"/>
      <p:bold r:id="rId19"/>
      <p:italic r:id="rId20"/>
      <p:boldItalic r:id="rId21"/>
    </p:embeddedFont>
    <p:embeddedFont>
      <p:font typeface="Merriweather Sans" pitchFamily="2" charset="77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AU0OtFbhlyB80d9WspKncr0JO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6F7272-28F0-417A-B13E-C163E1322A19}">
  <a:tblStyle styleId="{256F7272-28F0-417A-B13E-C163E1322A1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20"/>
    <p:restoredTop sz="94679"/>
  </p:normalViewPr>
  <p:slideViewPr>
    <p:cSldViewPr snapToGrid="0">
      <p:cViewPr varScale="1">
        <p:scale>
          <a:sx n="104" d="100"/>
          <a:sy n="104" d="100"/>
        </p:scale>
        <p:origin x="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CFA04A-818B-084F-83A6-189B342FF5A0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BBC723-7EBE-1D42-AA58-3129543B457B}">
      <dgm:prSet phldrT="[Text]" custT="1"/>
      <dgm:spPr/>
      <dgm:t>
        <a:bodyPr/>
        <a:lstStyle/>
        <a:p>
          <a:r>
            <a:rPr lang="en-US" sz="2400" b="0" i="0" dirty="0">
              <a:latin typeface="Lato" panose="020F0502020204030203" pitchFamily="34" charset="77"/>
            </a:rPr>
            <a:t>Inactive User Process</a:t>
          </a:r>
        </a:p>
      </dgm:t>
    </dgm:pt>
    <dgm:pt modelId="{6B8C8565-0132-B945-8195-76825F3548B0}" type="parTrans" cxnId="{F05C075A-4294-994D-A05D-A27DD706C8CB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F8530B2B-1D44-AB4A-AF18-9870EC5CDE51}" type="sibTrans" cxnId="{F05C075A-4294-994D-A05D-A27DD706C8CB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896AC1F2-45A4-C847-BB9A-E1C174ACDFA3}">
      <dgm:prSet phldrT="[Text]" custT="1"/>
      <dgm:spPr/>
      <dgm:t>
        <a:bodyPr/>
        <a:lstStyle/>
        <a:p>
          <a:r>
            <a:rPr lang="en-US" sz="2400" b="0" i="0" dirty="0">
              <a:latin typeface="Lato" panose="020F0502020204030203" pitchFamily="34" charset="77"/>
            </a:rPr>
            <a:t>Federal Reporting: HIC/PIT</a:t>
          </a:r>
        </a:p>
      </dgm:t>
    </dgm:pt>
    <dgm:pt modelId="{0A2EB647-6EEE-4342-AC26-CB8E74FCD4E0}" type="parTrans" cxnId="{DCEB8F99-A3DF-6D46-B5D0-58CB0584D972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4D517CA1-7BC9-AD4D-9BD6-E0CBC6D7A3F7}" type="sibTrans" cxnId="{DCEB8F99-A3DF-6D46-B5D0-58CB0584D972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7395EED2-81EF-3A44-B87E-F2CAEDAC45FE}">
      <dgm:prSet phldrT="[Text]" custT="1"/>
      <dgm:spPr/>
      <dgm:t>
        <a:bodyPr/>
        <a:lstStyle/>
        <a:p>
          <a:r>
            <a:rPr lang="en-US" sz="2400" b="0" i="0" dirty="0">
              <a:latin typeface="Lato" panose="020F0502020204030203" pitchFamily="34" charset="77"/>
            </a:rPr>
            <a:t>Helpful Reports</a:t>
          </a:r>
        </a:p>
      </dgm:t>
    </dgm:pt>
    <dgm:pt modelId="{6D411791-EF28-8041-87E3-E605DADFAB0B}" type="parTrans" cxnId="{10266DE8-6FBB-6347-AAEC-FE8AFD43666C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010CC82B-01D4-8247-AD26-ED2BF61EBC71}" type="sibTrans" cxnId="{10266DE8-6FBB-6347-AAEC-FE8AFD43666C}">
      <dgm:prSet/>
      <dgm:spPr/>
      <dgm:t>
        <a:bodyPr/>
        <a:lstStyle/>
        <a:p>
          <a:endParaRPr lang="en-US" sz="2400" b="0" i="0">
            <a:latin typeface="Lato" panose="020F0502020204030203" pitchFamily="34" charset="77"/>
          </a:endParaRPr>
        </a:p>
      </dgm:t>
    </dgm:pt>
    <dgm:pt modelId="{8CF13B82-B9F1-4644-B69C-74E6F0F3BF79}" type="pres">
      <dgm:prSet presAssocID="{ABCFA04A-818B-084F-83A6-189B342FF5A0}" presName="linear" presStyleCnt="0">
        <dgm:presLayoutVars>
          <dgm:dir/>
          <dgm:animLvl val="lvl"/>
          <dgm:resizeHandles val="exact"/>
        </dgm:presLayoutVars>
      </dgm:prSet>
      <dgm:spPr/>
    </dgm:pt>
    <dgm:pt modelId="{8D2BFE17-1F54-0B44-9842-3F80C7E1F2D2}" type="pres">
      <dgm:prSet presAssocID="{B4BBC723-7EBE-1D42-AA58-3129543B457B}" presName="parentLin" presStyleCnt="0"/>
      <dgm:spPr/>
    </dgm:pt>
    <dgm:pt modelId="{947A183F-3612-3645-B5FD-9B28245DF02D}" type="pres">
      <dgm:prSet presAssocID="{B4BBC723-7EBE-1D42-AA58-3129543B457B}" presName="parentLeftMargin" presStyleLbl="node1" presStyleIdx="0" presStyleCnt="3"/>
      <dgm:spPr/>
    </dgm:pt>
    <dgm:pt modelId="{7E64F773-16D1-EE44-9FB5-842FFBDB1B81}" type="pres">
      <dgm:prSet presAssocID="{B4BBC723-7EBE-1D42-AA58-3129543B457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0E973D-247D-BA41-BD6B-9B011A23AD46}" type="pres">
      <dgm:prSet presAssocID="{B4BBC723-7EBE-1D42-AA58-3129543B457B}" presName="negativeSpace" presStyleCnt="0"/>
      <dgm:spPr/>
    </dgm:pt>
    <dgm:pt modelId="{9E53A66E-6FF7-284C-B641-BAB3CB3730D0}" type="pres">
      <dgm:prSet presAssocID="{B4BBC723-7EBE-1D42-AA58-3129543B457B}" presName="childText" presStyleLbl="conFgAcc1" presStyleIdx="0" presStyleCnt="3">
        <dgm:presLayoutVars>
          <dgm:bulletEnabled val="1"/>
        </dgm:presLayoutVars>
      </dgm:prSet>
      <dgm:spPr/>
    </dgm:pt>
    <dgm:pt modelId="{A8847046-58B1-D947-BEC1-CA084464730B}" type="pres">
      <dgm:prSet presAssocID="{F8530B2B-1D44-AB4A-AF18-9870EC5CDE51}" presName="spaceBetweenRectangles" presStyleCnt="0"/>
      <dgm:spPr/>
    </dgm:pt>
    <dgm:pt modelId="{8B75DD10-65DB-3D48-BC45-04203D3300B6}" type="pres">
      <dgm:prSet presAssocID="{896AC1F2-45A4-C847-BB9A-E1C174ACDFA3}" presName="parentLin" presStyleCnt="0"/>
      <dgm:spPr/>
    </dgm:pt>
    <dgm:pt modelId="{DD514346-FC91-2F41-97D1-86CA1D43260A}" type="pres">
      <dgm:prSet presAssocID="{896AC1F2-45A4-C847-BB9A-E1C174ACDFA3}" presName="parentLeftMargin" presStyleLbl="node1" presStyleIdx="0" presStyleCnt="3"/>
      <dgm:spPr/>
    </dgm:pt>
    <dgm:pt modelId="{841F2ED0-9115-A64A-9C30-5E9A357A75D9}" type="pres">
      <dgm:prSet presAssocID="{896AC1F2-45A4-C847-BB9A-E1C174ACDFA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5B8C73B-9D61-2F41-8D22-A02764586639}" type="pres">
      <dgm:prSet presAssocID="{896AC1F2-45A4-C847-BB9A-E1C174ACDFA3}" presName="negativeSpace" presStyleCnt="0"/>
      <dgm:spPr/>
    </dgm:pt>
    <dgm:pt modelId="{BBD07F4D-3399-154D-81C1-461E651B416C}" type="pres">
      <dgm:prSet presAssocID="{896AC1F2-45A4-C847-BB9A-E1C174ACDFA3}" presName="childText" presStyleLbl="conFgAcc1" presStyleIdx="1" presStyleCnt="3">
        <dgm:presLayoutVars>
          <dgm:bulletEnabled val="1"/>
        </dgm:presLayoutVars>
      </dgm:prSet>
      <dgm:spPr/>
    </dgm:pt>
    <dgm:pt modelId="{5AC1AF1E-5360-2243-AC8E-87242FF4C43F}" type="pres">
      <dgm:prSet presAssocID="{4D517CA1-7BC9-AD4D-9BD6-E0CBC6D7A3F7}" presName="spaceBetweenRectangles" presStyleCnt="0"/>
      <dgm:spPr/>
    </dgm:pt>
    <dgm:pt modelId="{61A655D3-A290-4E45-A48A-2AD0D2824EC0}" type="pres">
      <dgm:prSet presAssocID="{7395EED2-81EF-3A44-B87E-F2CAEDAC45FE}" presName="parentLin" presStyleCnt="0"/>
      <dgm:spPr/>
    </dgm:pt>
    <dgm:pt modelId="{36600E42-844E-C74A-89C3-221BE0C96641}" type="pres">
      <dgm:prSet presAssocID="{7395EED2-81EF-3A44-B87E-F2CAEDAC45FE}" presName="parentLeftMargin" presStyleLbl="node1" presStyleIdx="1" presStyleCnt="3"/>
      <dgm:spPr/>
    </dgm:pt>
    <dgm:pt modelId="{010BEC0F-67BB-FC46-8F87-7DB7000A176F}" type="pres">
      <dgm:prSet presAssocID="{7395EED2-81EF-3A44-B87E-F2CAEDAC45F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FB12E6C-9E4F-C141-AA6E-8C9A1C494CE8}" type="pres">
      <dgm:prSet presAssocID="{7395EED2-81EF-3A44-B87E-F2CAEDAC45FE}" presName="negativeSpace" presStyleCnt="0"/>
      <dgm:spPr/>
    </dgm:pt>
    <dgm:pt modelId="{625B4847-98BE-4149-8402-32DB8A08726C}" type="pres">
      <dgm:prSet presAssocID="{7395EED2-81EF-3A44-B87E-F2CAEDAC45F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93A5400-A144-A54B-A4C0-BE892B5A0E22}" type="presOf" srcId="{896AC1F2-45A4-C847-BB9A-E1C174ACDFA3}" destId="{DD514346-FC91-2F41-97D1-86CA1D43260A}" srcOrd="0" destOrd="0" presId="urn:microsoft.com/office/officeart/2005/8/layout/list1"/>
    <dgm:cxn modelId="{8BE3722D-BC87-AB41-8EE3-F092D8913556}" type="presOf" srcId="{B4BBC723-7EBE-1D42-AA58-3129543B457B}" destId="{947A183F-3612-3645-B5FD-9B28245DF02D}" srcOrd="0" destOrd="0" presId="urn:microsoft.com/office/officeart/2005/8/layout/list1"/>
    <dgm:cxn modelId="{52E9BB40-7B14-6049-818B-3FA312CC4306}" type="presOf" srcId="{7395EED2-81EF-3A44-B87E-F2CAEDAC45FE}" destId="{010BEC0F-67BB-FC46-8F87-7DB7000A176F}" srcOrd="1" destOrd="0" presId="urn:microsoft.com/office/officeart/2005/8/layout/list1"/>
    <dgm:cxn modelId="{F05C075A-4294-994D-A05D-A27DD706C8CB}" srcId="{ABCFA04A-818B-084F-83A6-189B342FF5A0}" destId="{B4BBC723-7EBE-1D42-AA58-3129543B457B}" srcOrd="0" destOrd="0" parTransId="{6B8C8565-0132-B945-8195-76825F3548B0}" sibTransId="{F8530B2B-1D44-AB4A-AF18-9870EC5CDE51}"/>
    <dgm:cxn modelId="{0C26A16A-8DC6-7944-8B11-89D777B07D93}" type="presOf" srcId="{ABCFA04A-818B-084F-83A6-189B342FF5A0}" destId="{8CF13B82-B9F1-4644-B69C-74E6F0F3BF79}" srcOrd="0" destOrd="0" presId="urn:microsoft.com/office/officeart/2005/8/layout/list1"/>
    <dgm:cxn modelId="{2D143294-145A-D74E-A488-B666F9B4E03F}" type="presOf" srcId="{B4BBC723-7EBE-1D42-AA58-3129543B457B}" destId="{7E64F773-16D1-EE44-9FB5-842FFBDB1B81}" srcOrd="1" destOrd="0" presId="urn:microsoft.com/office/officeart/2005/8/layout/list1"/>
    <dgm:cxn modelId="{DCEB8F99-A3DF-6D46-B5D0-58CB0584D972}" srcId="{ABCFA04A-818B-084F-83A6-189B342FF5A0}" destId="{896AC1F2-45A4-C847-BB9A-E1C174ACDFA3}" srcOrd="1" destOrd="0" parTransId="{0A2EB647-6EEE-4342-AC26-CB8E74FCD4E0}" sibTransId="{4D517CA1-7BC9-AD4D-9BD6-E0CBC6D7A3F7}"/>
    <dgm:cxn modelId="{00CCC2BE-B5E8-D249-8C66-635B01BE701E}" type="presOf" srcId="{896AC1F2-45A4-C847-BB9A-E1C174ACDFA3}" destId="{841F2ED0-9115-A64A-9C30-5E9A357A75D9}" srcOrd="1" destOrd="0" presId="urn:microsoft.com/office/officeart/2005/8/layout/list1"/>
    <dgm:cxn modelId="{C7DA21DC-EB5E-D441-8DAB-18877758D662}" type="presOf" srcId="{7395EED2-81EF-3A44-B87E-F2CAEDAC45FE}" destId="{36600E42-844E-C74A-89C3-221BE0C96641}" srcOrd="0" destOrd="0" presId="urn:microsoft.com/office/officeart/2005/8/layout/list1"/>
    <dgm:cxn modelId="{10266DE8-6FBB-6347-AAEC-FE8AFD43666C}" srcId="{ABCFA04A-818B-084F-83A6-189B342FF5A0}" destId="{7395EED2-81EF-3A44-B87E-F2CAEDAC45FE}" srcOrd="2" destOrd="0" parTransId="{6D411791-EF28-8041-87E3-E605DADFAB0B}" sibTransId="{010CC82B-01D4-8247-AD26-ED2BF61EBC71}"/>
    <dgm:cxn modelId="{69549456-7DD9-F74E-979E-06DAEB2192C3}" type="presParOf" srcId="{8CF13B82-B9F1-4644-B69C-74E6F0F3BF79}" destId="{8D2BFE17-1F54-0B44-9842-3F80C7E1F2D2}" srcOrd="0" destOrd="0" presId="urn:microsoft.com/office/officeart/2005/8/layout/list1"/>
    <dgm:cxn modelId="{FAE5895B-1584-5441-9702-F06BFBB70C0D}" type="presParOf" srcId="{8D2BFE17-1F54-0B44-9842-3F80C7E1F2D2}" destId="{947A183F-3612-3645-B5FD-9B28245DF02D}" srcOrd="0" destOrd="0" presId="urn:microsoft.com/office/officeart/2005/8/layout/list1"/>
    <dgm:cxn modelId="{E96E5766-C6E2-5C4E-BF5B-900F91E6278D}" type="presParOf" srcId="{8D2BFE17-1F54-0B44-9842-3F80C7E1F2D2}" destId="{7E64F773-16D1-EE44-9FB5-842FFBDB1B81}" srcOrd="1" destOrd="0" presId="urn:microsoft.com/office/officeart/2005/8/layout/list1"/>
    <dgm:cxn modelId="{286FA965-E85E-A54D-B6A0-F7BDB2F8AC7B}" type="presParOf" srcId="{8CF13B82-B9F1-4644-B69C-74E6F0F3BF79}" destId="{500E973D-247D-BA41-BD6B-9B011A23AD46}" srcOrd="1" destOrd="0" presId="urn:microsoft.com/office/officeart/2005/8/layout/list1"/>
    <dgm:cxn modelId="{E68DB3BB-2115-A248-B04B-67D3394DF4C9}" type="presParOf" srcId="{8CF13B82-B9F1-4644-B69C-74E6F0F3BF79}" destId="{9E53A66E-6FF7-284C-B641-BAB3CB3730D0}" srcOrd="2" destOrd="0" presId="urn:microsoft.com/office/officeart/2005/8/layout/list1"/>
    <dgm:cxn modelId="{4B624F86-63ED-4B4C-BF49-C4432F03348F}" type="presParOf" srcId="{8CF13B82-B9F1-4644-B69C-74E6F0F3BF79}" destId="{A8847046-58B1-D947-BEC1-CA084464730B}" srcOrd="3" destOrd="0" presId="urn:microsoft.com/office/officeart/2005/8/layout/list1"/>
    <dgm:cxn modelId="{FCF0AAEA-7BB0-954E-A380-3349769F30EB}" type="presParOf" srcId="{8CF13B82-B9F1-4644-B69C-74E6F0F3BF79}" destId="{8B75DD10-65DB-3D48-BC45-04203D3300B6}" srcOrd="4" destOrd="0" presId="urn:microsoft.com/office/officeart/2005/8/layout/list1"/>
    <dgm:cxn modelId="{ED4C7161-185E-EB42-9729-B6E11132E0F5}" type="presParOf" srcId="{8B75DD10-65DB-3D48-BC45-04203D3300B6}" destId="{DD514346-FC91-2F41-97D1-86CA1D43260A}" srcOrd="0" destOrd="0" presId="urn:microsoft.com/office/officeart/2005/8/layout/list1"/>
    <dgm:cxn modelId="{3DC84142-9224-634B-88AB-6343CDAA35D6}" type="presParOf" srcId="{8B75DD10-65DB-3D48-BC45-04203D3300B6}" destId="{841F2ED0-9115-A64A-9C30-5E9A357A75D9}" srcOrd="1" destOrd="0" presId="urn:microsoft.com/office/officeart/2005/8/layout/list1"/>
    <dgm:cxn modelId="{2FEAB6D7-8B15-2F4F-8871-6F82489CB438}" type="presParOf" srcId="{8CF13B82-B9F1-4644-B69C-74E6F0F3BF79}" destId="{15B8C73B-9D61-2F41-8D22-A02764586639}" srcOrd="5" destOrd="0" presId="urn:microsoft.com/office/officeart/2005/8/layout/list1"/>
    <dgm:cxn modelId="{2F0AA518-47D4-394D-B8B6-DC249262DB37}" type="presParOf" srcId="{8CF13B82-B9F1-4644-B69C-74E6F0F3BF79}" destId="{BBD07F4D-3399-154D-81C1-461E651B416C}" srcOrd="6" destOrd="0" presId="urn:microsoft.com/office/officeart/2005/8/layout/list1"/>
    <dgm:cxn modelId="{DCCEBDE8-4D4A-E642-BCE9-3A7DA053B11A}" type="presParOf" srcId="{8CF13B82-B9F1-4644-B69C-74E6F0F3BF79}" destId="{5AC1AF1E-5360-2243-AC8E-87242FF4C43F}" srcOrd="7" destOrd="0" presId="urn:microsoft.com/office/officeart/2005/8/layout/list1"/>
    <dgm:cxn modelId="{4334B974-DFC7-454C-B620-17DC121ED8FE}" type="presParOf" srcId="{8CF13B82-B9F1-4644-B69C-74E6F0F3BF79}" destId="{61A655D3-A290-4E45-A48A-2AD0D2824EC0}" srcOrd="8" destOrd="0" presId="urn:microsoft.com/office/officeart/2005/8/layout/list1"/>
    <dgm:cxn modelId="{00F30EB3-9600-BD4F-945D-1B4486262EF7}" type="presParOf" srcId="{61A655D3-A290-4E45-A48A-2AD0D2824EC0}" destId="{36600E42-844E-C74A-89C3-221BE0C96641}" srcOrd="0" destOrd="0" presId="urn:microsoft.com/office/officeart/2005/8/layout/list1"/>
    <dgm:cxn modelId="{78134247-ABC7-B644-A5E2-99FFD073B1A0}" type="presParOf" srcId="{61A655D3-A290-4E45-A48A-2AD0D2824EC0}" destId="{010BEC0F-67BB-FC46-8F87-7DB7000A176F}" srcOrd="1" destOrd="0" presId="urn:microsoft.com/office/officeart/2005/8/layout/list1"/>
    <dgm:cxn modelId="{6A3674B0-8674-8F4D-897F-F8267FB12814}" type="presParOf" srcId="{8CF13B82-B9F1-4644-B69C-74E6F0F3BF79}" destId="{4FB12E6C-9E4F-C141-AA6E-8C9A1C494CE8}" srcOrd="9" destOrd="0" presId="urn:microsoft.com/office/officeart/2005/8/layout/list1"/>
    <dgm:cxn modelId="{BBD9CF1D-D6C6-2C44-BF4F-A288735931D6}" type="presParOf" srcId="{8CF13B82-B9F1-4644-B69C-74E6F0F3BF79}" destId="{625B4847-98BE-4149-8402-32DB8A08726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3A66E-6FF7-284C-B641-BAB3CB3730D0}">
      <dsp:nvSpPr>
        <dsp:cNvPr id="0" name=""/>
        <dsp:cNvSpPr/>
      </dsp:nvSpPr>
      <dsp:spPr>
        <a:xfrm>
          <a:off x="0" y="411680"/>
          <a:ext cx="10233152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4F773-16D1-EE44-9FB5-842FFBDB1B81}">
      <dsp:nvSpPr>
        <dsp:cNvPr id="0" name=""/>
        <dsp:cNvSpPr/>
      </dsp:nvSpPr>
      <dsp:spPr>
        <a:xfrm>
          <a:off x="511657" y="57440"/>
          <a:ext cx="716320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52" tIns="0" rIns="27075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ato" panose="020F0502020204030203" pitchFamily="34" charset="77"/>
            </a:rPr>
            <a:t>Inactive User Process</a:t>
          </a:r>
        </a:p>
      </dsp:txBody>
      <dsp:txXfrm>
        <a:off x="546242" y="92025"/>
        <a:ext cx="7094036" cy="639310"/>
      </dsp:txXfrm>
    </dsp:sp>
    <dsp:sp modelId="{BBD07F4D-3399-154D-81C1-461E651B416C}">
      <dsp:nvSpPr>
        <dsp:cNvPr id="0" name=""/>
        <dsp:cNvSpPr/>
      </dsp:nvSpPr>
      <dsp:spPr>
        <a:xfrm>
          <a:off x="0" y="1500320"/>
          <a:ext cx="10233152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F2ED0-9115-A64A-9C30-5E9A357A75D9}">
      <dsp:nvSpPr>
        <dsp:cNvPr id="0" name=""/>
        <dsp:cNvSpPr/>
      </dsp:nvSpPr>
      <dsp:spPr>
        <a:xfrm>
          <a:off x="511657" y="1146080"/>
          <a:ext cx="716320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52" tIns="0" rIns="27075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ato" panose="020F0502020204030203" pitchFamily="34" charset="77"/>
            </a:rPr>
            <a:t>Federal Reporting: HIC/PIT</a:t>
          </a:r>
        </a:p>
      </dsp:txBody>
      <dsp:txXfrm>
        <a:off x="546242" y="1180665"/>
        <a:ext cx="7094036" cy="639310"/>
      </dsp:txXfrm>
    </dsp:sp>
    <dsp:sp modelId="{625B4847-98BE-4149-8402-32DB8A08726C}">
      <dsp:nvSpPr>
        <dsp:cNvPr id="0" name=""/>
        <dsp:cNvSpPr/>
      </dsp:nvSpPr>
      <dsp:spPr>
        <a:xfrm>
          <a:off x="0" y="2588960"/>
          <a:ext cx="10233152" cy="604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BEC0F-67BB-FC46-8F87-7DB7000A176F}">
      <dsp:nvSpPr>
        <dsp:cNvPr id="0" name=""/>
        <dsp:cNvSpPr/>
      </dsp:nvSpPr>
      <dsp:spPr>
        <a:xfrm>
          <a:off x="511657" y="2234720"/>
          <a:ext cx="716320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52" tIns="0" rIns="27075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Lato" panose="020F0502020204030203" pitchFamily="34" charset="77"/>
            </a:rPr>
            <a:t>Helpful Reports</a:t>
          </a:r>
        </a:p>
      </dsp:txBody>
      <dsp:txXfrm>
        <a:off x="546242" y="2269305"/>
        <a:ext cx="7094036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61339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Kadw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61339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2000"/>
              <a:buNone/>
              <a:defRPr sz="2000">
                <a:solidFill>
                  <a:srgbClr val="89909C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800"/>
              <a:buNone/>
              <a:defRPr sz="1800">
                <a:solidFill>
                  <a:srgbClr val="89909C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" name="Google Shape;62;p29"/>
          <p:cNvGrpSpPr/>
          <p:nvPr/>
        </p:nvGrpSpPr>
        <p:grpSpPr>
          <a:xfrm>
            <a:off x="1272711" y="435999"/>
            <a:ext cx="9646577" cy="2839276"/>
            <a:chOff x="1272711" y="435999"/>
            <a:chExt cx="9646577" cy="2839276"/>
          </a:xfrm>
        </p:grpSpPr>
        <p:sp>
          <p:nvSpPr>
            <p:cNvPr id="63" name="Google Shape;63;p29"/>
            <p:cNvSpPr/>
            <p:nvPr/>
          </p:nvSpPr>
          <p:spPr>
            <a:xfrm>
              <a:off x="7851960" y="548456"/>
              <a:ext cx="3067328" cy="2605105"/>
            </a:xfrm>
            <a:custGeom>
              <a:avLst/>
              <a:gdLst/>
              <a:ahLst/>
              <a:cxnLst/>
              <a:rect l="l" t="t" r="r" b="b"/>
              <a:pathLst>
                <a:path w="3299459" h="2802254" extrusionOk="0">
                  <a:moveTo>
                    <a:pt x="118986" y="0"/>
                  </a:moveTo>
                  <a:lnTo>
                    <a:pt x="77215" y="4402"/>
                  </a:lnTo>
                  <a:lnTo>
                    <a:pt x="41648" y="22814"/>
                  </a:lnTo>
                  <a:lnTo>
                    <a:pt x="15067" y="52162"/>
                  </a:lnTo>
                  <a:lnTo>
                    <a:pt x="256" y="89372"/>
                  </a:lnTo>
                  <a:lnTo>
                    <a:pt x="0" y="131368"/>
                  </a:lnTo>
                  <a:lnTo>
                    <a:pt x="472795" y="2711069"/>
                  </a:lnTo>
                  <a:lnTo>
                    <a:pt x="491702" y="2755837"/>
                  </a:lnTo>
                  <a:lnTo>
                    <a:pt x="526151" y="2787256"/>
                  </a:lnTo>
                  <a:lnTo>
                    <a:pt x="570397" y="2801958"/>
                  </a:lnTo>
                  <a:lnTo>
                    <a:pt x="618693" y="2796578"/>
                  </a:lnTo>
                  <a:lnTo>
                    <a:pt x="3223552" y="1906257"/>
                  </a:lnTo>
                  <a:lnTo>
                    <a:pt x="3262270" y="1883512"/>
                  </a:lnTo>
                  <a:lnTo>
                    <a:pt x="3288155" y="1848780"/>
                  </a:lnTo>
                  <a:lnTo>
                    <a:pt x="3298931" y="1806823"/>
                  </a:lnTo>
                  <a:lnTo>
                    <a:pt x="3292322" y="1762404"/>
                  </a:lnTo>
                  <a:lnTo>
                    <a:pt x="2753055" y="282638"/>
                  </a:lnTo>
                  <a:lnTo>
                    <a:pt x="2715899" y="232124"/>
                  </a:lnTo>
                  <a:lnTo>
                    <a:pt x="2657360" y="209613"/>
                  </a:lnTo>
                  <a:lnTo>
                    <a:pt x="1189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9"/>
            <p:cNvSpPr/>
            <p:nvPr/>
          </p:nvSpPr>
          <p:spPr>
            <a:xfrm>
              <a:off x="3581400" y="435999"/>
              <a:ext cx="4160610" cy="2680076"/>
            </a:xfrm>
            <a:custGeom>
              <a:avLst/>
              <a:gdLst/>
              <a:ahLst/>
              <a:cxnLst/>
              <a:rect l="l" t="t" r="r" b="b"/>
              <a:pathLst>
                <a:path w="4475480" h="2882900" extrusionOk="0">
                  <a:moveTo>
                    <a:pt x="160877" y="0"/>
                  </a:moveTo>
                  <a:lnTo>
                    <a:pt x="118168" y="10034"/>
                  </a:lnTo>
                  <a:lnTo>
                    <a:pt x="80058" y="29604"/>
                  </a:lnTo>
                  <a:lnTo>
                    <a:pt x="47866" y="57277"/>
                  </a:lnTo>
                  <a:lnTo>
                    <a:pt x="22912" y="91620"/>
                  </a:lnTo>
                  <a:lnTo>
                    <a:pt x="6517" y="131200"/>
                  </a:lnTo>
                  <a:lnTo>
                    <a:pt x="0" y="174584"/>
                  </a:lnTo>
                  <a:lnTo>
                    <a:pt x="4681" y="220339"/>
                  </a:lnTo>
                  <a:lnTo>
                    <a:pt x="475013" y="2258409"/>
                  </a:lnTo>
                  <a:lnTo>
                    <a:pt x="494328" y="2307683"/>
                  </a:lnTo>
                  <a:lnTo>
                    <a:pt x="526335" y="2348503"/>
                  </a:lnTo>
                  <a:lnTo>
                    <a:pt x="568612" y="2378560"/>
                  </a:lnTo>
                  <a:lnTo>
                    <a:pt x="618738" y="2395544"/>
                  </a:lnTo>
                  <a:lnTo>
                    <a:pt x="3284481" y="2880227"/>
                  </a:lnTo>
                  <a:lnTo>
                    <a:pt x="3331277" y="2882578"/>
                  </a:lnTo>
                  <a:lnTo>
                    <a:pt x="3376049" y="2873159"/>
                  </a:lnTo>
                  <a:lnTo>
                    <a:pt x="3416757" y="2852981"/>
                  </a:lnTo>
                  <a:lnTo>
                    <a:pt x="3451366" y="2823056"/>
                  </a:lnTo>
                  <a:lnTo>
                    <a:pt x="3477839" y="2784393"/>
                  </a:lnTo>
                  <a:lnTo>
                    <a:pt x="4455497" y="862794"/>
                  </a:lnTo>
                  <a:lnTo>
                    <a:pt x="4470808" y="820693"/>
                  </a:lnTo>
                  <a:lnTo>
                    <a:pt x="4475262" y="778092"/>
                  </a:lnTo>
                  <a:lnTo>
                    <a:pt x="4469690" y="736600"/>
                  </a:lnTo>
                  <a:lnTo>
                    <a:pt x="4454926" y="697826"/>
                  </a:lnTo>
                  <a:lnTo>
                    <a:pt x="4431801" y="663377"/>
                  </a:lnTo>
                  <a:lnTo>
                    <a:pt x="4401148" y="634863"/>
                  </a:lnTo>
                  <a:lnTo>
                    <a:pt x="4363798" y="613893"/>
                  </a:lnTo>
                  <a:lnTo>
                    <a:pt x="4320585" y="602075"/>
                  </a:lnTo>
                  <a:lnTo>
                    <a:pt x="206865" y="934"/>
                  </a:lnTo>
                  <a:lnTo>
                    <a:pt x="160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9"/>
            <p:cNvSpPr/>
            <p:nvPr/>
          </p:nvSpPr>
          <p:spPr>
            <a:xfrm>
              <a:off x="1272711" y="534368"/>
              <a:ext cx="2596337" cy="2740907"/>
            </a:xfrm>
            <a:custGeom>
              <a:avLst/>
              <a:gdLst/>
              <a:ahLst/>
              <a:cxnLst/>
              <a:rect l="l" t="t" r="r" b="b"/>
              <a:pathLst>
                <a:path w="1467464" h="1549175" extrusionOk="0">
                  <a:moveTo>
                    <a:pt x="838200" y="63751"/>
                  </a:moveTo>
                  <a:lnTo>
                    <a:pt x="1459923" y="1337503"/>
                  </a:lnTo>
                  <a:cubicBezTo>
                    <a:pt x="1485034" y="1385994"/>
                    <a:pt x="1444337" y="1437948"/>
                    <a:pt x="1383723" y="1442278"/>
                  </a:cubicBezTo>
                  <a:lnTo>
                    <a:pt x="104775" y="1548785"/>
                  </a:lnTo>
                  <a:cubicBezTo>
                    <a:pt x="51089" y="1553114"/>
                    <a:pt x="0" y="1521076"/>
                    <a:pt x="0" y="1472585"/>
                  </a:cubicBezTo>
                  <a:lnTo>
                    <a:pt x="23380" y="349501"/>
                  </a:lnTo>
                  <a:cubicBezTo>
                    <a:pt x="25111" y="290619"/>
                    <a:pt x="48491" y="265508"/>
                    <a:pt x="99580" y="244726"/>
                  </a:cubicBezTo>
                  <a:lnTo>
                    <a:pt x="696191" y="9198"/>
                  </a:lnTo>
                  <a:cubicBezTo>
                    <a:pt x="754207" y="-13315"/>
                    <a:pt x="810491" y="5735"/>
                    <a:pt x="838200" y="637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/>
          <p:nvPr/>
        </p:nvSpPr>
        <p:spPr>
          <a:xfrm>
            <a:off x="1" y="0"/>
            <a:ext cx="11348677" cy="6858000"/>
          </a:xfrm>
          <a:custGeom>
            <a:avLst/>
            <a:gdLst/>
            <a:ahLst/>
            <a:cxnLst/>
            <a:rect l="l" t="t" r="r" b="b"/>
            <a:pathLst>
              <a:path w="11348677" h="6858000" extrusionOk="0">
                <a:moveTo>
                  <a:pt x="4040687" y="0"/>
                </a:moveTo>
                <a:lnTo>
                  <a:pt x="11348677" y="0"/>
                </a:lnTo>
                <a:lnTo>
                  <a:pt x="11341461" y="43235"/>
                </a:lnTo>
                <a:lnTo>
                  <a:pt x="11328793" y="92036"/>
                </a:lnTo>
                <a:lnTo>
                  <a:pt x="9519355" y="5980556"/>
                </a:lnTo>
                <a:lnTo>
                  <a:pt x="9501499" y="6030094"/>
                </a:lnTo>
                <a:lnTo>
                  <a:pt x="9479322" y="6076983"/>
                </a:lnTo>
                <a:lnTo>
                  <a:pt x="9453097" y="6120990"/>
                </a:lnTo>
                <a:lnTo>
                  <a:pt x="9423099" y="6161885"/>
                </a:lnTo>
                <a:lnTo>
                  <a:pt x="9389602" y="6199441"/>
                </a:lnTo>
                <a:lnTo>
                  <a:pt x="9352879" y="6233426"/>
                </a:lnTo>
                <a:lnTo>
                  <a:pt x="9313204" y="6263611"/>
                </a:lnTo>
                <a:lnTo>
                  <a:pt x="9270851" y="6289765"/>
                </a:lnTo>
                <a:lnTo>
                  <a:pt x="9226093" y="6311659"/>
                </a:lnTo>
                <a:lnTo>
                  <a:pt x="9179203" y="6329063"/>
                </a:lnTo>
                <a:lnTo>
                  <a:pt x="9130457" y="6341748"/>
                </a:lnTo>
                <a:lnTo>
                  <a:pt x="9080126" y="6349482"/>
                </a:lnTo>
                <a:lnTo>
                  <a:pt x="4073771" y="6858000"/>
                </a:lnTo>
                <a:lnTo>
                  <a:pt x="918842" y="6858000"/>
                </a:lnTo>
                <a:lnTo>
                  <a:pt x="911038" y="6844087"/>
                </a:lnTo>
                <a:lnTo>
                  <a:pt x="890724" y="6798607"/>
                </a:lnTo>
                <a:lnTo>
                  <a:pt x="0" y="4533386"/>
                </a:lnTo>
                <a:lnTo>
                  <a:pt x="0" y="44157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0"/>
          <p:cNvSpPr txBox="1">
            <a:spLocks noGrp="1"/>
          </p:cNvSpPr>
          <p:nvPr>
            <p:ph type="ctrTitle"/>
          </p:nvPr>
        </p:nvSpPr>
        <p:spPr>
          <a:xfrm>
            <a:off x="1524000" y="1978139"/>
            <a:ext cx="817721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ubTitle" idx="1"/>
          </p:nvPr>
        </p:nvSpPr>
        <p:spPr>
          <a:xfrm>
            <a:off x="1524000" y="4457814"/>
            <a:ext cx="81772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" name="Google Shape;73;p30"/>
          <p:cNvGrpSpPr/>
          <p:nvPr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74" name="Google Shape;74;p30"/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/>
              <a:ahLst/>
              <a:cxnLst/>
              <a:rect l="l" t="t" r="r" b="b"/>
              <a:pathLst>
                <a:path w="4948324" h="1107628" extrusionOk="0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75;p30"/>
            <p:cNvGrpSpPr/>
            <p:nvPr/>
          </p:nvGrpSpPr>
          <p:grpSpPr>
            <a:xfrm>
              <a:off x="1735540" y="2135206"/>
              <a:ext cx="1582252" cy="1971487"/>
              <a:chOff x="1735540" y="2135206"/>
              <a:chExt cx="1582252" cy="1971487"/>
            </a:xfrm>
          </p:grpSpPr>
          <p:sp>
            <p:nvSpPr>
              <p:cNvPr id="76" name="Google Shape;76;p30"/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/>
                <a:ahLst/>
                <a:cxnLst/>
                <a:rect l="l" t="t" r="r" b="b"/>
                <a:pathLst>
                  <a:path w="1104494" h="1971487" extrusionOk="0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" name="Google Shape;77;p30"/>
              <p:cNvGrpSpPr/>
              <p:nvPr/>
            </p:nvGrpSpPr>
            <p:grpSpPr>
              <a:xfrm>
                <a:off x="1735540" y="2214445"/>
                <a:ext cx="1582252" cy="1647501"/>
                <a:chOff x="1735540" y="2214445"/>
                <a:chExt cx="1582252" cy="1647501"/>
              </a:xfrm>
            </p:grpSpPr>
            <p:sp>
              <p:nvSpPr>
                <p:cNvPr id="78" name="Google Shape;78;p30"/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950" h="1521326" extrusionOk="0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9" name="Google Shape;79;p30"/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80" name="Google Shape;80;p30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30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/>
          <p:nvPr/>
        </p:nvSpPr>
        <p:spPr>
          <a:xfrm flipH="1">
            <a:off x="182880" y="91439"/>
            <a:ext cx="11887200" cy="6583680"/>
          </a:xfrm>
          <a:custGeom>
            <a:avLst/>
            <a:gdLst/>
            <a:ahLst/>
            <a:cxnLst/>
            <a:rect l="l" t="t" r="r" b="b"/>
            <a:pathLst>
              <a:path w="3070513" h="2066925" extrusionOk="0">
                <a:moveTo>
                  <a:pt x="2889539" y="1893743"/>
                </a:moveTo>
                <a:lnTo>
                  <a:pt x="267566" y="2066925"/>
                </a:lnTo>
                <a:cubicBezTo>
                  <a:pt x="167986" y="2066925"/>
                  <a:pt x="86591" y="1985530"/>
                  <a:pt x="86591" y="1885950"/>
                </a:cubicBezTo>
                <a:lnTo>
                  <a:pt x="0" y="180975"/>
                </a:lnTo>
                <a:cubicBezTo>
                  <a:pt x="0" y="81395"/>
                  <a:pt x="81395" y="0"/>
                  <a:pt x="180975" y="0"/>
                </a:cubicBezTo>
                <a:lnTo>
                  <a:pt x="2889539" y="86591"/>
                </a:lnTo>
                <a:cubicBezTo>
                  <a:pt x="2989119" y="86591"/>
                  <a:pt x="3070514" y="167986"/>
                  <a:pt x="3070514" y="267566"/>
                </a:cubicBezTo>
                <a:lnTo>
                  <a:pt x="3070514" y="1712768"/>
                </a:lnTo>
                <a:cubicBezTo>
                  <a:pt x="3070514" y="1813214"/>
                  <a:pt x="2989119" y="1893743"/>
                  <a:pt x="2889539" y="18937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3"/>
          <p:cNvSpPr txBox="1"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5023104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6"/>
          <p:cNvSpPr txBox="1">
            <a:spLocks noGrp="1"/>
          </p:cNvSpPr>
          <p:nvPr>
            <p:ph type="title"/>
          </p:nvPr>
        </p:nvSpPr>
        <p:spPr>
          <a:xfrm>
            <a:off x="6330696" y="914400"/>
            <a:ext cx="5026152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1"/>
          </p:nvPr>
        </p:nvSpPr>
        <p:spPr>
          <a:xfrm>
            <a:off x="6327648" y="2103120"/>
            <a:ext cx="5026152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/>
          <p:nvPr/>
        </p:nvSpPr>
        <p:spPr>
          <a:xfrm>
            <a:off x="170411" y="695962"/>
            <a:ext cx="5737044" cy="5339080"/>
          </a:xfrm>
          <a:custGeom>
            <a:avLst/>
            <a:gdLst/>
            <a:ahLst/>
            <a:cxnLst/>
            <a:rect l="l" t="t" r="r" b="b"/>
            <a:pathLst>
              <a:path w="6061710" h="5339080" extrusionOk="0">
                <a:moveTo>
                  <a:pt x="5671496" y="0"/>
                </a:moveTo>
                <a:lnTo>
                  <a:pt x="5622244" y="975"/>
                </a:lnTo>
                <a:lnTo>
                  <a:pt x="374032" y="404861"/>
                </a:lnTo>
                <a:lnTo>
                  <a:pt x="327307" y="411044"/>
                </a:lnTo>
                <a:lnTo>
                  <a:pt x="282642" y="422050"/>
                </a:lnTo>
                <a:lnTo>
                  <a:pt x="240292" y="437563"/>
                </a:lnTo>
                <a:lnTo>
                  <a:pt x="200512" y="457269"/>
                </a:lnTo>
                <a:lnTo>
                  <a:pt x="163555" y="480853"/>
                </a:lnTo>
                <a:lnTo>
                  <a:pt x="129677" y="508001"/>
                </a:lnTo>
                <a:lnTo>
                  <a:pt x="99132" y="538399"/>
                </a:lnTo>
                <a:lnTo>
                  <a:pt x="72173" y="571731"/>
                </a:lnTo>
                <a:lnTo>
                  <a:pt x="49056" y="607683"/>
                </a:lnTo>
                <a:lnTo>
                  <a:pt x="30035" y="645941"/>
                </a:lnTo>
                <a:lnTo>
                  <a:pt x="15365" y="686189"/>
                </a:lnTo>
                <a:lnTo>
                  <a:pt x="5299" y="728115"/>
                </a:lnTo>
                <a:lnTo>
                  <a:pt x="92" y="771402"/>
                </a:lnTo>
                <a:lnTo>
                  <a:pt x="0" y="815736"/>
                </a:lnTo>
                <a:lnTo>
                  <a:pt x="5275" y="860803"/>
                </a:lnTo>
                <a:lnTo>
                  <a:pt x="646765" y="4476290"/>
                </a:lnTo>
                <a:lnTo>
                  <a:pt x="657656" y="4521442"/>
                </a:lnTo>
                <a:lnTo>
                  <a:pt x="673723" y="4564368"/>
                </a:lnTo>
                <a:lnTo>
                  <a:pt x="694623" y="4604753"/>
                </a:lnTo>
                <a:lnTo>
                  <a:pt x="720019" y="4642284"/>
                </a:lnTo>
                <a:lnTo>
                  <a:pt x="749570" y="4676645"/>
                </a:lnTo>
                <a:lnTo>
                  <a:pt x="782935" y="4707521"/>
                </a:lnTo>
                <a:lnTo>
                  <a:pt x="819777" y="4734599"/>
                </a:lnTo>
                <a:lnTo>
                  <a:pt x="859753" y="4757563"/>
                </a:lnTo>
                <a:lnTo>
                  <a:pt x="902526" y="4776099"/>
                </a:lnTo>
                <a:lnTo>
                  <a:pt x="947755" y="4789893"/>
                </a:lnTo>
                <a:lnTo>
                  <a:pt x="995100" y="4798629"/>
                </a:lnTo>
                <a:lnTo>
                  <a:pt x="5240812" y="5335153"/>
                </a:lnTo>
                <a:lnTo>
                  <a:pt x="5290036" y="5338519"/>
                </a:lnTo>
                <a:lnTo>
                  <a:pt x="5338217" y="5336269"/>
                </a:lnTo>
                <a:lnTo>
                  <a:pt x="5384983" y="5328694"/>
                </a:lnTo>
                <a:lnTo>
                  <a:pt x="5429961" y="5316084"/>
                </a:lnTo>
                <a:lnTo>
                  <a:pt x="5472782" y="5298729"/>
                </a:lnTo>
                <a:lnTo>
                  <a:pt x="5513072" y="5276918"/>
                </a:lnTo>
                <a:lnTo>
                  <a:pt x="5550462" y="5250943"/>
                </a:lnTo>
                <a:lnTo>
                  <a:pt x="5584578" y="5221092"/>
                </a:lnTo>
                <a:lnTo>
                  <a:pt x="5615050" y="5187657"/>
                </a:lnTo>
                <a:lnTo>
                  <a:pt x="5641506" y="5150927"/>
                </a:lnTo>
                <a:lnTo>
                  <a:pt x="5663574" y="5111192"/>
                </a:lnTo>
                <a:lnTo>
                  <a:pt x="5680883" y="5068743"/>
                </a:lnTo>
                <a:lnTo>
                  <a:pt x="5693062" y="5023869"/>
                </a:lnTo>
                <a:lnTo>
                  <a:pt x="5699739" y="4976861"/>
                </a:lnTo>
                <a:lnTo>
                  <a:pt x="6060736" y="420964"/>
                </a:lnTo>
                <a:lnTo>
                  <a:pt x="6061562" y="373605"/>
                </a:lnTo>
                <a:lnTo>
                  <a:pt x="6056659" y="327637"/>
                </a:lnTo>
                <a:lnTo>
                  <a:pt x="6046359" y="283379"/>
                </a:lnTo>
                <a:lnTo>
                  <a:pt x="6030993" y="241147"/>
                </a:lnTo>
                <a:lnTo>
                  <a:pt x="6010892" y="201258"/>
                </a:lnTo>
                <a:lnTo>
                  <a:pt x="5986386" y="164029"/>
                </a:lnTo>
                <a:lnTo>
                  <a:pt x="5957807" y="129778"/>
                </a:lnTo>
                <a:lnTo>
                  <a:pt x="5925485" y="98820"/>
                </a:lnTo>
                <a:lnTo>
                  <a:pt x="5889752" y="71473"/>
                </a:lnTo>
                <a:lnTo>
                  <a:pt x="5850938" y="48055"/>
                </a:lnTo>
                <a:lnTo>
                  <a:pt x="5809375" y="28881"/>
                </a:lnTo>
                <a:lnTo>
                  <a:pt x="5765393" y="14269"/>
                </a:lnTo>
                <a:lnTo>
                  <a:pt x="5719323" y="4536"/>
                </a:lnTo>
                <a:lnTo>
                  <a:pt x="56714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8"/>
          <p:cNvSpPr/>
          <p:nvPr/>
        </p:nvSpPr>
        <p:spPr>
          <a:xfrm flipH="1">
            <a:off x="0" y="889"/>
            <a:ext cx="12192000" cy="6857111"/>
          </a:xfrm>
          <a:custGeom>
            <a:avLst/>
            <a:gdLst/>
            <a:ahLst/>
            <a:cxnLst/>
            <a:rect l="l" t="t" r="r" b="b"/>
            <a:pathLst>
              <a:path w="12127103" h="6857111" extrusionOk="0">
                <a:moveTo>
                  <a:pt x="6314635" y="0"/>
                </a:moveTo>
                <a:lnTo>
                  <a:pt x="0" y="0"/>
                </a:lnTo>
                <a:lnTo>
                  <a:pt x="1258053" y="5451614"/>
                </a:lnTo>
                <a:lnTo>
                  <a:pt x="1271675" y="5499675"/>
                </a:lnTo>
                <a:lnTo>
                  <a:pt x="1289730" y="5545591"/>
                </a:lnTo>
                <a:lnTo>
                  <a:pt x="1311970" y="5589124"/>
                </a:lnTo>
                <a:lnTo>
                  <a:pt x="1338143" y="5630035"/>
                </a:lnTo>
                <a:lnTo>
                  <a:pt x="1368000" y="5668085"/>
                </a:lnTo>
                <a:lnTo>
                  <a:pt x="1401292" y="5703037"/>
                </a:lnTo>
                <a:lnTo>
                  <a:pt x="1437768" y="5734651"/>
                </a:lnTo>
                <a:lnTo>
                  <a:pt x="1477178" y="5762691"/>
                </a:lnTo>
                <a:lnTo>
                  <a:pt x="1519272" y="5786915"/>
                </a:lnTo>
                <a:lnTo>
                  <a:pt x="1563801" y="5807088"/>
                </a:lnTo>
                <a:lnTo>
                  <a:pt x="1610515" y="5822969"/>
                </a:lnTo>
                <a:lnTo>
                  <a:pt x="1659165" y="5834321"/>
                </a:lnTo>
                <a:lnTo>
                  <a:pt x="7284508" y="6857111"/>
                </a:lnTo>
                <a:lnTo>
                  <a:pt x="9669723" y="6857111"/>
                </a:lnTo>
                <a:lnTo>
                  <a:pt x="12127103" y="2027102"/>
                </a:lnTo>
                <a:lnTo>
                  <a:pt x="12127103" y="869569"/>
                </a:lnTo>
                <a:lnTo>
                  <a:pt x="12083120" y="851964"/>
                </a:lnTo>
                <a:lnTo>
                  <a:pt x="12037565" y="838591"/>
                </a:lnTo>
                <a:lnTo>
                  <a:pt x="11989843" y="8293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8"/>
          <p:cNvSpPr txBox="1">
            <a:spLocks noGrp="1"/>
          </p:cNvSpPr>
          <p:nvPr>
            <p:ph type="title"/>
          </p:nvPr>
        </p:nvSpPr>
        <p:spPr>
          <a:xfrm>
            <a:off x="2391480" y="1709738"/>
            <a:ext cx="896232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8"/>
          <p:cNvSpPr txBox="1">
            <a:spLocks noGrp="1"/>
          </p:cNvSpPr>
          <p:nvPr>
            <p:ph type="body" idx="1"/>
          </p:nvPr>
        </p:nvSpPr>
        <p:spPr>
          <a:xfrm>
            <a:off x="2391480" y="4589463"/>
            <a:ext cx="896232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9909C"/>
              </a:buClr>
              <a:buSzPts val="2400"/>
              <a:buNone/>
              <a:defRPr sz="2400">
                <a:solidFill>
                  <a:srgbClr val="89909C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2000"/>
              <a:buNone/>
              <a:defRPr sz="2000">
                <a:solidFill>
                  <a:srgbClr val="89909C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800"/>
              <a:buNone/>
              <a:defRPr sz="1800">
                <a:solidFill>
                  <a:srgbClr val="89909C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909C"/>
              </a:buClr>
              <a:buSzPts val="1600"/>
              <a:buNone/>
              <a:defRPr sz="1600">
                <a:solidFill>
                  <a:srgbClr val="89909C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p48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49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914400"/>
            <a:ext cx="10515600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  <a:defRPr sz="3200" b="1" i="0" u="none" strike="noStrike" cap="none">
                <a:solidFill>
                  <a:schemeClr val="lt1"/>
                </a:solidFill>
                <a:latin typeface="Kadwa"/>
                <a:ea typeface="Kadwa"/>
                <a:cs typeface="Kadwa"/>
                <a:sym typeface="Kadw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2103120"/>
            <a:ext cx="10515600" cy="384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 Sans"/>
              <a:buChar char="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 Sans"/>
              <a:buChar char="⇢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erriweather Sans"/>
              <a:buChar char="⇢"/>
              <a:defRPr sz="1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Sans"/>
              <a:buChar char="⇢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Sans"/>
              <a:buChar char="⇢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" name="Google Shape;15;p26"/>
          <p:cNvGrpSpPr/>
          <p:nvPr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16" name="Google Shape;16;p26"/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/>
              <a:ahLst/>
              <a:cxnLst/>
              <a:rect l="l" t="t" r="r" b="b"/>
              <a:pathLst>
                <a:path w="4948324" h="1107628" extrusionOk="0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7;p26"/>
            <p:cNvGrpSpPr/>
            <p:nvPr/>
          </p:nvGrpSpPr>
          <p:grpSpPr>
            <a:xfrm>
              <a:off x="1735540" y="2135206"/>
              <a:ext cx="1582252" cy="1971487"/>
              <a:chOff x="1735540" y="2135206"/>
              <a:chExt cx="1582252" cy="1971487"/>
            </a:xfrm>
          </p:grpSpPr>
          <p:sp>
            <p:nvSpPr>
              <p:cNvPr id="18" name="Google Shape;18;p26"/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/>
                <a:ahLst/>
                <a:cxnLst/>
                <a:rect l="l" t="t" r="r" b="b"/>
                <a:pathLst>
                  <a:path w="1104494" h="1971487" extrusionOk="0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19;p26"/>
              <p:cNvGrpSpPr/>
              <p:nvPr/>
            </p:nvGrpSpPr>
            <p:grpSpPr>
              <a:xfrm>
                <a:off x="1735540" y="2214445"/>
                <a:ext cx="1582252" cy="1647501"/>
                <a:chOff x="1735540" y="2214445"/>
                <a:chExt cx="1582252" cy="1647501"/>
              </a:xfrm>
            </p:grpSpPr>
            <p:sp>
              <p:nvSpPr>
                <p:cNvPr id="20" name="Google Shape;20;p26"/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5950" h="1521326" extrusionOk="0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1" name="Google Shape;21;p26"/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22" name="Google Shape;22;p26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" name="Google Shape;23;p26"/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950" h="1521326" extrusionOk="0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8" r:id="rId4"/>
    <p:sldLayoutId id="2147483670" r:id="rId5"/>
    <p:sldLayoutId id="214748367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travel.org/en/Fayetteville_(North_Carolina)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12" Type="http://schemas.openxmlformats.org/officeDocument/2006/relationships/hyperlink" Target="https://www.longandfoster.com/NC/Holly-Spring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cenerybe.blogspot.com/2020/11/apex-north-carolina-scenery.html" TargetMode="External"/><Relationship Id="rId11" Type="http://schemas.openxmlformats.org/officeDocument/2006/relationships/image" Target="../media/image5.jpg"/><Relationship Id="rId5" Type="http://schemas.openxmlformats.org/officeDocument/2006/relationships/image" Target="../media/image2.jpg"/><Relationship Id="rId10" Type="http://schemas.openxmlformats.org/officeDocument/2006/relationships/hyperlink" Target="https://www.bestplaces.net/city/north_carolina/morrisville" TargetMode="External"/><Relationship Id="rId4" Type="http://schemas.openxmlformats.org/officeDocument/2006/relationships/hyperlink" Target="http://www.totalmortgage.com/blog/general/raleigh-nc-mortgage-rates-and-real-estate-overview/25825" TargetMode="Externa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mailto:support@bitfocus.com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enerybe.blogspot.com/2020/11/apex-north-carolina-scenery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260" name="Google Shape;260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61339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Kadwa"/>
              <a:buNone/>
            </a:pPr>
            <a:r>
              <a:rPr lang="en-US" dirty="0"/>
              <a:t>Wake County NC-507</a:t>
            </a:r>
            <a:endParaRPr dirty="0"/>
          </a:p>
        </p:txBody>
      </p:sp>
      <p:pic>
        <p:nvPicPr>
          <p:cNvPr id="262" name="Google Shape;262;p3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250" r="14250"/>
          <a:stretch/>
        </p:blipFill>
        <p:spPr>
          <a:xfrm>
            <a:off x="792121" y="683549"/>
            <a:ext cx="2581080" cy="2387781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3" name="Google Shape;263;p3"/>
          <p:cNvPicPr preferRelativeResize="0"/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5081" r="15081"/>
          <a:stretch/>
        </p:blipFill>
        <p:spPr>
          <a:xfrm>
            <a:off x="4779525" y="354307"/>
            <a:ext cx="2596338" cy="2410635"/>
          </a:xfrm>
          <a:custGeom>
            <a:avLst/>
            <a:gdLst/>
            <a:ahLst/>
            <a:cxnLst/>
            <a:rect l="l" t="t" r="r" b="b"/>
            <a:pathLst>
              <a:path w="2596338" h="2410635" extrusionOk="0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4" name="Google Shape;264;p3"/>
          <p:cNvPicPr preferRelativeResize="0"/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750" r="36750"/>
          <a:stretch/>
        </p:blipFill>
        <p:spPr>
          <a:xfrm>
            <a:off x="9204770" y="354307"/>
            <a:ext cx="2690223" cy="2538003"/>
          </a:xfrm>
          <a:custGeom>
            <a:avLst/>
            <a:gdLst/>
            <a:ahLst/>
            <a:cxnLst/>
            <a:rect l="l" t="t" r="r" b="b"/>
            <a:pathLst>
              <a:path w="2690223" h="2538003" extrusionOk="0">
                <a:moveTo>
                  <a:pt x="142490" y="327"/>
                </a:moveTo>
                <a:cubicBezTo>
                  <a:pt x="153657" y="-457"/>
                  <a:pt x="165108" y="154"/>
                  <a:pt x="176695" y="2327"/>
                </a:cubicBezTo>
                <a:lnTo>
                  <a:pt x="2331786" y="484616"/>
                </a:lnTo>
                <a:cubicBezTo>
                  <a:pt x="2401304" y="497649"/>
                  <a:pt x="2496893" y="561376"/>
                  <a:pt x="2507032" y="646827"/>
                </a:cubicBezTo>
                <a:lnTo>
                  <a:pt x="2689519" y="1990862"/>
                </a:lnTo>
                <a:cubicBezTo>
                  <a:pt x="2698210" y="2073416"/>
                  <a:pt x="2625793" y="2131348"/>
                  <a:pt x="2512825" y="2153073"/>
                </a:cubicBezTo>
                <a:lnTo>
                  <a:pt x="283869" y="2535428"/>
                </a:lnTo>
                <a:cubicBezTo>
                  <a:pt x="170901" y="2552808"/>
                  <a:pt x="111520" y="2480391"/>
                  <a:pt x="107175" y="2373217"/>
                </a:cubicBezTo>
                <a:lnTo>
                  <a:pt x="0" y="164537"/>
                </a:lnTo>
                <a:cubicBezTo>
                  <a:pt x="0" y="79631"/>
                  <a:pt x="64315" y="5812"/>
                  <a:pt x="142490" y="32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5" name="Google Shape;265;p3"/>
          <p:cNvPicPr preferRelativeResize="0"/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9871" r="29871"/>
          <a:stretch/>
        </p:blipFill>
        <p:spPr>
          <a:xfrm>
            <a:off x="6714264" y="895609"/>
            <a:ext cx="3183497" cy="2059333"/>
          </a:xfrm>
          <a:custGeom>
            <a:avLst/>
            <a:gdLst/>
            <a:ahLst/>
            <a:cxnLst/>
            <a:rect l="l" t="t" r="r" b="b"/>
            <a:pathLst>
              <a:path w="3605408" h="2332258" extrusionOk="0">
                <a:moveTo>
                  <a:pt x="190544" y="438"/>
                </a:moveTo>
                <a:cubicBezTo>
                  <a:pt x="207285" y="-595"/>
                  <a:pt x="224517" y="177"/>
                  <a:pt x="241968" y="2997"/>
                </a:cubicBezTo>
                <a:lnTo>
                  <a:pt x="3357202" y="459917"/>
                </a:lnTo>
                <a:cubicBezTo>
                  <a:pt x="3563099" y="486712"/>
                  <a:pt x="3633612" y="560044"/>
                  <a:pt x="3595534" y="660171"/>
                </a:cubicBezTo>
                <a:lnTo>
                  <a:pt x="2890410" y="2128238"/>
                </a:lnTo>
                <a:cubicBezTo>
                  <a:pt x="2818489" y="2270674"/>
                  <a:pt x="2787463" y="2351058"/>
                  <a:pt x="2652080" y="2328493"/>
                </a:cubicBezTo>
                <a:lnTo>
                  <a:pt x="634017" y="1968882"/>
                </a:lnTo>
                <a:cubicBezTo>
                  <a:pt x="491582" y="1946317"/>
                  <a:pt x="432352" y="1898369"/>
                  <a:pt x="395685" y="1768625"/>
                </a:cubicBezTo>
                <a:lnTo>
                  <a:pt x="3636" y="203252"/>
                </a:lnTo>
                <a:cubicBezTo>
                  <a:pt x="-19809" y="103300"/>
                  <a:pt x="73356" y="7669"/>
                  <a:pt x="190544" y="43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" name="Google Shape;266;p3"/>
          <p:cNvPicPr preferRelativeResize="0"/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18425" r="18425"/>
          <a:stretch/>
        </p:blipFill>
        <p:spPr>
          <a:xfrm>
            <a:off x="3067022" y="683549"/>
            <a:ext cx="2596338" cy="2740909"/>
          </a:xfrm>
          <a:custGeom>
            <a:avLst/>
            <a:gdLst/>
            <a:ahLst/>
            <a:cxnLst/>
            <a:rect l="l" t="t" r="r" b="b"/>
            <a:pathLst>
              <a:path w="2596338" h="2740909" extrusionOk="0">
                <a:moveTo>
                  <a:pt x="1307416" y="117"/>
                </a:moveTo>
                <a:cubicBezTo>
                  <a:pt x="1381025" y="-2395"/>
                  <a:pt x="1446232" y="35810"/>
                  <a:pt x="1483000" y="112794"/>
                </a:cubicBezTo>
                <a:lnTo>
                  <a:pt x="2582995" y="2366403"/>
                </a:lnTo>
                <a:cubicBezTo>
                  <a:pt x="2627423" y="2452197"/>
                  <a:pt x="2555419" y="2544118"/>
                  <a:pt x="2448177" y="2551779"/>
                </a:cubicBezTo>
                <a:lnTo>
                  <a:pt x="185375" y="2740218"/>
                </a:lnTo>
                <a:cubicBezTo>
                  <a:pt x="90390" y="2747877"/>
                  <a:pt x="0" y="2691193"/>
                  <a:pt x="0" y="2605400"/>
                </a:cubicBezTo>
                <a:lnTo>
                  <a:pt x="41366" y="618362"/>
                </a:lnTo>
                <a:cubicBezTo>
                  <a:pt x="44428" y="514184"/>
                  <a:pt x="85794" y="469756"/>
                  <a:pt x="176184" y="432987"/>
                </a:cubicBezTo>
                <a:lnTo>
                  <a:pt x="1231749" y="16275"/>
                </a:lnTo>
                <a:cubicBezTo>
                  <a:pt x="1257410" y="6317"/>
                  <a:pt x="1282880" y="955"/>
                  <a:pt x="1307416" y="11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7" name="Google Shape;267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61339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>
                <a:solidFill>
                  <a:schemeClr val="accent6"/>
                </a:solidFill>
              </a:rPr>
              <a:t>March 2025 - Monthly Agency Administrators Meeting</a:t>
            </a:r>
            <a:endParaRPr dirty="0">
              <a:solidFill>
                <a:schemeClr val="accent6"/>
              </a:solidFill>
            </a:endParaRPr>
          </a:p>
        </p:txBody>
      </p:sp>
      <p:pic>
        <p:nvPicPr>
          <p:cNvPr id="4" name="Picture 3" descr="A logo of a city&#10;&#10;AI-generated content may be incorrect.">
            <a:extLst>
              <a:ext uri="{FF2B5EF4-FFF2-40B4-BE49-F238E27FC236}">
                <a16:creationId xmlns:a16="http://schemas.microsoft.com/office/drawing/2014/main" id="{C303BA93-57FE-47BE-FF59-83B02936EC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5386" y="5520924"/>
            <a:ext cx="1137452" cy="11374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E861B-5A71-9D73-89E4-2747F8BDF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EA1C-3770-67F9-4AD7-4DED40F6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7815" y="510328"/>
            <a:ext cx="5023104" cy="118872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Helpful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A49D7-0228-65BE-7053-4B55E0B4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890" y="1104688"/>
            <a:ext cx="3869223" cy="3840480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rgbClr val="FFC000"/>
                </a:solidFill>
                <a:effectLst/>
                <a:latin typeface="Kadwa" pitchFamily="2" charset="77"/>
                <a:cs typeface="Kadwa" pitchFamily="2" charset="77"/>
              </a:rPr>
              <a:t>[DQXX-102] Program Data Review</a:t>
            </a:r>
          </a:p>
          <a:p>
            <a:pPr marL="114300" indent="0">
              <a:buNone/>
            </a:pPr>
            <a:r>
              <a:rPr lang="en-US" b="1" dirty="0">
                <a:solidFill>
                  <a:srgbClr val="FFC000"/>
                </a:solidFill>
                <a:latin typeface="Kadwa" pitchFamily="2" charset="77"/>
                <a:cs typeface="Kadwa" pitchFamily="2" charset="77"/>
              </a:rPr>
              <a:t>(Data Quality Reports)</a:t>
            </a:r>
            <a:endParaRPr lang="en-US" b="1" dirty="0">
              <a:solidFill>
                <a:srgbClr val="FFC000"/>
              </a:solidFill>
              <a:effectLst/>
              <a:latin typeface="Kadwa" pitchFamily="2" charset="77"/>
              <a:cs typeface="Kadwa" pitchFamily="2" charset="77"/>
            </a:endParaRPr>
          </a:p>
          <a:p>
            <a:pPr marL="114300" indent="0">
              <a:buNone/>
            </a:pPr>
            <a:endParaRPr lang="en-US" sz="2400" b="1" dirty="0">
              <a:solidFill>
                <a:srgbClr val="FFC000"/>
              </a:solidFill>
              <a:effectLst/>
              <a:latin typeface="Kadwa" pitchFamily="2" charset="77"/>
              <a:cs typeface="Kadwa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  <a:cs typeface="Kadwa" pitchFamily="2" charset="77"/>
              </a:rPr>
              <a:t>Missing Entry and Exit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  <a:cs typeface="Kadwa" pitchFamily="2" charset="77"/>
              </a:rPr>
              <a:t>Errors Displayed in </a:t>
            </a:r>
            <a:r>
              <a:rPr lang="en-US" dirty="0">
                <a:solidFill>
                  <a:srgbClr val="FF0000"/>
                </a:solidFill>
                <a:latin typeface="Lato" panose="020F0502020204030203" pitchFamily="34" charset="77"/>
                <a:cs typeface="Kadwa" pitchFamily="2" charset="77"/>
              </a:rPr>
              <a:t>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  <a:cs typeface="Kadwa" pitchFamily="2" charset="77"/>
              </a:rPr>
              <a:t>Includes errors for: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  <a:cs typeface="Kadwa" pitchFamily="2" charset="77"/>
              </a:rPr>
              <a:t>Data Not Collected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  <a:cs typeface="Kadwa" pitchFamily="2" charset="77"/>
              </a:rPr>
              <a:t>Client Prefers Not to Answer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  <a:cs typeface="Kadwa" pitchFamily="2" charset="77"/>
              </a:rPr>
              <a:t>Data Not Collected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  <a:cs typeface="Kadwa" pitchFamily="2" charset="77"/>
              </a:rPr>
              <a:t>NULL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Lato" panose="020F0502020204030203" pitchFamily="34" charset="77"/>
              <a:cs typeface="Kadwa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F8F28-FA1B-C0E7-5D78-F7E22F9244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 descr="A program data review&#10;&#10;AI-generated content may be incorrect.">
            <a:extLst>
              <a:ext uri="{FF2B5EF4-FFF2-40B4-BE49-F238E27FC236}">
                <a16:creationId xmlns:a16="http://schemas.microsoft.com/office/drawing/2014/main" id="{75B61204-1635-24D5-1670-606075EB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13" y="690995"/>
            <a:ext cx="7772400" cy="54760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31402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866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0F837-EFD2-CDC2-5225-2C1260C874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1EC28-7D78-5874-C122-850BD4F54070}"/>
              </a:ext>
            </a:extLst>
          </p:cNvPr>
          <p:cNvSpPr txBox="1"/>
          <p:nvPr/>
        </p:nvSpPr>
        <p:spPr>
          <a:xfrm>
            <a:off x="292653" y="375891"/>
            <a:ext cx="93162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chemeClr val="accent6"/>
                </a:solidFill>
                <a:effectLst/>
                <a:latin typeface="Kadwa" pitchFamily="2" charset="77"/>
                <a:cs typeface="Kadwa" pitchFamily="2" charset="77"/>
              </a:rPr>
              <a:t>[HUDX-227] Annual Performance Report</a:t>
            </a:r>
          </a:p>
          <a:p>
            <a:pPr algn="l"/>
            <a:r>
              <a:rPr lang="en-US" sz="1800" b="1" dirty="0">
                <a:solidFill>
                  <a:schemeClr val="accent6"/>
                </a:solidFill>
                <a:latin typeface="Kadwa" pitchFamily="2" charset="77"/>
                <a:cs typeface="Kadwa" pitchFamily="2" charset="77"/>
              </a:rPr>
              <a:t>(HUD Reports)</a:t>
            </a:r>
            <a:endParaRPr lang="en-US" sz="1800" b="1" dirty="0">
              <a:solidFill>
                <a:schemeClr val="accent6"/>
              </a:solidFill>
              <a:effectLst/>
              <a:latin typeface="Kadwa" pitchFamily="2" charset="77"/>
              <a:cs typeface="Kadwa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EB487-BF62-EFF5-7545-D4C0D4093F34}"/>
              </a:ext>
            </a:extLst>
          </p:cNvPr>
          <p:cNvSpPr txBox="1"/>
          <p:nvPr/>
        </p:nvSpPr>
        <p:spPr>
          <a:xfrm>
            <a:off x="292653" y="2267563"/>
            <a:ext cx="42009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Evaluate Data Quality Issues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Analyze Program Performance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Review Clients 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7" name="Picture 6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1175545C-E958-6A1F-CB8F-2454E3DF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669" y="963522"/>
            <a:ext cx="7545508" cy="51324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98131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data table&#10;&#10;AI-generated content may be incorrect.">
            <a:extLst>
              <a:ext uri="{FF2B5EF4-FFF2-40B4-BE49-F238E27FC236}">
                <a16:creationId xmlns:a16="http://schemas.microsoft.com/office/drawing/2014/main" id="{4DA654C8-7FF9-BFF9-5C75-25242A93B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521" y="2862307"/>
            <a:ext cx="5573644" cy="38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92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2B77C-B5E9-D885-9A95-AEA388ED7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29" y="1339510"/>
            <a:ext cx="8177213" cy="23876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1775A-F60A-1844-B926-FB8834B03A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5" name="Google Shape;262;p1" descr="Fluffy white rabbit">
            <a:extLst>
              <a:ext uri="{FF2B5EF4-FFF2-40B4-BE49-F238E27FC236}">
                <a16:creationId xmlns:a16="http://schemas.microsoft.com/office/drawing/2014/main" id="{45AE8AE5-3A04-C504-72E9-141A6EBA5F79}"/>
              </a:ext>
            </a:extLst>
          </p:cNvPr>
          <p:cNvPicPr preferRelativeResize="0"/>
          <p:nvPr/>
        </p:nvPicPr>
        <p:blipFill>
          <a:blip r:embed="rId2"/>
          <a:srcRect l="4709" r="4709"/>
          <a:stretch/>
        </p:blipFill>
        <p:spPr>
          <a:xfrm>
            <a:off x="5461000" y="199458"/>
            <a:ext cx="6299199" cy="5944961"/>
          </a:xfrm>
          <a:custGeom>
            <a:avLst/>
            <a:gdLst/>
            <a:ahLst/>
            <a:cxnLst/>
            <a:rect l="l" t="t" r="r" b="b"/>
            <a:pathLst>
              <a:path w="2596338" h="2740909" extrusionOk="0">
                <a:moveTo>
                  <a:pt x="1307416" y="117"/>
                </a:moveTo>
                <a:cubicBezTo>
                  <a:pt x="1381025" y="-2395"/>
                  <a:pt x="1446232" y="35810"/>
                  <a:pt x="1483000" y="112794"/>
                </a:cubicBezTo>
                <a:lnTo>
                  <a:pt x="2582995" y="2366403"/>
                </a:lnTo>
                <a:cubicBezTo>
                  <a:pt x="2627423" y="2452197"/>
                  <a:pt x="2555419" y="2544118"/>
                  <a:pt x="2448177" y="2551779"/>
                </a:cubicBezTo>
                <a:lnTo>
                  <a:pt x="185375" y="2740218"/>
                </a:lnTo>
                <a:cubicBezTo>
                  <a:pt x="90390" y="2747877"/>
                  <a:pt x="0" y="2691193"/>
                  <a:pt x="0" y="2605400"/>
                </a:cubicBezTo>
                <a:lnTo>
                  <a:pt x="41366" y="618362"/>
                </a:lnTo>
                <a:cubicBezTo>
                  <a:pt x="44428" y="514184"/>
                  <a:pt x="85794" y="469756"/>
                  <a:pt x="176184" y="432987"/>
                </a:cubicBezTo>
                <a:lnTo>
                  <a:pt x="1231749" y="16275"/>
                </a:lnTo>
                <a:cubicBezTo>
                  <a:pt x="1257410" y="6317"/>
                  <a:pt x="1282880" y="955"/>
                  <a:pt x="1307416" y="117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9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D722-D727-0253-4FFD-5F195B130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14400"/>
            <a:ext cx="5026152" cy="1188720"/>
          </a:xfrm>
        </p:spPr>
        <p:txBody>
          <a:bodyPr/>
          <a:lstStyle/>
          <a:p>
            <a:r>
              <a:rPr lang="en-US" sz="4800" dirty="0">
                <a:solidFill>
                  <a:schemeClr val="accent6"/>
                </a:solidFill>
              </a:rPr>
              <a:t>For Support: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45CA3-EFEE-0DA1-32C1-96431CCD3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000" dirty="0" err="1"/>
              <a:t>Bitfocus</a:t>
            </a:r>
            <a:r>
              <a:rPr lang="en-US" sz="2000" dirty="0"/>
              <a:t> Help Desk Support:</a:t>
            </a:r>
          </a:p>
          <a:p>
            <a:pPr marL="114300" indent="0">
              <a:buNone/>
            </a:pPr>
            <a:r>
              <a:rPr lang="en-US" sz="2000" dirty="0"/>
              <a:t>Email: </a:t>
            </a:r>
            <a:r>
              <a:rPr lang="en-US" sz="2000" dirty="0">
                <a:hlinkClick r:id="rId2"/>
              </a:rPr>
              <a:t>support@bitfocus.com</a:t>
            </a: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Phone: 800.594.9854 x1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 err="1"/>
              <a:t>Bitfocus</a:t>
            </a:r>
            <a:r>
              <a:rPr lang="en-US" sz="2000" dirty="0"/>
              <a:t> Community Administrators</a:t>
            </a:r>
          </a:p>
          <a:p>
            <a:pPr marL="114300" indent="0">
              <a:buNone/>
            </a:pPr>
            <a:r>
              <a:rPr lang="en-US" sz="2000" dirty="0"/>
              <a:t>Email: </a:t>
            </a:r>
            <a:r>
              <a:rPr lang="en-US" sz="2000" dirty="0" err="1">
                <a:solidFill>
                  <a:schemeClr val="accent6"/>
                </a:solidFill>
              </a:rPr>
              <a:t>wake-admin@bitfocus.com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60130-5160-6702-4CFB-D5E196482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5" name="Google Shape;277;p4" descr="Hands holding heart">
            <a:extLst>
              <a:ext uri="{FF2B5EF4-FFF2-40B4-BE49-F238E27FC236}">
                <a16:creationId xmlns:a16="http://schemas.microsoft.com/office/drawing/2014/main" id="{5DBA94BB-8A5B-AAA1-405D-31B4F353B708}"/>
              </a:ext>
            </a:extLst>
          </p:cNvPr>
          <p:cNvPicPr preferRelativeResize="0"/>
          <p:nvPr/>
        </p:nvPicPr>
        <p:blipFill>
          <a:blip r:embed="rId3"/>
          <a:srcRect l="6814" t="1695" r="29419" b="-1695"/>
          <a:stretch/>
        </p:blipFill>
        <p:spPr>
          <a:xfrm>
            <a:off x="702426" y="550116"/>
            <a:ext cx="5158879" cy="5393484"/>
          </a:xfrm>
          <a:custGeom>
            <a:avLst/>
            <a:gdLst/>
            <a:ahLst/>
            <a:cxnLst/>
            <a:rect l="l" t="t" r="r" b="b"/>
            <a:pathLst>
              <a:path w="2690223" h="2538003" extrusionOk="0">
                <a:moveTo>
                  <a:pt x="142490" y="327"/>
                </a:moveTo>
                <a:cubicBezTo>
                  <a:pt x="153657" y="-457"/>
                  <a:pt x="165108" y="154"/>
                  <a:pt x="176695" y="2327"/>
                </a:cubicBezTo>
                <a:lnTo>
                  <a:pt x="2331786" y="484616"/>
                </a:lnTo>
                <a:cubicBezTo>
                  <a:pt x="2401304" y="497649"/>
                  <a:pt x="2496893" y="561376"/>
                  <a:pt x="2507032" y="646827"/>
                </a:cubicBezTo>
                <a:lnTo>
                  <a:pt x="2689519" y="1990862"/>
                </a:lnTo>
                <a:cubicBezTo>
                  <a:pt x="2698210" y="2073416"/>
                  <a:pt x="2625793" y="2131348"/>
                  <a:pt x="2512825" y="2153073"/>
                </a:cubicBezTo>
                <a:lnTo>
                  <a:pt x="283869" y="2535428"/>
                </a:lnTo>
                <a:cubicBezTo>
                  <a:pt x="170901" y="2552808"/>
                  <a:pt x="111520" y="2480391"/>
                  <a:pt x="107175" y="2373217"/>
                </a:cubicBezTo>
                <a:lnTo>
                  <a:pt x="0" y="164537"/>
                </a:lnTo>
                <a:cubicBezTo>
                  <a:pt x="0" y="79631"/>
                  <a:pt x="64315" y="5812"/>
                  <a:pt x="142490" y="327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988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2;p3" descr="Pink tulip bouquets">
            <a:extLst>
              <a:ext uri="{FF2B5EF4-FFF2-40B4-BE49-F238E27FC236}">
                <a16:creationId xmlns:a16="http://schemas.microsoft.com/office/drawing/2014/main" id="{85B6659C-07DE-0033-5223-89BACEAE72E0}"/>
              </a:ext>
            </a:extLst>
          </p:cNvPr>
          <p:cNvPicPr preferRelativeResize="0"/>
          <p:nvPr/>
        </p:nvPicPr>
        <p:blipFill>
          <a:blip r:embed="rId3"/>
          <a:srcRect l="16902" r="16902"/>
          <a:stretch/>
        </p:blipFill>
        <p:spPr>
          <a:xfrm>
            <a:off x="6322877" y="383638"/>
            <a:ext cx="5636967" cy="5655863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 w="12700">
            <a:solidFill>
              <a:schemeClr val="accent1"/>
            </a:solidFill>
          </a:ln>
          <a:effectLst>
            <a:outerShdw blurRad="50800" dist="285741" dir="288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4" name="Google Shape;284;p5"/>
          <p:cNvSpPr txBox="1">
            <a:spLocks noGrp="1"/>
          </p:cNvSpPr>
          <p:nvPr>
            <p:ph type="ctrTitle"/>
          </p:nvPr>
        </p:nvSpPr>
        <p:spPr>
          <a:xfrm>
            <a:off x="344906" y="-542240"/>
            <a:ext cx="923873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Kadwa"/>
              <a:buNone/>
            </a:pPr>
            <a:r>
              <a:rPr lang="en-US" dirty="0">
                <a:solidFill>
                  <a:schemeClr val="accent6"/>
                </a:solidFill>
              </a:rPr>
              <a:t>Ice Breaker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85" name="Google Shape;285;p5"/>
          <p:cNvSpPr txBox="1">
            <a:spLocks noGrp="1"/>
          </p:cNvSpPr>
          <p:nvPr>
            <p:ph type="subTitle" idx="1"/>
          </p:nvPr>
        </p:nvSpPr>
        <p:spPr>
          <a:xfrm>
            <a:off x="433388" y="2528276"/>
            <a:ext cx="588949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3600" dirty="0"/>
              <a:t>What is your go-to karaoke song?</a:t>
            </a:r>
          </a:p>
        </p:txBody>
      </p:sp>
      <p:sp>
        <p:nvSpPr>
          <p:cNvPr id="286" name="Google Shape;28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5" name="Picture 4" descr="A logo of a city&#10;&#10;AI-generated content may be incorrect.">
            <a:extLst>
              <a:ext uri="{FF2B5EF4-FFF2-40B4-BE49-F238E27FC236}">
                <a16:creationId xmlns:a16="http://schemas.microsoft.com/office/drawing/2014/main" id="{7DB0E737-8352-3443-B41F-3741AD44F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57" y="5474858"/>
            <a:ext cx="1210812" cy="12108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559090" y="640080"/>
            <a:ext cx="5023104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Kadwa"/>
              <a:buNone/>
            </a:pPr>
            <a:r>
              <a:rPr lang="en-US" sz="4800" dirty="0">
                <a:solidFill>
                  <a:schemeClr val="accent6"/>
                </a:solidFill>
              </a:rPr>
              <a:t>Agenda</a:t>
            </a:r>
            <a:endParaRPr sz="4800" dirty="0">
              <a:solidFill>
                <a:schemeClr val="accent6"/>
              </a:solidFill>
            </a:endParaRPr>
          </a:p>
        </p:txBody>
      </p:sp>
      <p:sp>
        <p:nvSpPr>
          <p:cNvPr id="310" name="Google Shape;3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79A1BE7-0680-CA6E-DFB1-F4AD34880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145297"/>
              </p:ext>
            </p:extLst>
          </p:nvPr>
        </p:nvGraphicFramePr>
        <p:xfrm>
          <a:off x="559090" y="1640114"/>
          <a:ext cx="10233152" cy="325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5695-42F7-478C-4BC0-ECDA6F27C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387" y="1362997"/>
            <a:ext cx="6150293" cy="23876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User Request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C4F1E-04CF-17FB-68D0-769B20CD01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5" name="Google Shape;262;p3" descr="Field of white flowers">
            <a:extLst>
              <a:ext uri="{FF2B5EF4-FFF2-40B4-BE49-F238E27FC236}">
                <a16:creationId xmlns:a16="http://schemas.microsoft.com/office/drawing/2014/main" id="{69756A82-1BEC-1306-4382-9A04503010BA}"/>
              </a:ext>
            </a:extLst>
          </p:cNvPr>
          <p:cNvPicPr preferRelativeResize="0"/>
          <p:nvPr/>
        </p:nvPicPr>
        <p:blipFill>
          <a:blip r:embed="rId2"/>
          <a:srcRect l="14872" r="14872"/>
          <a:stretch/>
        </p:blipFill>
        <p:spPr>
          <a:xfrm>
            <a:off x="5497124" y="517294"/>
            <a:ext cx="5658555" cy="5368117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71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FD66-3DD7-E780-3E25-61380012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User Request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DB693-3635-8EE5-6713-B19A8F04B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1687483"/>
            <a:ext cx="5423500" cy="415636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user must complete the required training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General Training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Privacy and Security Training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request must come from the Agency Administrator.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Include: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Users Full Name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Email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73DA-3FE3-139F-D77C-8D5B4D7D75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5" name="Google Shape;263;p3">
            <a:extLst>
              <a:ext uri="{FF2B5EF4-FFF2-40B4-BE49-F238E27FC236}">
                <a16:creationId xmlns:a16="http://schemas.microsoft.com/office/drawing/2014/main" id="{7A5C840D-765F-856A-CF46-1E1915E49EFF}"/>
              </a:ext>
            </a:extLst>
          </p:cNvPr>
          <p:cNvPicPr preferRelativeResize="0"/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081" r="15081"/>
          <a:stretch/>
        </p:blipFill>
        <p:spPr>
          <a:xfrm>
            <a:off x="835152" y="552824"/>
            <a:ext cx="4904508" cy="5249460"/>
          </a:xfrm>
          <a:custGeom>
            <a:avLst/>
            <a:gdLst/>
            <a:ahLst/>
            <a:cxnLst/>
            <a:rect l="l" t="t" r="r" b="b"/>
            <a:pathLst>
              <a:path w="2596338" h="2410635" extrusionOk="0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263;p3" descr="Bunny and chick in field">
            <a:extLst>
              <a:ext uri="{FF2B5EF4-FFF2-40B4-BE49-F238E27FC236}">
                <a16:creationId xmlns:a16="http://schemas.microsoft.com/office/drawing/2014/main" id="{FBD04B95-FBD9-FCF4-8A1B-B83567212340}"/>
              </a:ext>
            </a:extLst>
          </p:cNvPr>
          <p:cNvPicPr preferRelativeResize="0"/>
          <p:nvPr/>
        </p:nvPicPr>
        <p:blipFill>
          <a:blip r:embed="rId4"/>
          <a:srcRect l="16118" r="16118"/>
          <a:stretch/>
        </p:blipFill>
        <p:spPr>
          <a:xfrm>
            <a:off x="835152" y="594387"/>
            <a:ext cx="4904508" cy="5249460"/>
          </a:xfrm>
          <a:custGeom>
            <a:avLst/>
            <a:gdLst/>
            <a:ahLst/>
            <a:cxnLst/>
            <a:rect l="l" t="t" r="r" b="b"/>
            <a:pathLst>
              <a:path w="2596338" h="2410635" extrusionOk="0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69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7591E-75B3-8F3A-A4EC-A972D203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01" y="768350"/>
            <a:ext cx="5649699" cy="6554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Inactive Users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C0643-F0FD-F3CC-D730-642CA928C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01" y="1613507"/>
            <a:ext cx="5649699" cy="4742843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Users should be deactivated on their last day with the agency or as soon as possible.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Inactivate user account requests must come from the Agency Administrator.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For users who accounts that have been inactive, and need to be reinstated, the request must come from the Agency Administrator.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57FFD-A787-7334-E12E-FCFEC8CC62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5" name="Google Shape;266;p3" descr="Lily of the valley bouquet">
            <a:extLst>
              <a:ext uri="{FF2B5EF4-FFF2-40B4-BE49-F238E27FC236}">
                <a16:creationId xmlns:a16="http://schemas.microsoft.com/office/drawing/2014/main" id="{466CF611-199A-D0A4-ADF8-308C8FA79449}"/>
              </a:ext>
            </a:extLst>
          </p:cNvPr>
          <p:cNvPicPr preferRelativeResize="0"/>
          <p:nvPr/>
        </p:nvPicPr>
        <p:blipFill>
          <a:blip r:embed="rId2"/>
          <a:srcRect t="11880" b="11880"/>
          <a:stretch/>
        </p:blipFill>
        <p:spPr>
          <a:xfrm>
            <a:off x="6724621" y="243052"/>
            <a:ext cx="5021077" cy="5742112"/>
          </a:xfrm>
          <a:custGeom>
            <a:avLst/>
            <a:gdLst/>
            <a:ahLst/>
            <a:cxnLst/>
            <a:rect l="l" t="t" r="r" b="b"/>
            <a:pathLst>
              <a:path w="2596338" h="2740909" extrusionOk="0">
                <a:moveTo>
                  <a:pt x="1307416" y="117"/>
                </a:moveTo>
                <a:cubicBezTo>
                  <a:pt x="1381025" y="-2395"/>
                  <a:pt x="1446232" y="35810"/>
                  <a:pt x="1483000" y="112794"/>
                </a:cubicBezTo>
                <a:lnTo>
                  <a:pt x="2582995" y="2366403"/>
                </a:lnTo>
                <a:cubicBezTo>
                  <a:pt x="2627423" y="2452197"/>
                  <a:pt x="2555419" y="2544118"/>
                  <a:pt x="2448177" y="2551779"/>
                </a:cubicBezTo>
                <a:lnTo>
                  <a:pt x="185375" y="2740218"/>
                </a:lnTo>
                <a:cubicBezTo>
                  <a:pt x="90390" y="2747877"/>
                  <a:pt x="0" y="2691193"/>
                  <a:pt x="0" y="2605400"/>
                </a:cubicBezTo>
                <a:lnTo>
                  <a:pt x="41366" y="618362"/>
                </a:lnTo>
                <a:cubicBezTo>
                  <a:pt x="44428" y="514184"/>
                  <a:pt x="85794" y="469756"/>
                  <a:pt x="176184" y="432987"/>
                </a:cubicBezTo>
                <a:lnTo>
                  <a:pt x="1231749" y="16275"/>
                </a:lnTo>
                <a:cubicBezTo>
                  <a:pt x="1257410" y="6317"/>
                  <a:pt x="1282880" y="955"/>
                  <a:pt x="1307416" y="11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83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9295C-8826-D081-6CCA-591C2AA1B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6A715-3627-C98E-0EF4-940B93292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387" y="1362997"/>
            <a:ext cx="6150293" cy="23876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HIC/PIT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83CDC-C329-18AF-1B5F-3F57AFB3E1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5" name="Google Shape;262;p3" descr="White flowers">
            <a:extLst>
              <a:ext uri="{FF2B5EF4-FFF2-40B4-BE49-F238E27FC236}">
                <a16:creationId xmlns:a16="http://schemas.microsoft.com/office/drawing/2014/main" id="{49D86BB0-4604-91E2-39C9-F70F54B23C98}"/>
              </a:ext>
            </a:extLst>
          </p:cNvPr>
          <p:cNvPicPr preferRelativeResize="0"/>
          <p:nvPr/>
        </p:nvPicPr>
        <p:blipFill>
          <a:blip r:embed="rId2"/>
          <a:srcRect l="14872" r="14872"/>
          <a:stretch/>
        </p:blipFill>
        <p:spPr>
          <a:xfrm>
            <a:off x="5497124" y="517294"/>
            <a:ext cx="5658555" cy="5368117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122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B51DA-9259-9A25-B63D-CA59B8472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A27AF-0287-105C-1773-CB26BDAE6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305" y="320672"/>
            <a:ext cx="5468649" cy="985982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HIC/PIT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7F29E-60C8-EF2C-6D3F-18688ED211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5" name="Google Shape;262;p3" descr="Bee on yellow flowers">
            <a:extLst>
              <a:ext uri="{FF2B5EF4-FFF2-40B4-BE49-F238E27FC236}">
                <a16:creationId xmlns:a16="http://schemas.microsoft.com/office/drawing/2014/main" id="{BFC57287-98AC-2449-002A-F0F75B01229C}"/>
              </a:ext>
            </a:extLst>
          </p:cNvPr>
          <p:cNvPicPr preferRelativeResize="0"/>
          <p:nvPr/>
        </p:nvPicPr>
        <p:blipFill>
          <a:blip r:embed="rId2"/>
          <a:srcRect l="14820" r="14820"/>
          <a:stretch/>
        </p:blipFill>
        <p:spPr>
          <a:xfrm>
            <a:off x="317008" y="1403551"/>
            <a:ext cx="4753756" cy="4398733"/>
          </a:xfrm>
          <a:custGeom>
            <a:avLst/>
            <a:gdLst/>
            <a:ahLst/>
            <a:cxnLst/>
            <a:rect l="l" t="t" r="r" b="b"/>
            <a:pathLst>
              <a:path w="2581080" h="2387781" extrusionOk="0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216896" dir="324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F56DB-0CFB-2FA4-60FD-A2A0CD03A6C5}"/>
              </a:ext>
            </a:extLst>
          </p:cNvPr>
          <p:cNvSpPr txBox="1"/>
          <p:nvPr/>
        </p:nvSpPr>
        <p:spPr>
          <a:xfrm>
            <a:off x="6096000" y="2362489"/>
            <a:ext cx="5935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Outreach – Workbooks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Schedule time with </a:t>
            </a:r>
            <a:r>
              <a:rPr lang="en-US" sz="1800" dirty="0" err="1">
                <a:solidFill>
                  <a:schemeClr val="bg1"/>
                </a:solidFill>
                <a:latin typeface="Lato" panose="020F0502020204030203" pitchFamily="34" charset="77"/>
              </a:rPr>
              <a:t>Bitfocus</a:t>
            </a:r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Resolve  Data Quality Issues</a:t>
            </a:r>
          </a:p>
        </p:txBody>
      </p:sp>
    </p:spTree>
    <p:extLst>
      <p:ext uri="{BB962C8B-B14F-4D97-AF65-F5344CB8AC3E}">
        <p14:creationId xmlns:p14="http://schemas.microsoft.com/office/powerpoint/2010/main" val="138423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EA7CE-4122-44AF-EC1D-EDD4A996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90" y="510328"/>
            <a:ext cx="5023104" cy="118872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Helpful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11E1C-2A6C-134D-4595-90876C0E6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595" y="1104688"/>
            <a:ext cx="8762798" cy="3840480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rgbClr val="FFC000"/>
                </a:solidFill>
                <a:effectLst/>
                <a:latin typeface="Kadwa" pitchFamily="2" charset="77"/>
                <a:cs typeface="Kadwa" pitchFamily="2" charset="77"/>
              </a:rPr>
              <a:t>[DQXX-102] Program Data Review</a:t>
            </a:r>
            <a:endParaRPr lang="en-US" dirty="0">
              <a:solidFill>
                <a:srgbClr val="FFC000"/>
              </a:solidFill>
              <a:latin typeface="Kadwa" pitchFamily="2" charset="77"/>
              <a:cs typeface="Kadwa" pitchFamily="2" charset="77"/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  <a:cs typeface="Kadwa" pitchFamily="2" charset="77"/>
              </a:rPr>
              <a:t>Report: Highlights Data Quality Errors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64DA7-FCB1-1C06-8FCC-5884BB043A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screenshot of a document&#10;&#10;AI-generated content may be incorrect.">
            <a:extLst>
              <a:ext uri="{FF2B5EF4-FFF2-40B4-BE49-F238E27FC236}">
                <a16:creationId xmlns:a16="http://schemas.microsoft.com/office/drawing/2014/main" id="{1BEED11E-CE34-61AD-8252-35CCBA465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21" y="2293408"/>
            <a:ext cx="9924407" cy="38404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42033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78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74060"/>
      </a:dk1>
      <a:lt1>
        <a:srgbClr val="FFFFFF"/>
      </a:lt1>
      <a:dk2>
        <a:srgbClr val="212121"/>
      </a:dk2>
      <a:lt2>
        <a:srgbClr val="E7E6E6"/>
      </a:lt2>
      <a:accent1>
        <a:srgbClr val="174060"/>
      </a:accent1>
      <a:accent2>
        <a:srgbClr val="375B80"/>
      </a:accent2>
      <a:accent3>
        <a:srgbClr val="7D9CB7"/>
      </a:accent3>
      <a:accent4>
        <a:srgbClr val="CE1137"/>
      </a:accent4>
      <a:accent5>
        <a:srgbClr val="A3071A"/>
      </a:accent5>
      <a:accent6>
        <a:srgbClr val="FFC107"/>
      </a:accent6>
      <a:hlink>
        <a:srgbClr val="FFC107"/>
      </a:hlink>
      <a:folHlink>
        <a:srgbClr val="839CB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253</Words>
  <Application>Microsoft Macintosh PowerPoint</Application>
  <PresentationFormat>Widescreen</PresentationFormat>
  <Paragraphs>75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Kadwa</vt:lpstr>
      <vt:lpstr>Calibri</vt:lpstr>
      <vt:lpstr>Lato</vt:lpstr>
      <vt:lpstr>Merriweather Sans</vt:lpstr>
      <vt:lpstr>Arial</vt:lpstr>
      <vt:lpstr>Office Theme</vt:lpstr>
      <vt:lpstr>Wake County NC-507</vt:lpstr>
      <vt:lpstr>Ice Breaker</vt:lpstr>
      <vt:lpstr>Agenda</vt:lpstr>
      <vt:lpstr>User Request Process</vt:lpstr>
      <vt:lpstr>User Request Process</vt:lpstr>
      <vt:lpstr>Inactive Users</vt:lpstr>
      <vt:lpstr>HIC/PIT</vt:lpstr>
      <vt:lpstr>HIC/PIT</vt:lpstr>
      <vt:lpstr>Helpful Reports</vt:lpstr>
      <vt:lpstr>Helpful Reports</vt:lpstr>
      <vt:lpstr>PowerPoint Presentation</vt:lpstr>
      <vt:lpstr>Questions?</vt:lpstr>
      <vt:lpstr>For Support: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Peter Dunbar</dc:creator>
  <cp:lastModifiedBy>Regina Abadajos</cp:lastModifiedBy>
  <cp:revision>2</cp:revision>
  <dcterms:created xsi:type="dcterms:W3CDTF">2023-03-24T17:35:07Z</dcterms:created>
  <dcterms:modified xsi:type="dcterms:W3CDTF">2025-03-22T03:09:10Z</dcterms:modified>
</cp:coreProperties>
</file>