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Roboto Slab"/>
      <p:regular r:id="rId27"/>
      <p:bold r:id="rId28"/>
    </p:embeddedFont>
    <p:embeddedFont>
      <p:font typeface="Inter"/>
      <p:regular r:id="rId29"/>
      <p:bold r:id="rId30"/>
    </p:embeddedFont>
    <p:embeddedFont>
      <p:font typeface="Gill Sans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3" roundtripDataSignature="AMtx7mit7RzACWXYNb9nYyo0hvhoEQ7f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RobotoSlab-bold.fntdata"/><Relationship Id="rId27" Type="http://schemas.openxmlformats.org/officeDocument/2006/relationships/font" Target="fonts/RobotoSlab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Inter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GillSans-regular.fntdata"/><Relationship Id="rId30" Type="http://schemas.openxmlformats.org/officeDocument/2006/relationships/font" Target="fonts/Inter-bold.fntdata"/><Relationship Id="rId11" Type="http://schemas.openxmlformats.org/officeDocument/2006/relationships/slide" Target="slides/slide5.xml"/><Relationship Id="rId33" Type="http://customschemas.google.com/relationships/presentationmetadata" Target="metadata"/><Relationship Id="rId10" Type="http://schemas.openxmlformats.org/officeDocument/2006/relationships/slide" Target="slides/slide4.xml"/><Relationship Id="rId32" Type="http://schemas.openxmlformats.org/officeDocument/2006/relationships/font" Target="fonts/GillSans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p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f9c0a07f9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f9c0a07f9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8" name="Google Shape;198;p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5" name="Google Shape;205;p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3" name="Google Shape;213;p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f9c0a07f9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f9c0a07f9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f9c0a07f99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f9c0a07f99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f32d5657cc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9" name="Google Shape;249;gf32d5657cc_0_2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f9c0a07f99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f9c0a07f9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f9c0a07f9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f9c0a07f9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fb007a50a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fb007a50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f9c0a07f9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f9c0a07f9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1" name="Google Shape;141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8" name="Google Shape;148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f9c0a07f9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f9c0a07f9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1" name="Google Shape;161;p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9" name="Google Shape;169;p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/>
          <p:nvPr/>
        </p:nvSpPr>
        <p:spPr>
          <a:xfrm>
            <a:off x="330214" y="460805"/>
            <a:ext cx="8482200" cy="89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6"/>
          <p:cNvSpPr txBox="1"/>
          <p:nvPr>
            <p:ph type="title"/>
          </p:nvPr>
        </p:nvSpPr>
        <p:spPr>
          <a:xfrm>
            <a:off x="435894" y="526617"/>
            <a:ext cx="8272200" cy="760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body"/>
          </p:nvPr>
        </p:nvSpPr>
        <p:spPr>
          <a:xfrm>
            <a:off x="435894" y="1635372"/>
            <a:ext cx="8272200" cy="27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048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1pPr>
            <a:lvl2pPr indent="-3048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2pPr>
            <a:lvl3pPr indent="-3048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3pPr>
            <a:lvl4pPr indent="-3048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4pPr>
            <a:lvl5pPr indent="-3048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5pPr>
            <a:lvl6pPr indent="-3048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6pPr>
            <a:lvl7pPr indent="-3048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7pPr>
            <a:lvl8pPr indent="-3048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8pPr>
            <a:lvl9pPr indent="-304800" lvl="8" marL="41148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200"/>
              <a:buChar char="◼"/>
              <a:defRPr/>
            </a:lvl9pPr>
          </a:lstStyle>
          <a:p/>
        </p:txBody>
      </p:sp>
      <p:sp>
        <p:nvSpPr>
          <p:cNvPr id="18" name="Google Shape;18;p16"/>
          <p:cNvSpPr txBox="1"/>
          <p:nvPr>
            <p:ph idx="10" type="dt"/>
          </p:nvPr>
        </p:nvSpPr>
        <p:spPr>
          <a:xfrm>
            <a:off x="5704463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435894" y="4463858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/>
          <p:nvPr/>
        </p:nvSpPr>
        <p:spPr>
          <a:xfrm>
            <a:off x="330214" y="460805"/>
            <a:ext cx="8482200" cy="89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7"/>
          <p:cNvSpPr txBox="1"/>
          <p:nvPr>
            <p:ph type="title"/>
          </p:nvPr>
        </p:nvSpPr>
        <p:spPr>
          <a:xfrm>
            <a:off x="435894" y="526617"/>
            <a:ext cx="8272200" cy="760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" type="body"/>
          </p:nvPr>
        </p:nvSpPr>
        <p:spPr>
          <a:xfrm rot="5400000">
            <a:off x="3250956" y="-1063048"/>
            <a:ext cx="2642100" cy="82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1pPr>
            <a:lvl2pPr indent="-29845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◼"/>
              <a:defRPr/>
            </a:lvl2pPr>
            <a:lvl3pPr indent="-2921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Char char="◼"/>
              <a:defRPr/>
            </a:lvl3pPr>
            <a:lvl4pPr indent="-2794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Char char="◼"/>
              <a:defRPr/>
            </a:lvl4pPr>
            <a:lvl5pPr indent="-2794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Char char="◼"/>
              <a:defRPr/>
            </a:lvl5pPr>
            <a:lvl6pPr indent="-3048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6pPr>
            <a:lvl7pPr indent="-3048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7pPr>
            <a:lvl8pPr indent="-3048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8pPr>
            <a:lvl9pPr indent="-304800" lvl="8" marL="41148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200"/>
              <a:buChar char="◼"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10" type="dt"/>
          </p:nvPr>
        </p:nvSpPr>
        <p:spPr>
          <a:xfrm>
            <a:off x="5704463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11" type="ftr"/>
          </p:nvPr>
        </p:nvSpPr>
        <p:spPr>
          <a:xfrm>
            <a:off x="435894" y="4463858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27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8"/>
          <p:cNvSpPr/>
          <p:nvPr/>
        </p:nvSpPr>
        <p:spPr>
          <a:xfrm>
            <a:off x="6629401" y="449794"/>
            <a:ext cx="2180100" cy="436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8"/>
          <p:cNvSpPr txBox="1"/>
          <p:nvPr>
            <p:ph type="title"/>
          </p:nvPr>
        </p:nvSpPr>
        <p:spPr>
          <a:xfrm rot="5400000">
            <a:off x="5437174" y="1698845"/>
            <a:ext cx="3887400" cy="1503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28"/>
          <p:cNvSpPr txBox="1"/>
          <p:nvPr>
            <p:ph idx="1" type="body"/>
          </p:nvPr>
        </p:nvSpPr>
        <p:spPr>
          <a:xfrm rot="5400000">
            <a:off x="1598552" y="-510656"/>
            <a:ext cx="3887400" cy="59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1pPr>
            <a:lvl2pPr indent="-3048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2pPr>
            <a:lvl3pPr indent="-3048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3pPr>
            <a:lvl4pPr indent="-3048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4pPr>
            <a:lvl5pPr indent="-3048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5pPr>
            <a:lvl6pPr indent="-3048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6pPr>
            <a:lvl7pPr indent="-3048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7pPr>
            <a:lvl8pPr indent="-3048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8pPr>
            <a:lvl9pPr indent="-304800" lvl="8" marL="41148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200"/>
              <a:buChar char="◼"/>
              <a:defRPr/>
            </a:lvl9pPr>
          </a:lstStyle>
          <a:p/>
        </p:txBody>
      </p:sp>
      <p:sp>
        <p:nvSpPr>
          <p:cNvPr id="89" name="Google Shape;89;p28"/>
          <p:cNvSpPr txBox="1"/>
          <p:nvPr>
            <p:ph idx="10" type="dt"/>
          </p:nvPr>
        </p:nvSpPr>
        <p:spPr>
          <a:xfrm>
            <a:off x="6745254" y="4467103"/>
            <a:ext cx="99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4B74A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28"/>
          <p:cNvSpPr txBox="1"/>
          <p:nvPr>
            <p:ph idx="11" type="ftr"/>
          </p:nvPr>
        </p:nvSpPr>
        <p:spPr>
          <a:xfrm>
            <a:off x="581192" y="4463858"/>
            <a:ext cx="5922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28"/>
          <p:cNvSpPr txBox="1"/>
          <p:nvPr>
            <p:ph idx="12" type="sldNum"/>
          </p:nvPr>
        </p:nvSpPr>
        <p:spPr>
          <a:xfrm>
            <a:off x="7834961" y="4467103"/>
            <a:ext cx="87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9c0a07f99_0_2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gf9c0a07f99_0_2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04800" lvl="0" marL="457200" rtl="0"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1pPr>
            <a:lvl2pPr indent="-298450" lvl="1" marL="914400" rtl="0">
              <a:spcBef>
                <a:spcPts val="500"/>
              </a:spcBef>
              <a:spcAft>
                <a:spcPts val="0"/>
              </a:spcAft>
              <a:buSzPts val="1100"/>
              <a:buChar char="◼"/>
              <a:defRPr/>
            </a:lvl2pPr>
            <a:lvl3pPr indent="-292100" lvl="2" marL="1371600" rtl="0">
              <a:spcBef>
                <a:spcPts val="500"/>
              </a:spcBef>
              <a:spcAft>
                <a:spcPts val="0"/>
              </a:spcAft>
              <a:buSzPts val="1000"/>
              <a:buChar char="◼"/>
              <a:defRPr/>
            </a:lvl3pPr>
            <a:lvl4pPr indent="-279400" lvl="3" marL="1828800" rtl="0">
              <a:spcBef>
                <a:spcPts val="500"/>
              </a:spcBef>
              <a:spcAft>
                <a:spcPts val="0"/>
              </a:spcAft>
              <a:buSzPts val="800"/>
              <a:buChar char="◼"/>
              <a:defRPr/>
            </a:lvl4pPr>
            <a:lvl5pPr indent="-279400" lvl="4" marL="2286000" rtl="0">
              <a:spcBef>
                <a:spcPts val="500"/>
              </a:spcBef>
              <a:spcAft>
                <a:spcPts val="0"/>
              </a:spcAft>
              <a:buSzPts val="800"/>
              <a:buChar char="◼"/>
              <a:defRPr/>
            </a:lvl5pPr>
            <a:lvl6pPr indent="-279400" lvl="5" marL="2743200" rtl="0">
              <a:spcBef>
                <a:spcPts val="500"/>
              </a:spcBef>
              <a:spcAft>
                <a:spcPts val="0"/>
              </a:spcAft>
              <a:buSzPts val="800"/>
              <a:buChar char="◼"/>
              <a:defRPr/>
            </a:lvl6pPr>
            <a:lvl7pPr indent="-279400" lvl="6" marL="3200400" rtl="0">
              <a:spcBef>
                <a:spcPts val="500"/>
              </a:spcBef>
              <a:spcAft>
                <a:spcPts val="0"/>
              </a:spcAft>
              <a:buSzPts val="800"/>
              <a:buChar char="◼"/>
              <a:defRPr/>
            </a:lvl7pPr>
            <a:lvl8pPr indent="-279400" lvl="7" marL="3657600" rtl="0">
              <a:spcBef>
                <a:spcPts val="500"/>
              </a:spcBef>
              <a:spcAft>
                <a:spcPts val="0"/>
              </a:spcAft>
              <a:buSzPts val="800"/>
              <a:buChar char="◼"/>
              <a:defRPr/>
            </a:lvl8pPr>
            <a:lvl9pPr indent="-279400" lvl="8" marL="4114800" rtl="0">
              <a:spcBef>
                <a:spcPts val="500"/>
              </a:spcBef>
              <a:spcAft>
                <a:spcPts val="500"/>
              </a:spcAft>
              <a:buSzPts val="800"/>
              <a:buChar char="◼"/>
              <a:defRPr/>
            </a:lvl9pPr>
          </a:lstStyle>
          <a:p/>
        </p:txBody>
      </p:sp>
      <p:sp>
        <p:nvSpPr>
          <p:cNvPr id="95" name="Google Shape;95;gf9c0a07f99_0_2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/>
          <p:nvPr/>
        </p:nvSpPr>
        <p:spPr>
          <a:xfrm>
            <a:off x="330214" y="460805"/>
            <a:ext cx="8482200" cy="89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9"/>
          <p:cNvSpPr txBox="1"/>
          <p:nvPr>
            <p:ph type="title"/>
          </p:nvPr>
        </p:nvSpPr>
        <p:spPr>
          <a:xfrm>
            <a:off x="435894" y="526617"/>
            <a:ext cx="8272200" cy="760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435894" y="1635372"/>
            <a:ext cx="8272200" cy="27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048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1pPr>
            <a:lvl2pPr indent="-3048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2pPr>
            <a:lvl3pPr indent="-3048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3pPr>
            <a:lvl4pPr indent="-3048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4pPr>
            <a:lvl5pPr indent="-3048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5pPr>
            <a:lvl6pPr indent="-3048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6pPr>
            <a:lvl7pPr indent="-3048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7pPr>
            <a:lvl8pPr indent="-3048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8pPr>
            <a:lvl9pPr indent="-304800" lvl="8" marL="41148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200"/>
              <a:buChar char="◼"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10" type="dt"/>
          </p:nvPr>
        </p:nvSpPr>
        <p:spPr>
          <a:xfrm>
            <a:off x="5704463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19"/>
          <p:cNvSpPr txBox="1"/>
          <p:nvPr>
            <p:ph idx="11" type="ftr"/>
          </p:nvPr>
        </p:nvSpPr>
        <p:spPr>
          <a:xfrm>
            <a:off x="435894" y="4463858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/>
          <p:nvPr/>
        </p:nvSpPr>
        <p:spPr>
          <a:xfrm>
            <a:off x="334900" y="2314324"/>
            <a:ext cx="8447100" cy="247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7"/>
          <p:cNvSpPr txBox="1"/>
          <p:nvPr>
            <p:ph type="ctrTitle"/>
          </p:nvPr>
        </p:nvSpPr>
        <p:spPr>
          <a:xfrm>
            <a:off x="435893" y="765323"/>
            <a:ext cx="8245200" cy="1106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Gill Sans"/>
              <a:buNone/>
              <a:defRPr sz="27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" type="subTitle"/>
          </p:nvPr>
        </p:nvSpPr>
        <p:spPr>
          <a:xfrm>
            <a:off x="435895" y="1871584"/>
            <a:ext cx="82452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200" cap="none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>
                <a:solidFill>
                  <a:srgbClr val="8A8E95"/>
                </a:solidFill>
              </a:defRPr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>
                <a:solidFill>
                  <a:srgbClr val="8A8E95"/>
                </a:solidFill>
              </a:defRPr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>
                <a:solidFill>
                  <a:srgbClr val="8A8E95"/>
                </a:solidFill>
              </a:defRPr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>
                <a:solidFill>
                  <a:srgbClr val="8A8E95"/>
                </a:solidFill>
              </a:defRPr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>
                <a:solidFill>
                  <a:srgbClr val="8A8E95"/>
                </a:solidFill>
              </a:defRPr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>
                <a:solidFill>
                  <a:srgbClr val="8A8E95"/>
                </a:solidFill>
              </a:defRPr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>
                <a:solidFill>
                  <a:srgbClr val="8A8E95"/>
                </a:solidFill>
              </a:defRPr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800"/>
              <a:buNone/>
              <a:defRPr>
                <a:solidFill>
                  <a:srgbClr val="8A8E95"/>
                </a:solidFill>
              </a:defRPr>
            </a:lvl9pPr>
          </a:lstStyle>
          <a:p/>
        </p:txBody>
      </p:sp>
      <p:sp>
        <p:nvSpPr>
          <p:cNvPr id="25" name="Google Shape;25;p17"/>
          <p:cNvSpPr txBox="1"/>
          <p:nvPr>
            <p:ph idx="10" type="dt"/>
          </p:nvPr>
        </p:nvSpPr>
        <p:spPr>
          <a:xfrm>
            <a:off x="5704463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4B74A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1" type="ftr"/>
          </p:nvPr>
        </p:nvSpPr>
        <p:spPr>
          <a:xfrm>
            <a:off x="435894" y="4463858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4B74A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2" type="sldNum"/>
          </p:nvPr>
        </p:nvSpPr>
        <p:spPr>
          <a:xfrm>
            <a:off x="7918725" y="4467103"/>
            <a:ext cx="762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/>
          <p:nvPr/>
        </p:nvSpPr>
        <p:spPr>
          <a:xfrm>
            <a:off x="335863" y="3856480"/>
            <a:ext cx="8468100" cy="94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0"/>
          <p:cNvSpPr txBox="1"/>
          <p:nvPr>
            <p:ph type="title"/>
          </p:nvPr>
        </p:nvSpPr>
        <p:spPr>
          <a:xfrm>
            <a:off x="435895" y="2282932"/>
            <a:ext cx="8272200" cy="1123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Gill Sans"/>
              <a:buNone/>
              <a:defRPr b="0" sz="2700" cap="none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" type="body"/>
          </p:nvPr>
        </p:nvSpPr>
        <p:spPr>
          <a:xfrm>
            <a:off x="435894" y="3406063"/>
            <a:ext cx="82722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400" cap="none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400">
                <a:solidFill>
                  <a:srgbClr val="8A8E95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200">
                <a:solidFill>
                  <a:srgbClr val="8A8E95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100">
                <a:solidFill>
                  <a:srgbClr val="8A8E95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100">
                <a:solidFill>
                  <a:srgbClr val="8A8E95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100">
                <a:solidFill>
                  <a:srgbClr val="8A8E95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100">
                <a:solidFill>
                  <a:srgbClr val="8A8E95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100">
                <a:solidFill>
                  <a:srgbClr val="8A8E95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000"/>
              <a:buNone/>
              <a:defRPr sz="1100">
                <a:solidFill>
                  <a:srgbClr val="8A8E95"/>
                </a:solidFill>
              </a:defRPr>
            </a:lvl9pPr>
          </a:lstStyle>
          <a:p/>
        </p:txBody>
      </p:sp>
      <p:sp>
        <p:nvSpPr>
          <p:cNvPr id="32" name="Google Shape;32;p20"/>
          <p:cNvSpPr txBox="1"/>
          <p:nvPr>
            <p:ph idx="10" type="dt"/>
          </p:nvPr>
        </p:nvSpPr>
        <p:spPr>
          <a:xfrm>
            <a:off x="5704463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4B74A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1" type="ftr"/>
          </p:nvPr>
        </p:nvSpPr>
        <p:spPr>
          <a:xfrm>
            <a:off x="435894" y="4463858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4B74A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Google Shape;34;p20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/>
          <p:nvPr/>
        </p:nvSpPr>
        <p:spPr>
          <a:xfrm>
            <a:off x="334486" y="454916"/>
            <a:ext cx="8475000" cy="94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1"/>
          <p:cNvSpPr txBox="1"/>
          <p:nvPr>
            <p:ph type="title"/>
          </p:nvPr>
        </p:nvSpPr>
        <p:spPr>
          <a:xfrm>
            <a:off x="435895" y="547244"/>
            <a:ext cx="82722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" type="body"/>
          </p:nvPr>
        </p:nvSpPr>
        <p:spPr>
          <a:xfrm>
            <a:off x="435895" y="1671002"/>
            <a:ext cx="4066800" cy="27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048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1pPr>
            <a:lvl2pPr indent="-3048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2pPr>
            <a:lvl3pPr indent="-3048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3pPr>
            <a:lvl4pPr indent="-3048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4pPr>
            <a:lvl5pPr indent="-3048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5pPr>
            <a:lvl6pPr indent="-3048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6pPr>
            <a:lvl7pPr indent="-3048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7pPr>
            <a:lvl8pPr indent="-3048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8pPr>
            <a:lvl9pPr indent="-304800" lvl="8" marL="41148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200"/>
              <a:buChar char="◼"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2" type="body"/>
          </p:nvPr>
        </p:nvSpPr>
        <p:spPr>
          <a:xfrm>
            <a:off x="4641313" y="1671002"/>
            <a:ext cx="4066800" cy="27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048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1pPr>
            <a:lvl2pPr indent="-3048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2pPr>
            <a:lvl3pPr indent="-3048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3pPr>
            <a:lvl4pPr indent="-3048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4pPr>
            <a:lvl5pPr indent="-3048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5pPr>
            <a:lvl6pPr indent="-3048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6pPr>
            <a:lvl7pPr indent="-3048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7pPr>
            <a:lvl8pPr indent="-3048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8pPr>
            <a:lvl9pPr indent="-304800" lvl="8" marL="41148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200"/>
              <a:buChar char="◼"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0" type="dt"/>
          </p:nvPr>
        </p:nvSpPr>
        <p:spPr>
          <a:xfrm>
            <a:off x="5704463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idx="11" type="ftr"/>
          </p:nvPr>
        </p:nvSpPr>
        <p:spPr>
          <a:xfrm>
            <a:off x="435894" y="4463858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/>
          <p:nvPr/>
        </p:nvSpPr>
        <p:spPr>
          <a:xfrm>
            <a:off x="334486" y="454916"/>
            <a:ext cx="8475000" cy="94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2"/>
          <p:cNvSpPr txBox="1"/>
          <p:nvPr>
            <p:ph type="title"/>
          </p:nvPr>
        </p:nvSpPr>
        <p:spPr>
          <a:xfrm>
            <a:off x="435895" y="547244"/>
            <a:ext cx="82722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" type="body"/>
          </p:nvPr>
        </p:nvSpPr>
        <p:spPr>
          <a:xfrm>
            <a:off x="665414" y="1688169"/>
            <a:ext cx="38154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b="0" sz="17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100"/>
              <a:buNone/>
              <a:defRPr b="1" sz="1200"/>
            </a:lvl9pPr>
          </a:lstStyle>
          <a:p/>
        </p:txBody>
      </p:sp>
      <p:sp>
        <p:nvSpPr>
          <p:cNvPr id="47" name="Google Shape;47;p22"/>
          <p:cNvSpPr txBox="1"/>
          <p:nvPr>
            <p:ph idx="2" type="body"/>
          </p:nvPr>
        </p:nvSpPr>
        <p:spPr>
          <a:xfrm>
            <a:off x="435895" y="2194539"/>
            <a:ext cx="4044900" cy="22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1pPr>
            <a:lvl2pPr indent="-3048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2pPr>
            <a:lvl3pPr indent="-3048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3pPr>
            <a:lvl4pPr indent="-3048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4pPr>
            <a:lvl5pPr indent="-3048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5pPr>
            <a:lvl6pPr indent="-3048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6pPr>
            <a:lvl7pPr indent="-3048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7pPr>
            <a:lvl8pPr indent="-3048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8pPr>
            <a:lvl9pPr indent="-304800" lvl="8" marL="41148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200"/>
              <a:buChar char="◼"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3" type="body"/>
          </p:nvPr>
        </p:nvSpPr>
        <p:spPr>
          <a:xfrm>
            <a:off x="4892801" y="1688169"/>
            <a:ext cx="38154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b="0" sz="17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100"/>
              <a:buNone/>
              <a:defRPr b="1" sz="1200"/>
            </a:lvl9pPr>
          </a:lstStyle>
          <a:p/>
        </p:txBody>
      </p:sp>
      <p:sp>
        <p:nvSpPr>
          <p:cNvPr id="49" name="Google Shape;49;p22"/>
          <p:cNvSpPr txBox="1"/>
          <p:nvPr>
            <p:ph idx="4" type="body"/>
          </p:nvPr>
        </p:nvSpPr>
        <p:spPr>
          <a:xfrm>
            <a:off x="4663282" y="2194539"/>
            <a:ext cx="4044900" cy="22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1pPr>
            <a:lvl2pPr indent="-3048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2pPr>
            <a:lvl3pPr indent="-3048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3pPr>
            <a:lvl4pPr indent="-3048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4pPr>
            <a:lvl5pPr indent="-3048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5pPr>
            <a:lvl6pPr indent="-3048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6pPr>
            <a:lvl7pPr indent="-3048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7pPr>
            <a:lvl8pPr indent="-3048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8pPr>
            <a:lvl9pPr indent="-304800" lvl="8" marL="41148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200"/>
              <a:buChar char="◼"/>
              <a:defRPr/>
            </a:lvl9pPr>
          </a:lstStyle>
          <a:p/>
        </p:txBody>
      </p:sp>
      <p:sp>
        <p:nvSpPr>
          <p:cNvPr id="50" name="Google Shape;50;p22"/>
          <p:cNvSpPr txBox="1"/>
          <p:nvPr>
            <p:ph idx="10" type="dt"/>
          </p:nvPr>
        </p:nvSpPr>
        <p:spPr>
          <a:xfrm>
            <a:off x="5704463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1" type="ftr"/>
          </p:nvPr>
        </p:nvSpPr>
        <p:spPr>
          <a:xfrm>
            <a:off x="435894" y="4463858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 txBox="1"/>
          <p:nvPr>
            <p:ph idx="10" type="dt"/>
          </p:nvPr>
        </p:nvSpPr>
        <p:spPr>
          <a:xfrm>
            <a:off x="5704463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" name="Google Shape;55;p23"/>
          <p:cNvSpPr txBox="1"/>
          <p:nvPr>
            <p:ph idx="11" type="ftr"/>
          </p:nvPr>
        </p:nvSpPr>
        <p:spPr>
          <a:xfrm>
            <a:off x="435894" y="4463858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23"/>
          <p:cNvSpPr/>
          <p:nvPr/>
        </p:nvSpPr>
        <p:spPr>
          <a:xfrm>
            <a:off x="330512" y="454916"/>
            <a:ext cx="8475000" cy="94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3"/>
          <p:cNvSpPr txBox="1"/>
          <p:nvPr>
            <p:ph type="title"/>
          </p:nvPr>
        </p:nvSpPr>
        <p:spPr>
          <a:xfrm>
            <a:off x="431920" y="547244"/>
            <a:ext cx="82722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/>
          <p:nvPr>
            <p:ph idx="10" type="dt"/>
          </p:nvPr>
        </p:nvSpPr>
        <p:spPr>
          <a:xfrm>
            <a:off x="5704463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24"/>
          <p:cNvSpPr txBox="1"/>
          <p:nvPr>
            <p:ph idx="11" type="ftr"/>
          </p:nvPr>
        </p:nvSpPr>
        <p:spPr>
          <a:xfrm>
            <a:off x="435894" y="4463858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24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/>
          <p:nvPr/>
        </p:nvSpPr>
        <p:spPr>
          <a:xfrm>
            <a:off x="335863" y="3856480"/>
            <a:ext cx="8473800" cy="95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5"/>
          <p:cNvSpPr txBox="1"/>
          <p:nvPr>
            <p:ph type="title"/>
          </p:nvPr>
        </p:nvSpPr>
        <p:spPr>
          <a:xfrm>
            <a:off x="435894" y="3946722"/>
            <a:ext cx="36822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74A3"/>
              </a:buClr>
              <a:buSzPts val="1500"/>
              <a:buFont typeface="Gill Sans"/>
              <a:buNone/>
              <a:defRPr b="0" sz="1500">
                <a:solidFill>
                  <a:srgbClr val="4B74A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" type="body"/>
          </p:nvPr>
        </p:nvSpPr>
        <p:spPr>
          <a:xfrm>
            <a:off x="335862" y="450900"/>
            <a:ext cx="8469600" cy="3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◼"/>
              <a:defRPr sz="15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 sz="1400">
                <a:solidFill>
                  <a:schemeClr val="dk2"/>
                </a:solidFill>
              </a:defRPr>
            </a:lvl2pPr>
            <a:lvl3pPr indent="-29845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◼"/>
              <a:defRPr sz="1200">
                <a:solidFill>
                  <a:schemeClr val="dk2"/>
                </a:solidFill>
              </a:defRPr>
            </a:lvl3pPr>
            <a:lvl4pPr indent="-2921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Char char="◼"/>
              <a:defRPr sz="1100">
                <a:solidFill>
                  <a:schemeClr val="dk2"/>
                </a:solidFill>
              </a:defRPr>
            </a:lvl4pPr>
            <a:lvl5pPr indent="-2921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Char char="◼"/>
              <a:defRPr sz="1100">
                <a:solidFill>
                  <a:schemeClr val="dk2"/>
                </a:solidFill>
              </a:defRPr>
            </a:lvl5pPr>
            <a:lvl6pPr indent="-2921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Char char="◼"/>
              <a:defRPr sz="1100">
                <a:solidFill>
                  <a:schemeClr val="dk2"/>
                </a:solidFill>
              </a:defRPr>
            </a:lvl6pPr>
            <a:lvl7pPr indent="-2921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Char char="◼"/>
              <a:defRPr sz="1100">
                <a:solidFill>
                  <a:schemeClr val="dk2"/>
                </a:solidFill>
              </a:defRPr>
            </a:lvl7pPr>
            <a:lvl8pPr indent="-2921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Char char="◼"/>
              <a:defRPr sz="1100">
                <a:solidFill>
                  <a:schemeClr val="dk2"/>
                </a:solidFill>
              </a:defRPr>
            </a:lvl8pPr>
            <a:lvl9pPr indent="-292100" lvl="8" marL="41148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000"/>
              <a:buChar char="◼"/>
              <a:defRPr sz="1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25"/>
          <p:cNvSpPr txBox="1"/>
          <p:nvPr>
            <p:ph idx="2" type="body"/>
          </p:nvPr>
        </p:nvSpPr>
        <p:spPr>
          <a:xfrm>
            <a:off x="4305617" y="3946722"/>
            <a:ext cx="44025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6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6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6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6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6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600"/>
              <a:buNone/>
              <a:defRPr sz="700"/>
            </a:lvl9pPr>
          </a:lstStyle>
          <a:p/>
        </p:txBody>
      </p:sp>
      <p:sp>
        <p:nvSpPr>
          <p:cNvPr id="68" name="Google Shape;68;p25"/>
          <p:cNvSpPr txBox="1"/>
          <p:nvPr>
            <p:ph idx="10" type="dt"/>
          </p:nvPr>
        </p:nvSpPr>
        <p:spPr>
          <a:xfrm>
            <a:off x="5704463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4B74A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25"/>
          <p:cNvSpPr txBox="1"/>
          <p:nvPr>
            <p:ph idx="11" type="ftr"/>
          </p:nvPr>
        </p:nvSpPr>
        <p:spPr>
          <a:xfrm>
            <a:off x="435894" y="4463858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4B74A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4B74A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6"/>
          <p:cNvSpPr txBox="1"/>
          <p:nvPr>
            <p:ph type="title"/>
          </p:nvPr>
        </p:nvSpPr>
        <p:spPr>
          <a:xfrm>
            <a:off x="435895" y="3520042"/>
            <a:ext cx="82722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ill Sans"/>
              <a:buNone/>
              <a:defRPr b="0" sz="1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26"/>
          <p:cNvSpPr/>
          <p:nvPr>
            <p:ph idx="2" type="pic"/>
          </p:nvPr>
        </p:nvSpPr>
        <p:spPr>
          <a:xfrm>
            <a:off x="335863" y="449794"/>
            <a:ext cx="8468100" cy="26682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6"/>
          <p:cNvSpPr txBox="1"/>
          <p:nvPr>
            <p:ph idx="1" type="body"/>
          </p:nvPr>
        </p:nvSpPr>
        <p:spPr>
          <a:xfrm>
            <a:off x="435894" y="3945095"/>
            <a:ext cx="8272200" cy="4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9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6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6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6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6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6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600"/>
              <a:buNone/>
              <a:defRPr sz="700"/>
            </a:lvl9pPr>
          </a:lstStyle>
          <a:p/>
        </p:txBody>
      </p:sp>
      <p:sp>
        <p:nvSpPr>
          <p:cNvPr id="75" name="Google Shape;75;p26"/>
          <p:cNvSpPr txBox="1"/>
          <p:nvPr>
            <p:ph idx="10" type="dt"/>
          </p:nvPr>
        </p:nvSpPr>
        <p:spPr>
          <a:xfrm>
            <a:off x="5704463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1" type="ftr"/>
          </p:nvPr>
        </p:nvSpPr>
        <p:spPr>
          <a:xfrm>
            <a:off x="435894" y="4463858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435894" y="528843"/>
            <a:ext cx="82722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435894" y="1752002"/>
            <a:ext cx="8272200" cy="26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2921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Char char="◼"/>
              <a:defRPr b="0" i="0" sz="11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794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Char char="◼"/>
              <a:defRPr b="0" i="0" sz="9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794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Char char="◼"/>
              <a:defRPr b="0" i="0" sz="9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794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Char char="◼"/>
              <a:defRPr b="0" i="0" sz="9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794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Char char="◼"/>
              <a:defRPr b="0" i="0" sz="9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794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Char char="◼"/>
              <a:defRPr b="0" i="0" sz="9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794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ts val="800"/>
              <a:buFont typeface="Noto Sans Symbols"/>
              <a:buChar char="◼"/>
              <a:defRPr b="0" i="0" sz="9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0" type="dt"/>
          </p:nvPr>
        </p:nvSpPr>
        <p:spPr>
          <a:xfrm>
            <a:off x="5704463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1" type="ftr"/>
          </p:nvPr>
        </p:nvSpPr>
        <p:spPr>
          <a:xfrm>
            <a:off x="435894" y="4463858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15"/>
          <p:cNvSpPr/>
          <p:nvPr/>
        </p:nvSpPr>
        <p:spPr>
          <a:xfrm>
            <a:off x="334900" y="342900"/>
            <a:ext cx="2777400" cy="7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5"/>
          <p:cNvSpPr/>
          <p:nvPr/>
        </p:nvSpPr>
        <p:spPr>
          <a:xfrm>
            <a:off x="6031610" y="340232"/>
            <a:ext cx="2777400" cy="74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5"/>
          <p:cNvSpPr/>
          <p:nvPr/>
        </p:nvSpPr>
        <p:spPr>
          <a:xfrm>
            <a:off x="3181373" y="342900"/>
            <a:ext cx="2777400" cy="6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435894" y="528843"/>
            <a:ext cx="82722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435894" y="1752002"/>
            <a:ext cx="8272200" cy="26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◼"/>
              <a:defRPr b="0" i="0" sz="14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Char char="◼"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2921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Char char="◼"/>
              <a:defRPr b="0" i="0" sz="11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794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Char char="◼"/>
              <a:defRPr b="0" i="0" sz="9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794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Char char="◼"/>
              <a:defRPr b="0" i="0" sz="9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794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Char char="◼"/>
              <a:defRPr b="0" i="0" sz="9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794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Char char="◼"/>
              <a:defRPr b="0" i="0" sz="9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794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Char char="◼"/>
              <a:defRPr b="0" i="0" sz="9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794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ts val="800"/>
              <a:buFont typeface="Noto Sans Symbols"/>
              <a:buChar char="◼"/>
              <a:defRPr b="0" i="0" sz="9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9" name="Google Shape;99;p18"/>
          <p:cNvSpPr txBox="1"/>
          <p:nvPr>
            <p:ph idx="10" type="dt"/>
          </p:nvPr>
        </p:nvSpPr>
        <p:spPr>
          <a:xfrm>
            <a:off x="5704463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0" name="Google Shape;100;p18"/>
          <p:cNvSpPr txBox="1"/>
          <p:nvPr>
            <p:ph idx="11" type="ftr"/>
          </p:nvPr>
        </p:nvSpPr>
        <p:spPr>
          <a:xfrm>
            <a:off x="435894" y="4463858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1" name="Google Shape;101;p18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2" name="Google Shape;102;p18"/>
          <p:cNvSpPr/>
          <p:nvPr/>
        </p:nvSpPr>
        <p:spPr>
          <a:xfrm>
            <a:off x="334900" y="342900"/>
            <a:ext cx="2777400" cy="7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8"/>
          <p:cNvSpPr/>
          <p:nvPr/>
        </p:nvSpPr>
        <p:spPr>
          <a:xfrm>
            <a:off x="6031610" y="340232"/>
            <a:ext cx="2777400" cy="74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8"/>
          <p:cNvSpPr/>
          <p:nvPr/>
        </p:nvSpPr>
        <p:spPr>
          <a:xfrm>
            <a:off x="3181373" y="342900"/>
            <a:ext cx="2777400" cy="6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1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Relationship Id="rId7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/>
          <p:nvPr/>
        </p:nvSpPr>
        <p:spPr>
          <a:xfrm>
            <a:off x="334900" y="342900"/>
            <a:ext cx="2777400" cy="7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"/>
          <p:cNvSpPr/>
          <p:nvPr/>
        </p:nvSpPr>
        <p:spPr>
          <a:xfrm>
            <a:off x="6031610" y="340232"/>
            <a:ext cx="2777400" cy="74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"/>
          <p:cNvSpPr/>
          <p:nvPr/>
        </p:nvSpPr>
        <p:spPr>
          <a:xfrm>
            <a:off x="3181373" y="342900"/>
            <a:ext cx="2777400" cy="6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334900" y="2314324"/>
            <a:ext cx="8447100" cy="247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1" name="Google Shape;121;p1"/>
          <p:cNvSpPr/>
          <p:nvPr/>
        </p:nvSpPr>
        <p:spPr>
          <a:xfrm>
            <a:off x="435893" y="342901"/>
            <a:ext cx="829500" cy="4394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"/>
          <p:cNvSpPr/>
          <p:nvPr/>
        </p:nvSpPr>
        <p:spPr>
          <a:xfrm>
            <a:off x="1338315" y="342900"/>
            <a:ext cx="4686300" cy="439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"/>
          <p:cNvSpPr txBox="1"/>
          <p:nvPr>
            <p:ph type="title"/>
          </p:nvPr>
        </p:nvSpPr>
        <p:spPr>
          <a:xfrm>
            <a:off x="1617185" y="600459"/>
            <a:ext cx="4341600" cy="3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None/>
            </a:pPr>
            <a:r>
              <a:rPr lang="en" sz="32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MHSA Workflow Training </a:t>
            </a:r>
            <a:r>
              <a:rPr lang="en" sz="3200">
                <a:solidFill>
                  <a:srgbClr val="FFFFFF"/>
                </a:solidFill>
              </a:rPr>
              <a:t> </a:t>
            </a:r>
            <a:br>
              <a:rPr lang="en" sz="3200">
                <a:solidFill>
                  <a:srgbClr val="FFFFFF"/>
                </a:solidFill>
              </a:rPr>
            </a:br>
            <a:r>
              <a:rPr lang="en" sz="1800">
                <a:latin typeface="Roboto Slab"/>
                <a:ea typeface="Roboto Slab"/>
                <a:cs typeface="Roboto Slab"/>
                <a:sym typeface="Roboto Slab"/>
              </a:rPr>
              <a:t>San Francisco </a:t>
            </a:r>
            <a:br>
              <a:rPr lang="en" sz="2400">
                <a:solidFill>
                  <a:srgbClr val="FFFFFF"/>
                </a:solidFill>
              </a:rPr>
            </a:br>
            <a:br>
              <a:rPr lang="en" sz="2400">
                <a:solidFill>
                  <a:srgbClr val="FFFFFF"/>
                </a:solidFill>
              </a:rPr>
            </a:br>
            <a:endParaRPr sz="2400">
              <a:solidFill>
                <a:srgbClr val="FFFFFF"/>
              </a:solidFill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6097404" y="340231"/>
            <a:ext cx="2711700" cy="4397400"/>
          </a:xfrm>
          <a:prstGeom prst="rect">
            <a:avLst/>
          </a:prstGeom>
          <a:solidFill>
            <a:srgbClr val="61708B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"/>
          <p:cNvSpPr txBox="1"/>
          <p:nvPr/>
        </p:nvSpPr>
        <p:spPr>
          <a:xfrm>
            <a:off x="2910016" y="5514203"/>
            <a:ext cx="138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"/>
          <p:cNvSpPr txBox="1"/>
          <p:nvPr>
            <p:ph type="title"/>
          </p:nvPr>
        </p:nvSpPr>
        <p:spPr>
          <a:xfrm>
            <a:off x="435894" y="526617"/>
            <a:ext cx="8272200" cy="760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Assessment Warnings- Program-level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88" name="Google Shape;188;p9"/>
          <p:cNvSpPr txBox="1"/>
          <p:nvPr>
            <p:ph idx="1" type="body"/>
          </p:nvPr>
        </p:nvSpPr>
        <p:spPr>
          <a:xfrm>
            <a:off x="435897" y="1635375"/>
            <a:ext cx="4378500" cy="27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Font typeface="Inter"/>
              <a:buChar char="◼"/>
            </a:pPr>
            <a:r>
              <a:rPr lang="en">
                <a:latin typeface="Inter"/>
                <a:ea typeface="Inter"/>
                <a:cs typeface="Inter"/>
                <a:sym typeface="Inter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Program-level warnings can be set under the enrollment screen. 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◼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Enabling warnings at this level will enable them for all case managers assigned to this enrollment. 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89" name="Google Shape;18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9399" y="1557244"/>
            <a:ext cx="2138825" cy="3086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f9c0a07f99_0_15"/>
          <p:cNvSpPr txBox="1"/>
          <p:nvPr>
            <p:ph type="title"/>
          </p:nvPr>
        </p:nvSpPr>
        <p:spPr>
          <a:xfrm>
            <a:off x="435895" y="2282932"/>
            <a:ext cx="8272200" cy="11232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Exits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95" name="Google Shape;195;gf9c0a07f99_0_15"/>
          <p:cNvSpPr txBox="1"/>
          <p:nvPr>
            <p:ph idx="1" type="body"/>
          </p:nvPr>
        </p:nvSpPr>
        <p:spPr>
          <a:xfrm>
            <a:off x="435894" y="3406063"/>
            <a:ext cx="8272200" cy="45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"/>
          <p:cNvSpPr txBox="1"/>
          <p:nvPr>
            <p:ph type="title"/>
          </p:nvPr>
        </p:nvSpPr>
        <p:spPr>
          <a:xfrm>
            <a:off x="435894" y="526617"/>
            <a:ext cx="8272200" cy="760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Gill Sans"/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Exit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01" name="Google Shape;201;p11"/>
          <p:cNvSpPr txBox="1"/>
          <p:nvPr>
            <p:ph idx="1" type="body"/>
          </p:nvPr>
        </p:nvSpPr>
        <p:spPr>
          <a:xfrm>
            <a:off x="365200" y="1534150"/>
            <a:ext cx="7818300" cy="8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◼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An exit should be completed when the client is no longer in housing. 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02" name="Google Shape;20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125" y="2423250"/>
            <a:ext cx="7021327" cy="160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"/>
          <p:cNvSpPr txBox="1"/>
          <p:nvPr>
            <p:ph type="title"/>
          </p:nvPr>
        </p:nvSpPr>
        <p:spPr>
          <a:xfrm>
            <a:off x="435894" y="526617"/>
            <a:ext cx="8272200" cy="760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Gill Sans"/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Exit</a:t>
            </a: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08" name="Google Shape;208;p12"/>
          <p:cNvSpPr txBox="1"/>
          <p:nvPr>
            <p:ph idx="1" type="body"/>
          </p:nvPr>
        </p:nvSpPr>
        <p:spPr>
          <a:xfrm>
            <a:off x="332600" y="1471575"/>
            <a:ext cx="5015700" cy="8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◼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Destination should reflect the client’s housing circumstance when they left. 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◼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Some fields may auto-populate with information from the enrollment. 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09" name="Google Shape;20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275" y="2820175"/>
            <a:ext cx="5132626" cy="117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14775" y="2030584"/>
            <a:ext cx="3141001" cy="2990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77387"/>
            </a:gs>
            <a:gs pos="100000">
              <a:srgbClr val="1A3551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6" name="Google Shape;216;p13"/>
          <p:cNvSpPr txBox="1"/>
          <p:nvPr>
            <p:ph type="title"/>
          </p:nvPr>
        </p:nvSpPr>
        <p:spPr>
          <a:xfrm>
            <a:off x="427600" y="1343700"/>
            <a:ext cx="2592000" cy="28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ill Sans"/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Review of Workflow </a:t>
            </a:r>
            <a:endParaRPr b="1">
              <a:solidFill>
                <a:schemeClr val="accen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17" name="Google Shape;217;p13"/>
          <p:cNvSpPr/>
          <p:nvPr/>
        </p:nvSpPr>
        <p:spPr>
          <a:xfrm>
            <a:off x="334900" y="342900"/>
            <a:ext cx="2777400" cy="7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3"/>
          <p:cNvSpPr/>
          <p:nvPr/>
        </p:nvSpPr>
        <p:spPr>
          <a:xfrm>
            <a:off x="3181373" y="342900"/>
            <a:ext cx="2777400" cy="6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3"/>
          <p:cNvSpPr/>
          <p:nvPr/>
        </p:nvSpPr>
        <p:spPr>
          <a:xfrm>
            <a:off x="6031610" y="340232"/>
            <a:ext cx="2777400" cy="74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3"/>
          <p:cNvSpPr/>
          <p:nvPr/>
        </p:nvSpPr>
        <p:spPr>
          <a:xfrm>
            <a:off x="3203550" y="676050"/>
            <a:ext cx="5588700" cy="419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0825" y="2617101"/>
            <a:ext cx="574575" cy="58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62188" y="2628952"/>
            <a:ext cx="574575" cy="56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52100" y="2528250"/>
            <a:ext cx="676025" cy="67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57875" y="2625038"/>
            <a:ext cx="574575" cy="5666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5" name="Google Shape;225;p13"/>
          <p:cNvGrpSpPr/>
          <p:nvPr/>
        </p:nvGrpSpPr>
        <p:grpSpPr>
          <a:xfrm>
            <a:off x="3370675" y="3191700"/>
            <a:ext cx="5083602" cy="1179295"/>
            <a:chOff x="-104204" y="1747927"/>
            <a:chExt cx="6778137" cy="1572394"/>
          </a:xfrm>
        </p:grpSpPr>
        <p:sp>
          <p:nvSpPr>
            <p:cNvPr id="226" name="Google Shape;226;p13"/>
            <p:cNvSpPr/>
            <p:nvPr/>
          </p:nvSpPr>
          <p:spPr>
            <a:xfrm>
              <a:off x="4358" y="1865454"/>
              <a:ext cx="1228800" cy="49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3"/>
            <p:cNvSpPr txBox="1"/>
            <p:nvPr/>
          </p:nvSpPr>
          <p:spPr>
            <a:xfrm>
              <a:off x="-104204" y="1796677"/>
              <a:ext cx="1084200" cy="49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Gill Sans"/>
                <a:buNone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Enrollment</a:t>
              </a:r>
              <a:r>
                <a:rPr b="0" i="0" lang="en" sz="12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1448094" y="1865454"/>
              <a:ext cx="1228800" cy="49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3845629" y="1796644"/>
              <a:ext cx="1415400" cy="49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Annual Assessment </a:t>
              </a:r>
              <a:endParaRPr b="0" i="0" sz="1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30" name="Google Shape;230;p13"/>
            <p:cNvSpPr txBox="1"/>
            <p:nvPr/>
          </p:nvSpPr>
          <p:spPr>
            <a:xfrm>
              <a:off x="1110900" y="1804810"/>
              <a:ext cx="1566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Gill Sans"/>
                <a:buNone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Move-in Date </a:t>
              </a:r>
              <a:endParaRPr b="0" i="0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31" name="Google Shape;231;p13"/>
            <p:cNvSpPr txBox="1"/>
            <p:nvPr/>
          </p:nvSpPr>
          <p:spPr>
            <a:xfrm>
              <a:off x="5261031" y="1865454"/>
              <a:ext cx="1228800" cy="49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Gill Sans"/>
                <a:buNone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Exit </a:t>
              </a:r>
              <a:endParaRPr b="0" i="0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5445133" y="2828921"/>
              <a:ext cx="1228800" cy="49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3"/>
            <p:cNvSpPr txBox="1"/>
            <p:nvPr/>
          </p:nvSpPr>
          <p:spPr>
            <a:xfrm>
              <a:off x="2670445" y="1747927"/>
              <a:ext cx="1084200" cy="49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Gill Sans"/>
                <a:buNone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MHSA Service</a:t>
              </a:r>
              <a:endParaRPr b="0" i="0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pic>
        <p:nvPicPr>
          <p:cNvPr id="234" name="Google Shape;234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06925" y="2625025"/>
            <a:ext cx="574575" cy="57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f9c0a07f99_0_20"/>
          <p:cNvSpPr txBox="1"/>
          <p:nvPr>
            <p:ph type="title"/>
          </p:nvPr>
        </p:nvSpPr>
        <p:spPr>
          <a:xfrm>
            <a:off x="435895" y="2282932"/>
            <a:ext cx="8272200" cy="11232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Reports</a:t>
            </a: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40" name="Google Shape;240;gf9c0a07f99_0_20"/>
          <p:cNvSpPr txBox="1"/>
          <p:nvPr>
            <p:ph idx="1" type="body"/>
          </p:nvPr>
        </p:nvSpPr>
        <p:spPr>
          <a:xfrm>
            <a:off x="435894" y="3406063"/>
            <a:ext cx="8272200" cy="45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f9c0a07f99_0_217"/>
          <p:cNvSpPr txBox="1"/>
          <p:nvPr>
            <p:ph type="title"/>
          </p:nvPr>
        </p:nvSpPr>
        <p:spPr>
          <a:xfrm>
            <a:off x="435894" y="526617"/>
            <a:ext cx="8272200" cy="7602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Gill Sans"/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MHSA Report: Active Client List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46" name="Google Shape;246;gf9c0a07f99_0_217"/>
          <p:cNvSpPr txBox="1"/>
          <p:nvPr>
            <p:ph idx="1" type="body"/>
          </p:nvPr>
        </p:nvSpPr>
        <p:spPr>
          <a:xfrm>
            <a:off x="508000" y="1163242"/>
            <a:ext cx="6447600" cy="2910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Font typeface="Inter"/>
              <a:buChar char="◼"/>
            </a:pPr>
            <a:r>
              <a:rPr lang="en" sz="14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The MHSA Active Client List 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rtl="0" algn="l">
              <a:spcBef>
                <a:spcPts val="800"/>
              </a:spcBef>
              <a:spcAft>
                <a:spcPts val="0"/>
              </a:spcAft>
              <a:buSzPts val="1400"/>
              <a:buFont typeface="Inter"/>
              <a:buChar char="◼"/>
            </a:pPr>
            <a:r>
              <a:rPr lang="en" sz="1400">
                <a:latin typeface="Inter"/>
                <a:ea typeface="Inter"/>
                <a:cs typeface="Inter"/>
                <a:sym typeface="Inter"/>
              </a:rPr>
              <a:t>Holistic view of client interactions with MHSA programs and services.</a:t>
            </a:r>
            <a:endParaRPr sz="1400"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rtl="0" algn="l">
              <a:spcBef>
                <a:spcPts val="800"/>
              </a:spcBef>
              <a:spcAft>
                <a:spcPts val="0"/>
              </a:spcAft>
              <a:buSzPts val="1400"/>
              <a:buFont typeface="Inter"/>
              <a:buChar char="◼"/>
            </a:pPr>
            <a:r>
              <a:rPr lang="en" sz="1400">
                <a:latin typeface="Inter"/>
                <a:ea typeface="Inter"/>
                <a:cs typeface="Inter"/>
                <a:sym typeface="Inter"/>
              </a:rPr>
              <a:t>Accessed under the Data Analysis Tab </a:t>
            </a:r>
            <a:endParaRPr sz="1400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f32d5657cc_0_249"/>
          <p:cNvSpPr txBox="1"/>
          <p:nvPr>
            <p:ph type="title"/>
          </p:nvPr>
        </p:nvSpPr>
        <p:spPr>
          <a:xfrm>
            <a:off x="435894" y="526617"/>
            <a:ext cx="8272200" cy="760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Gill Sans"/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MHSA Report: Active Client List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2" name="Google Shape;252;gf32d5657cc_0_249"/>
          <p:cNvSpPr txBox="1"/>
          <p:nvPr>
            <p:ph idx="1" type="body"/>
          </p:nvPr>
        </p:nvSpPr>
        <p:spPr>
          <a:xfrm>
            <a:off x="365200" y="1534150"/>
            <a:ext cx="7818300" cy="8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◼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Access the report under the Data Analysis Tab.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◼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Under San Francisco ONE System Reports&gt; </a:t>
            </a:r>
            <a:r>
              <a:rPr lang="en">
                <a:latin typeface="Inter"/>
                <a:ea typeface="Inter"/>
                <a:cs typeface="Inter"/>
                <a:sym typeface="Inter"/>
              </a:rPr>
              <a:t>MSHA</a:t>
            </a:r>
            <a:r>
              <a:rPr lang="en">
                <a:latin typeface="Inter"/>
                <a:ea typeface="Inter"/>
                <a:cs typeface="Inter"/>
                <a:sym typeface="Inter"/>
              </a:rPr>
              <a:t> Reports 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53" name="Google Shape;253;gf32d5657cc_0_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2675" y="2342050"/>
            <a:ext cx="5803075" cy="16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gf32d5657cc_0_2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887" y="4051815"/>
            <a:ext cx="7858924" cy="600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f9c0a07f99_0_25"/>
          <p:cNvSpPr txBox="1"/>
          <p:nvPr>
            <p:ph type="title"/>
          </p:nvPr>
        </p:nvSpPr>
        <p:spPr>
          <a:xfrm>
            <a:off x="435894" y="526617"/>
            <a:ext cx="8272200" cy="7602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Program Roster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0" name="Google Shape;260;gf9c0a07f99_0_25"/>
          <p:cNvSpPr txBox="1"/>
          <p:nvPr>
            <p:ph idx="1" type="body"/>
          </p:nvPr>
        </p:nvSpPr>
        <p:spPr>
          <a:xfrm>
            <a:off x="508000" y="1163242"/>
            <a:ext cx="6447600" cy="2910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D5DAE3"/>
                </a:solidFill>
              </a:rPr>
              <a:t> </a:t>
            </a:r>
            <a:r>
              <a:rPr lang="en">
                <a:latin typeface="Inter"/>
                <a:ea typeface="Inter"/>
                <a:cs typeface="Inter"/>
                <a:sym typeface="Inter"/>
              </a:rPr>
              <a:t>[GNRL-106] Program Roster (Program Based Report)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◼"/>
            </a:pPr>
            <a:r>
              <a:rPr lang="en" sz="1400">
                <a:latin typeface="Inter"/>
                <a:ea typeface="Inter"/>
                <a:cs typeface="Inter"/>
                <a:sym typeface="Inter"/>
              </a:rPr>
              <a:t>Who’s stayed in the program</a:t>
            </a:r>
            <a:r>
              <a:rPr b="1" lang="en" sz="1400">
                <a:latin typeface="Inter"/>
                <a:ea typeface="Inter"/>
                <a:cs typeface="Inter"/>
                <a:sym typeface="Inter"/>
              </a:rPr>
              <a:t> </a:t>
            </a:r>
            <a:endParaRPr sz="1400"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Inter"/>
              <a:buChar char="◼"/>
            </a:pPr>
            <a:r>
              <a:rPr lang="en" sz="1400">
                <a:latin typeface="Inter"/>
                <a:ea typeface="Inter"/>
                <a:cs typeface="Inter"/>
                <a:sym typeface="Inter"/>
              </a:rPr>
              <a:t>Lists program stay information for clients with the selected status in the selected program</a:t>
            </a:r>
            <a:endParaRPr sz="1400"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Inter"/>
              <a:buChar char="◼"/>
            </a:pPr>
            <a:r>
              <a:rPr lang="en" sz="1400">
                <a:latin typeface="Inter"/>
                <a:ea typeface="Inter"/>
                <a:cs typeface="Inter"/>
                <a:sym typeface="Inter"/>
              </a:rPr>
              <a:t>Accessed in the Report Library </a:t>
            </a:r>
            <a:endParaRPr sz="14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f9c0a07f99_0_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Program Roster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66" name="Google Shape;266;gf9c0a07f99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8950" y="1308775"/>
            <a:ext cx="6288623" cy="265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"/>
          <p:cNvSpPr txBox="1"/>
          <p:nvPr>
            <p:ph type="ctrTitle"/>
          </p:nvPr>
        </p:nvSpPr>
        <p:spPr>
          <a:xfrm>
            <a:off x="435893" y="765323"/>
            <a:ext cx="8245200" cy="1106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Agenda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31" name="Google Shape;131;p2"/>
          <p:cNvSpPr txBox="1"/>
          <p:nvPr>
            <p:ph idx="1" type="subTitle"/>
          </p:nvPr>
        </p:nvSpPr>
        <p:spPr>
          <a:xfrm>
            <a:off x="435895" y="1871584"/>
            <a:ext cx="82452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50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p2"/>
          <p:cNvSpPr txBox="1"/>
          <p:nvPr/>
        </p:nvSpPr>
        <p:spPr>
          <a:xfrm>
            <a:off x="656888" y="2506481"/>
            <a:ext cx="48297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Char char="●"/>
            </a:pPr>
            <a:r>
              <a:rPr b="0" i="0" lang="en" sz="14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Enrollment </a:t>
            </a:r>
            <a:endParaRPr b="0" i="0" sz="1400" u="none" cap="none" strike="noStrike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Char char="●"/>
            </a:pPr>
            <a:r>
              <a:rPr b="0" i="0" lang="en" sz="14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MHSA Service</a:t>
            </a:r>
            <a:endParaRPr b="0" i="0" sz="1400" u="none" cap="none" strike="noStrike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Char char="●"/>
            </a:pPr>
            <a:r>
              <a:rPr lang="en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Annual and Status Assessment </a:t>
            </a:r>
            <a:r>
              <a:rPr b="0" i="0" lang="en" sz="14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b="0" i="0" sz="1400" u="none" cap="none" strike="noStrike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Char char="●"/>
            </a:pPr>
            <a:r>
              <a:rPr b="0" i="0" lang="en" sz="14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Exit </a:t>
            </a:r>
            <a:endParaRPr b="0" i="0" sz="1400" u="none" cap="none" strike="noStrike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Char char="●"/>
            </a:pPr>
            <a:r>
              <a:rPr b="0" i="0" lang="en" sz="14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Report </a:t>
            </a:r>
            <a:endParaRPr b="0" i="0" sz="1400" u="none" cap="none" strike="noStrike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fb007a50ac_0_0"/>
          <p:cNvSpPr txBox="1"/>
          <p:nvPr>
            <p:ph type="title"/>
          </p:nvPr>
        </p:nvSpPr>
        <p:spPr>
          <a:xfrm>
            <a:off x="435894" y="526617"/>
            <a:ext cx="8272200" cy="7602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Questions??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72" name="Google Shape;272;gfb007a50a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9825" y="1554925"/>
            <a:ext cx="3181501" cy="327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9c0a07f99_0_0"/>
          <p:cNvSpPr txBox="1"/>
          <p:nvPr>
            <p:ph type="title"/>
          </p:nvPr>
        </p:nvSpPr>
        <p:spPr>
          <a:xfrm>
            <a:off x="435895" y="2282932"/>
            <a:ext cx="8272200" cy="11232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Enrollments </a:t>
            </a:r>
            <a:endParaRPr/>
          </a:p>
        </p:txBody>
      </p:sp>
      <p:sp>
        <p:nvSpPr>
          <p:cNvPr id="138" name="Google Shape;138;gf9c0a07f99_0_0"/>
          <p:cNvSpPr txBox="1"/>
          <p:nvPr>
            <p:ph idx="1" type="body"/>
          </p:nvPr>
        </p:nvSpPr>
        <p:spPr>
          <a:xfrm>
            <a:off x="435894" y="3406063"/>
            <a:ext cx="8272200" cy="45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"/>
          <p:cNvSpPr txBox="1"/>
          <p:nvPr>
            <p:ph type="title"/>
          </p:nvPr>
        </p:nvSpPr>
        <p:spPr>
          <a:xfrm>
            <a:off x="435894" y="526617"/>
            <a:ext cx="8272200" cy="760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Gill Sans"/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Enrollment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4" name="Google Shape;144;p3"/>
          <p:cNvSpPr txBox="1"/>
          <p:nvPr>
            <p:ph idx="1" type="body"/>
          </p:nvPr>
        </p:nvSpPr>
        <p:spPr>
          <a:xfrm>
            <a:off x="435900" y="2196125"/>
            <a:ext cx="3216600" cy="20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◼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An enrollment is completed when the client begins receiving services. 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◼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Collect as much information as possible.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◼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Avoid using Client Refused and Data Not Collected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45" name="Google Shape;14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95300" y="1969325"/>
            <a:ext cx="4087475" cy="270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"/>
          <p:cNvSpPr txBox="1"/>
          <p:nvPr>
            <p:ph type="title"/>
          </p:nvPr>
        </p:nvSpPr>
        <p:spPr>
          <a:xfrm>
            <a:off x="435894" y="526617"/>
            <a:ext cx="8272200" cy="760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Gill Sans"/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Enrollment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51" name="Google Shape;151;p4"/>
          <p:cNvSpPr txBox="1"/>
          <p:nvPr>
            <p:ph idx="1" type="body"/>
          </p:nvPr>
        </p:nvSpPr>
        <p:spPr>
          <a:xfrm>
            <a:off x="435900" y="1570950"/>
            <a:ext cx="7783200" cy="7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◼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The move-in date may usually aligns with the enrollment date.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◼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If not, the move-in date should be entered when the client moves in. 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52" name="Google Shape;15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4912" y="2331150"/>
            <a:ext cx="5025174" cy="251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f9c0a07f99_0_10"/>
          <p:cNvSpPr txBox="1"/>
          <p:nvPr>
            <p:ph type="title"/>
          </p:nvPr>
        </p:nvSpPr>
        <p:spPr>
          <a:xfrm>
            <a:off x="435895" y="2282932"/>
            <a:ext cx="8272200" cy="11232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Annual and Status Assessments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58" name="Google Shape;158;gf9c0a07f99_0_10"/>
          <p:cNvSpPr txBox="1"/>
          <p:nvPr>
            <p:ph idx="1" type="body"/>
          </p:nvPr>
        </p:nvSpPr>
        <p:spPr>
          <a:xfrm>
            <a:off x="435894" y="3406063"/>
            <a:ext cx="8272200" cy="45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4" name="Google Shape;164;p7"/>
          <p:cNvSpPr/>
          <p:nvPr/>
        </p:nvSpPr>
        <p:spPr>
          <a:xfrm>
            <a:off x="367936" y="364258"/>
            <a:ext cx="3131100" cy="441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5" name="Google Shape;165;p7"/>
          <p:cNvSpPr txBox="1"/>
          <p:nvPr>
            <p:ph type="title"/>
          </p:nvPr>
        </p:nvSpPr>
        <p:spPr>
          <a:xfrm>
            <a:off x="719368" y="835323"/>
            <a:ext cx="2452200" cy="34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ill Sans"/>
              <a:buNone/>
            </a:pPr>
            <a:r>
              <a:rPr lang="en" sz="2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Annual and Status Assessment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66" name="Google Shape;166;p7"/>
          <p:cNvSpPr txBox="1"/>
          <p:nvPr>
            <p:ph idx="1" type="body"/>
          </p:nvPr>
        </p:nvSpPr>
        <p:spPr>
          <a:xfrm>
            <a:off x="3866929" y="835323"/>
            <a:ext cx="4581300" cy="34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◼"/>
            </a:pP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Add an annual assessment every year within +/- 30 days of enrollment anniversary.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◼"/>
            </a:pP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Status assessments are completed if there is a significant change in the client’s living situation between annual assessments.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"/>
          <p:cNvSpPr txBox="1"/>
          <p:nvPr>
            <p:ph type="title"/>
          </p:nvPr>
        </p:nvSpPr>
        <p:spPr>
          <a:xfrm>
            <a:off x="435894" y="526617"/>
            <a:ext cx="8272200" cy="760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Gill Sans"/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Annual/Status Assessments- User Account Settings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72" name="Google Shape;172;p8"/>
          <p:cNvSpPr txBox="1"/>
          <p:nvPr/>
        </p:nvSpPr>
        <p:spPr>
          <a:xfrm>
            <a:off x="371175" y="1528900"/>
            <a:ext cx="801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Inter"/>
              <a:buChar char="■"/>
            </a:pPr>
            <a:r>
              <a:rPr b="0" i="0" lang="en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There are two ways to access annual and status assessments in ONE. </a:t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73" name="Google Shape;17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4800" y="1993325"/>
            <a:ext cx="3504524" cy="263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66025" y="3833801"/>
            <a:ext cx="5742075" cy="10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 txBox="1"/>
          <p:nvPr>
            <p:ph type="title"/>
          </p:nvPr>
        </p:nvSpPr>
        <p:spPr>
          <a:xfrm>
            <a:off x="435894" y="526617"/>
            <a:ext cx="8272200" cy="760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Assessment Warnings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80" name="Google Shape;180;p10"/>
          <p:cNvSpPr txBox="1"/>
          <p:nvPr>
            <p:ph idx="1" type="body"/>
          </p:nvPr>
        </p:nvSpPr>
        <p:spPr>
          <a:xfrm>
            <a:off x="435900" y="1635373"/>
            <a:ext cx="82722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Font typeface="Inter"/>
              <a:buChar char="◼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Staff can set assessment warnings to notify them when a client’s annual assessment is due.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81" name="Google Shape;18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3500" y="2338113"/>
            <a:ext cx="2875125" cy="20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5675" y="2300363"/>
            <a:ext cx="3936501" cy="21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vidend">
  <a:themeElements>
    <a:clrScheme name="Third Try">
      <a:dk1>
        <a:srgbClr val="20374E"/>
      </a:dk1>
      <a:lt1>
        <a:srgbClr val="F4F3F3"/>
      </a:lt1>
      <a:dk2>
        <a:srgbClr val="23405E"/>
      </a:dk2>
      <a:lt2>
        <a:srgbClr val="DCDDEB"/>
      </a:lt2>
      <a:accent1>
        <a:srgbClr val="2F4866"/>
      </a:accent1>
      <a:accent2>
        <a:srgbClr val="982B27"/>
      </a:accent2>
      <a:accent3>
        <a:srgbClr val="576C83"/>
      </a:accent3>
      <a:accent4>
        <a:srgbClr val="8D99AF"/>
      </a:accent4>
      <a:accent5>
        <a:srgbClr val="20374E"/>
      </a:accent5>
      <a:accent6>
        <a:srgbClr val="E9E5E4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ividend">
  <a:themeElements>
    <a:clrScheme name="Third Try">
      <a:dk1>
        <a:srgbClr val="20374E"/>
      </a:dk1>
      <a:lt1>
        <a:srgbClr val="F4F3F3"/>
      </a:lt1>
      <a:dk2>
        <a:srgbClr val="23405E"/>
      </a:dk2>
      <a:lt2>
        <a:srgbClr val="DCDDEB"/>
      </a:lt2>
      <a:accent1>
        <a:srgbClr val="2F4866"/>
      </a:accent1>
      <a:accent2>
        <a:srgbClr val="982B27"/>
      </a:accent2>
      <a:accent3>
        <a:srgbClr val="576C83"/>
      </a:accent3>
      <a:accent4>
        <a:srgbClr val="8D99AF"/>
      </a:accent4>
      <a:accent5>
        <a:srgbClr val="20374E"/>
      </a:accent5>
      <a:accent6>
        <a:srgbClr val="E9E5E4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