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5_0.xml" ContentType="application/vnd.ms-powerpoint.comments+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7_0.xml" ContentType="application/vnd.ms-powerpoint.comments+xml"/>
  <Override PartName="/ppt/notesSlides/notesSlide10.xml" ContentType="application/vnd.openxmlformats-officedocument.presentationml.notesSlide+xml"/>
  <Override PartName="/ppt/comments/modernComment_109_0.xml" ContentType="application/vnd.ms-powerpoint.comments+xml"/>
  <Override PartName="/ppt/ink/ink1.xml" ContentType="application/inkml+xml"/>
  <Override PartName="/ppt/notesSlides/notesSlide11.xml" ContentType="application/vnd.openxmlformats-officedocument.presentationml.notesSlide+xml"/>
  <Override PartName="/ppt/comments/modernComment_10A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E_1655848F.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4" r:id="rId9"/>
    <p:sldId id="263" r:id="rId10"/>
    <p:sldId id="265" r:id="rId11"/>
    <p:sldId id="266" r:id="rId12"/>
    <p:sldId id="268" r:id="rId13"/>
    <p:sldId id="270" r:id="rId14"/>
    <p:sldId id="267" r:id="rId15"/>
    <p:sldId id="269"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Helios" panose="020B0504020202020204" pitchFamily="34" charset="0"/>
      <p:regular r:id="rId22"/>
    </p:embeddedFont>
    <p:embeddedFont>
      <p:font typeface="Helios Bold" panose="020B0704020202020204" pitchFamily="34" charset="0"/>
      <p:regular r:id="rId23"/>
      <p:bold r:id="rId24"/>
    </p:embeddedFont>
    <p:embeddedFont>
      <p:font typeface="Helios Italics" panose="020B0503020202090204" pitchFamily="34" charset="0"/>
      <p:regular r:id="rId25"/>
      <p:italic r:id="rId26"/>
    </p:embeddedFont>
    <p:embeddedFont>
      <p:font typeface="MV Boli" panose="02000500030200090000" pitchFamily="2" charset="0"/>
      <p:regular r:id="rId27"/>
    </p:embeddedFont>
    <p:embeddedFont>
      <p:font typeface="TT Hoves Bold" panose="02000003020000060003"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DC6B07-9080-B58F-2EFC-AC1EB1CC120E}" name="Marti Phillips" initials="MP" userId="S::martip@bitfocus.com::2310752d-0bf7-4bc0-9491-5e3c56f95a51" providerId="AD"/>
  <p188:author id="{8A2DD195-D6D2-50C4-5B6E-EB9C234D286A}" name="Sarah Dougherty" initials="SD" userId="S::sarahd@bitfocus.com::f2abe51e-997c-4f02-b181-446a6dc456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13B63"/>
    <a:srgbClr val="C00000"/>
    <a:srgbClr val="E9213A"/>
    <a:srgbClr val="A314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58" autoAdjust="0"/>
    <p:restoredTop sz="63115" autoAdjust="0"/>
  </p:normalViewPr>
  <p:slideViewPr>
    <p:cSldViewPr>
      <p:cViewPr varScale="1">
        <p:scale>
          <a:sx n="39" d="100"/>
          <a:sy n="39" d="100"/>
        </p:scale>
        <p:origin x="23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202F8C14-4257-F042-8D14-3B60B698690E}" authorId="{8A2DD195-D6D2-50C4-5B6E-EB9C234D286A}" status="resolved" created="2023-11-30T16:01:06.002" complete="100000">
    <pc:sldMkLst xmlns:pc="http://schemas.microsoft.com/office/powerpoint/2013/main/command">
      <pc:docMk/>
      <pc:sldMk cId="0" sldId="256"/>
    </pc:sldMkLst>
    <p188:txBody>
      <a:bodyPr/>
      <a:lstStyle/>
      <a:p>
        <a:r>
          <a:rPr lang="en-US"/>
          <a:t>Let’s say something in the notes to introduce this deck and its purpose.</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57A0DB57-98E1-314B-9572-B0408EE9BC6D}" authorId="{8A2DD195-D6D2-50C4-5B6E-EB9C234D286A}" status="resolved" created="2023-11-30T15:50:54.216" complete="100000">
    <pc:sldMkLst xmlns:pc="http://schemas.microsoft.com/office/powerpoint/2013/main/command">
      <pc:docMk/>
      <pc:sldMk cId="0" sldId="261"/>
    </pc:sldMkLst>
    <p188:replyLst>
      <p188:reply id="{A57AADAA-67C6-F647-A830-0D626415EDA6}" authorId="{39DC6B07-9080-B58F-2EFC-AC1EB1CC120E}" created="2023-12-06T17:43:27.641">
        <p188:txBody>
          <a:bodyPr/>
          <a:lstStyle/>
          <a:p>
            <a:r>
              <a:rPr lang="en-US"/>
              <a:t>Done! I also bulked up the talking points b/c those felt a bit thin in hindsight. </a:t>
            </a:r>
          </a:p>
        </p188:txBody>
      </p188:reply>
    </p188:replyLst>
    <p188:txBody>
      <a:bodyPr/>
      <a:lstStyle/>
      <a:p>
        <a:r>
          <a:rPr lang="en-US"/>
          <a:t>We should probably say which metrics make us the largest. It would also be good to include mention that Bitfocus was founded by system administrators, that the majority of our staff are former CoC staff, direct service providers, social workers, system administrators, etc., and how our staff are daily users of Clarity so we really know our stuff. </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834FEC2A-4B3B-7B4A-A09B-68E288976800}" authorId="{8A2DD195-D6D2-50C4-5B6E-EB9C234D286A}" status="resolved" created="2023-11-30T15:53:40.304" complete="100000">
    <ac:deMkLst xmlns:ac="http://schemas.microsoft.com/office/drawing/2013/main/command">
      <pc:docMk xmlns:pc="http://schemas.microsoft.com/office/powerpoint/2013/main/command"/>
      <pc:sldMk xmlns:pc="http://schemas.microsoft.com/office/powerpoint/2013/main/command" cId="0" sldId="262"/>
      <ac:spMk id="14" creationId="{00000000-0000-0000-0000-000000000000}"/>
    </ac:deMkLst>
    <p188:txBody>
      <a:bodyPr/>
      <a:lstStyle/>
      <a:p>
        <a:r>
          <a:rPr lang="en-US"/>
          <a:t>Can we make this graphic a little more like a timeline? At first glance it’s not clear that’s what it is and it feels like arbitrary points.</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6EB5B089-2B09-2344-9FD4-69265F269BD1}" authorId="{8A2DD195-D6D2-50C4-5B6E-EB9C234D286A}" status="resolved" created="2023-11-30T15:54:39.244" complete="100000">
    <ac:txMkLst xmlns:ac="http://schemas.microsoft.com/office/drawing/2013/main/command">
      <pc:docMk xmlns:pc="http://schemas.microsoft.com/office/powerpoint/2013/main/command"/>
      <pc:sldMk xmlns:pc="http://schemas.microsoft.com/office/powerpoint/2013/main/command" cId="0" sldId="263"/>
      <ac:spMk id="10" creationId="{00000000-0000-0000-0000-000000000000}"/>
      <ac:txMk cp="0" len="31">
        <ac:context len="125" hash="3193178673"/>
      </ac:txMk>
    </ac:txMkLst>
    <p188:pos x="5857061" y="927799"/>
    <p188:replyLst>
      <p188:reply id="{35E80B40-FCDC-7F48-96F9-9D31F7A186CC}" authorId="{8A2DD195-D6D2-50C4-5B6E-EB9C234D286A}" created="2023-11-30T15:55:52.010">
        <p188:txBody>
          <a:bodyPr/>
          <a:lstStyle/>
          <a:p>
            <a:r>
              <a:rPr lang="en-US"/>
              <a:t>I just saw that it’s covered on the next slide — maybe we introduce the why first, and then the procedures on the second slide?</a:t>
            </a:r>
          </a:p>
        </p188:txBody>
      </p188:reply>
      <p188:reply id="{7290FD67-27A1-0644-B49C-92FCCD6E9A9B}" authorId="{39DC6B07-9080-B58F-2EFC-AC1EB1CC120E}" created="2023-12-06T19:07:38.783">
        <p188:txBody>
          <a:bodyPr/>
          <a:lstStyle/>
          <a:p>
            <a:r>
              <a:rPr lang="en-US"/>
              <a:t>I switched the order. Let me know if that feels better. </a:t>
            </a:r>
          </a:p>
        </p188:txBody>
      </p188:reply>
    </p188:replyLst>
    <p188:txBody>
      <a:bodyPr/>
      <a:lstStyle/>
      <a:p>
        <a:r>
          <a:rPr lang="en-US"/>
          <a:t>Can we add information about why the blackout period happens/is needed?</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A86FB562-E869-BF4A-BA65-E1B3069FE688}" authorId="{8A2DD195-D6D2-50C4-5B6E-EB9C234D286A}" status="resolved" created="2023-11-30T15:58:13.737" complete="100000">
    <ac:txMkLst xmlns:ac="http://schemas.microsoft.com/office/drawing/2013/main/command">
      <pc:docMk xmlns:pc="http://schemas.microsoft.com/office/powerpoint/2013/main/command"/>
      <pc:sldMk xmlns:pc="http://schemas.microsoft.com/office/powerpoint/2013/main/command" cId="0" sldId="265"/>
      <ac:spMk id="8" creationId="{00000000-0000-0000-0000-000000000000}"/>
      <ac:txMk cp="0" len="46">
        <ac:context len="47" hash="1503868983"/>
      </ac:txMk>
    </ac:txMkLst>
    <p188:pos x="5019547" y="937601"/>
    <p188:txBody>
      <a:bodyPr/>
      <a:lstStyle/>
      <a:p>
        <a:r>
          <a:rPr lang="en-US"/>
          <a:t>I think this slide could be confused with what functionality will be available at go-live, not what historical data will be available. Maybe tweak the wording?</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69A6A5F7-926B-C249-B40E-94EA98062912}" authorId="{8A2DD195-D6D2-50C4-5B6E-EB9C234D286A}" status="resolved" created="2023-11-30T15:59:30.974" complete="100000">
    <ac:txMkLst xmlns:ac="http://schemas.microsoft.com/office/drawing/2013/main/command">
      <pc:docMk xmlns:pc="http://schemas.microsoft.com/office/powerpoint/2013/main/command"/>
      <pc:sldMk xmlns:pc="http://schemas.microsoft.com/office/powerpoint/2013/main/command" cId="0" sldId="266"/>
      <ac:spMk id="26" creationId="{00000000-0000-0000-0000-000000000000}"/>
      <ac:txMk cp="0" len="20">
        <ac:context len="29" hash="547975522"/>
      </ac:txMk>
    </ac:txMkLst>
    <p188:pos x="2828930" y="948876"/>
    <p188:replyLst>
      <p188:reply id="{EE558C95-961F-D042-900D-74EF221F45E5}" authorId="{39DC6B07-9080-B58F-2EFC-AC1EB1CC120E}" created="2023-12-06T19:26:49.169">
        <p188:txBody>
          <a:bodyPr/>
          <a:lstStyle/>
          <a:p>
            <a:r>
              <a:rPr lang="en-US"/>
              <a:t>Added a description. Does that make it more clear?</a:t>
            </a:r>
          </a:p>
        </p188:txBody>
      </p188:reply>
    </p188:replyLst>
    <p188:txBody>
      <a:bodyPr/>
      <a:lstStyle/>
      <a:p>
        <a:r>
          <a:rPr lang="en-US"/>
          <a:t>I’m not clear on how this fits into the list. Is this a resource or are we saying they can turn to their agency administrator?</a:t>
        </a:r>
      </a:p>
    </p188:txBody>
  </p188:cm>
</p188:cmLst>
</file>

<file path=ppt/comments/modernComment_10E_1655848F.xml><?xml version="1.0" encoding="utf-8"?>
<p188:cmLst xmlns:a="http://schemas.openxmlformats.org/drawingml/2006/main" xmlns:r="http://schemas.openxmlformats.org/officeDocument/2006/relationships" xmlns:p188="http://schemas.microsoft.com/office/powerpoint/2018/8/main">
  <p188:cm id="{265DB28B-E9B4-EC4A-9AE2-1F2D6152D1DD}" authorId="{8A2DD195-D6D2-50C4-5B6E-EB9C234D286A}" status="resolved" created="2023-11-30T15:54:39.244" complete="100000">
    <ac:txMkLst xmlns:ac="http://schemas.microsoft.com/office/drawing/2013/main/command">
      <pc:docMk xmlns:pc="http://schemas.microsoft.com/office/powerpoint/2013/main/command"/>
      <pc:sldMk xmlns:pc="http://schemas.microsoft.com/office/powerpoint/2013/main/command" cId="374703247" sldId="270"/>
      <ac:spMk id="10" creationId="{00000000-0000-0000-0000-000000000000}"/>
      <ac:txMk cp="0" len="31">
        <ac:context len="125" hash="3193178673"/>
      </ac:txMk>
    </ac:txMkLst>
    <p188:replyLst>
      <p188:reply id="{35E80B40-FCDC-7F48-96F9-9D31F7A186CC}" authorId="{8A2DD195-D6D2-50C4-5B6E-EB9C234D286A}" created="2023-11-30T15:55:52.010">
        <p188:txBody>
          <a:bodyPr/>
          <a:lstStyle/>
          <a:p>
            <a:r>
              <a:rPr lang="en-US"/>
              <a:t>I just saw that it’s covered on the next slide — maybe we introduce the why first, and then the procedures on the second slide?</a:t>
            </a:r>
          </a:p>
        </p188:txBody>
      </p188:reply>
      <p188:reply id="{7290FD67-27A1-0644-B49C-92FCCD6E9A9B}" authorId="{39DC6B07-9080-B58F-2EFC-AC1EB1CC120E}" created="2023-12-06T19:07:38.783">
        <p188:txBody>
          <a:bodyPr/>
          <a:lstStyle/>
          <a:p>
            <a:r>
              <a:rPr lang="en-US"/>
              <a:t>I switched the order. Let me know if that feels better. </a:t>
            </a:r>
          </a:p>
        </p188:txBody>
      </p188:reply>
    </p188:replyLst>
    <p188:txBody>
      <a:bodyPr/>
      <a:lstStyle/>
      <a:p>
        <a:r>
          <a:rPr lang="en-US"/>
          <a:t>Can we add information about why the blackout period happens/is needed?</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6T19:19:51.033"/>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A704E-49D0-054D-B246-6E17D5FE68C7}" type="datetimeFigureOut">
              <a:rPr lang="en-US" smtClean="0"/>
              <a:t>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4F2C7-6488-1C47-B5F4-13ECEAC8424F}" type="slidenum">
              <a:rPr lang="en-US" smtClean="0"/>
              <a:t>‹#›</a:t>
            </a:fld>
            <a:endParaRPr lang="en-US"/>
          </a:p>
        </p:txBody>
      </p:sp>
    </p:spTree>
    <p:extLst>
      <p:ext uri="{BB962C8B-B14F-4D97-AF65-F5344CB8AC3E}">
        <p14:creationId xmlns:p14="http://schemas.microsoft.com/office/powerpoint/2010/main" val="202140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presentation provides an opportunity for you to meet with your providers and users to introduce </a:t>
            </a:r>
            <a:r>
              <a:rPr lang="en-US" dirty="0" err="1"/>
              <a:t>Bitfocus</a:t>
            </a:r>
            <a:r>
              <a:rPr lang="en-US" dirty="0"/>
              <a:t> &amp; Clarity and prepare them for the transition. We’ve included information that is commonly asked or may be helpful for end users to know. </a:t>
            </a:r>
          </a:p>
          <a:p>
            <a:endParaRPr lang="en-US" dirty="0"/>
          </a:p>
          <a:p>
            <a:r>
              <a:rPr lang="en-US" dirty="0"/>
              <a:t>Update this presentation to relay your community’s priorities, preferences, and policies &amp; procedures. Let your </a:t>
            </a:r>
            <a:r>
              <a:rPr lang="en-US" dirty="0" err="1"/>
              <a:t>Bitfocus</a:t>
            </a:r>
            <a:r>
              <a:rPr lang="en-US" dirty="0"/>
              <a:t> BFF or Professional Services Project Lead know if you have questions about how to </a:t>
            </a:r>
            <a:r>
              <a:rPr lang="en-US"/>
              <a:t>best prepare.</a:t>
            </a:r>
            <a:endParaRPr lang="en-US" dirty="0"/>
          </a:p>
        </p:txBody>
      </p:sp>
      <p:sp>
        <p:nvSpPr>
          <p:cNvPr id="4" name="Slide Number Placeholder 3"/>
          <p:cNvSpPr>
            <a:spLocks noGrp="1"/>
          </p:cNvSpPr>
          <p:nvPr>
            <p:ph type="sldNum" sz="quarter" idx="5"/>
          </p:nvPr>
        </p:nvSpPr>
        <p:spPr/>
        <p:txBody>
          <a:bodyPr/>
          <a:lstStyle/>
          <a:p>
            <a:fld id="{04A4F2C7-6488-1C47-B5F4-13ECEAC8424F}" type="slidenum">
              <a:rPr lang="en-US" smtClean="0"/>
              <a:t>1</a:t>
            </a:fld>
            <a:endParaRPr lang="en-US"/>
          </a:p>
        </p:txBody>
      </p:sp>
    </p:spTree>
    <p:extLst>
      <p:ext uri="{BB962C8B-B14F-4D97-AF65-F5344CB8AC3E}">
        <p14:creationId xmlns:p14="http://schemas.microsoft.com/office/powerpoint/2010/main" val="204474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that users have an understanding of the what legacy data will and won’t be available at go-live. Your community may not collect all the custom data elements available after Go-live. Update the list to the items your community utilizes.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explain that custom functionality will be available at Go-Live if that is part of your community’s configuration plan. This means users will be able to create new records, but they will not have access to historical records until the custom migration occurs.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time to address questions and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4A4F2C7-6488-1C47-B5F4-13ECEAC8424F}" type="slidenum">
              <a:rPr lang="en-US" smtClean="0"/>
              <a:t>10</a:t>
            </a:fld>
            <a:endParaRPr lang="en-US"/>
          </a:p>
        </p:txBody>
      </p:sp>
    </p:spTree>
    <p:extLst>
      <p:ext uri="{BB962C8B-B14F-4D97-AF65-F5344CB8AC3E}">
        <p14:creationId xmlns:p14="http://schemas.microsoft.com/office/powerpoint/2010/main" val="2661186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users expect from you through this process? Highlight all of the new and existing resources that will be available to them. You may want to highlight specific opportunities like office hours where they can raise questions or address their concerns.</a:t>
            </a:r>
          </a:p>
          <a:p>
            <a:endParaRPr lang="en-US" dirty="0"/>
          </a:p>
          <a:p>
            <a:r>
              <a:rPr lang="en-US" b="1" dirty="0"/>
              <a:t>HMIS Training</a:t>
            </a:r>
            <a:r>
              <a:rPr lang="en-US" dirty="0"/>
              <a:t>: Users will receive training from your project team. Provide more information on your training offerings and the process. </a:t>
            </a:r>
          </a:p>
          <a:p>
            <a:endParaRPr lang="en-US" dirty="0"/>
          </a:p>
          <a:p>
            <a:r>
              <a:rPr lang="en-US" b="1" dirty="0"/>
              <a:t>Agency Administrator</a:t>
            </a:r>
            <a:r>
              <a:rPr lang="en-US" dirty="0"/>
              <a:t>: If your community uses an agency administrator model, reminder users that they can turn to their agency administrators for support during the transition process or after-go live if they need support. </a:t>
            </a:r>
          </a:p>
          <a:p>
            <a:endParaRPr lang="en-US" dirty="0"/>
          </a:p>
          <a:p>
            <a:r>
              <a:rPr lang="en-US" b="1" dirty="0"/>
              <a:t>Help Desk Support</a:t>
            </a:r>
            <a:r>
              <a:rPr lang="en-US" dirty="0"/>
              <a:t>: Emphasize your local Help Desk and remind users of the process.  </a:t>
            </a:r>
          </a:p>
          <a:p>
            <a:endParaRPr lang="en-US" dirty="0"/>
          </a:p>
          <a:p>
            <a:r>
              <a:rPr lang="en-US" b="1" dirty="0"/>
              <a:t>Transition Inquiries: </a:t>
            </a:r>
            <a:r>
              <a:rPr lang="en-US" dirty="0"/>
              <a:t>Users will have many questions about the transition. Highlight your preferred process. Some communities may choose to offer office hours or have a direct point of contact to provide. </a:t>
            </a:r>
          </a:p>
        </p:txBody>
      </p:sp>
      <p:sp>
        <p:nvSpPr>
          <p:cNvPr id="4" name="Slide Number Placeholder 3"/>
          <p:cNvSpPr>
            <a:spLocks noGrp="1"/>
          </p:cNvSpPr>
          <p:nvPr>
            <p:ph type="sldNum" sz="quarter" idx="5"/>
          </p:nvPr>
        </p:nvSpPr>
        <p:spPr/>
        <p:txBody>
          <a:bodyPr/>
          <a:lstStyle/>
          <a:p>
            <a:fld id="{04A4F2C7-6488-1C47-B5F4-13ECEAC8424F}" type="slidenum">
              <a:rPr lang="en-US" smtClean="0"/>
              <a:t>11</a:t>
            </a:fld>
            <a:endParaRPr lang="en-US"/>
          </a:p>
        </p:txBody>
      </p:sp>
    </p:spTree>
    <p:extLst>
      <p:ext uri="{BB962C8B-B14F-4D97-AF65-F5344CB8AC3E}">
        <p14:creationId xmlns:p14="http://schemas.microsoft.com/office/powerpoint/2010/main" val="348568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room for questions during the presentation or specify a mechanism for users to ask questions. It’s important for users to feel heard during the process. </a:t>
            </a:r>
          </a:p>
        </p:txBody>
      </p:sp>
      <p:sp>
        <p:nvSpPr>
          <p:cNvPr id="4" name="Slide Number Placeholder 3"/>
          <p:cNvSpPr>
            <a:spLocks noGrp="1"/>
          </p:cNvSpPr>
          <p:nvPr>
            <p:ph type="sldNum" sz="quarter" idx="5"/>
          </p:nvPr>
        </p:nvSpPr>
        <p:spPr/>
        <p:txBody>
          <a:bodyPr/>
          <a:lstStyle/>
          <a:p>
            <a:fld id="{04A4F2C7-6488-1C47-B5F4-13ECEAC8424F}" type="slidenum">
              <a:rPr lang="en-US" smtClean="0"/>
              <a:t>12</a:t>
            </a:fld>
            <a:endParaRPr lang="en-US"/>
          </a:p>
        </p:txBody>
      </p:sp>
    </p:spTree>
    <p:extLst>
      <p:ext uri="{BB962C8B-B14F-4D97-AF65-F5344CB8AC3E}">
        <p14:creationId xmlns:p14="http://schemas.microsoft.com/office/powerpoint/2010/main" val="2499739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detail any next steps or action items for your community. We provided some sample next steps to get you thinking about what may need to happen next in your community</a:t>
            </a:r>
          </a:p>
        </p:txBody>
      </p:sp>
      <p:sp>
        <p:nvSpPr>
          <p:cNvPr id="4" name="Slide Number Placeholder 3"/>
          <p:cNvSpPr>
            <a:spLocks noGrp="1"/>
          </p:cNvSpPr>
          <p:nvPr>
            <p:ph type="sldNum" sz="quarter" idx="5"/>
          </p:nvPr>
        </p:nvSpPr>
        <p:spPr/>
        <p:txBody>
          <a:bodyPr/>
          <a:lstStyle/>
          <a:p>
            <a:fld id="{04A4F2C7-6488-1C47-B5F4-13ECEAC8424F}" type="slidenum">
              <a:rPr lang="en-US" smtClean="0"/>
              <a:t>13</a:t>
            </a:fld>
            <a:endParaRPr lang="en-US"/>
          </a:p>
        </p:txBody>
      </p:sp>
    </p:spTree>
    <p:extLst>
      <p:ext uri="{BB962C8B-B14F-4D97-AF65-F5344CB8AC3E}">
        <p14:creationId xmlns:p14="http://schemas.microsoft.com/office/powerpoint/2010/main" val="408505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include a contact where users can reach out with additional questions. </a:t>
            </a:r>
          </a:p>
        </p:txBody>
      </p:sp>
      <p:sp>
        <p:nvSpPr>
          <p:cNvPr id="4" name="Slide Number Placeholder 3"/>
          <p:cNvSpPr>
            <a:spLocks noGrp="1"/>
          </p:cNvSpPr>
          <p:nvPr>
            <p:ph type="sldNum" sz="quarter" idx="5"/>
          </p:nvPr>
        </p:nvSpPr>
        <p:spPr/>
        <p:txBody>
          <a:bodyPr/>
          <a:lstStyle/>
          <a:p>
            <a:fld id="{04A4F2C7-6488-1C47-B5F4-13ECEAC8424F}" type="slidenum">
              <a:rPr lang="en-US" smtClean="0"/>
              <a:t>14</a:t>
            </a:fld>
            <a:endParaRPr lang="en-US"/>
          </a:p>
        </p:txBody>
      </p:sp>
    </p:spTree>
    <p:extLst>
      <p:ext uri="{BB962C8B-B14F-4D97-AF65-F5344CB8AC3E}">
        <p14:creationId xmlns:p14="http://schemas.microsoft.com/office/powerpoint/2010/main" val="2411015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users for their patience and flexibility through this process. Emphasize your own excitement for the transition and Clarity. </a:t>
            </a:r>
          </a:p>
        </p:txBody>
      </p:sp>
      <p:sp>
        <p:nvSpPr>
          <p:cNvPr id="4" name="Slide Number Placeholder 3"/>
          <p:cNvSpPr>
            <a:spLocks noGrp="1"/>
          </p:cNvSpPr>
          <p:nvPr>
            <p:ph type="sldNum" sz="quarter" idx="5"/>
          </p:nvPr>
        </p:nvSpPr>
        <p:spPr/>
        <p:txBody>
          <a:bodyPr/>
          <a:lstStyle/>
          <a:p>
            <a:fld id="{04A4F2C7-6488-1C47-B5F4-13ECEAC8424F}" type="slidenum">
              <a:rPr lang="en-US" smtClean="0"/>
              <a:t>15</a:t>
            </a:fld>
            <a:endParaRPr lang="en-US"/>
          </a:p>
        </p:txBody>
      </p:sp>
    </p:spTree>
    <p:extLst>
      <p:ext uri="{BB962C8B-B14F-4D97-AF65-F5344CB8AC3E}">
        <p14:creationId xmlns:p14="http://schemas.microsoft.com/office/powerpoint/2010/main" val="301103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instill trust in the process &amp; your team. Take time to introduce the project team and their roles. Emphasize that the project team will be overseeing the transition alongside </a:t>
            </a:r>
            <a:r>
              <a:rPr lang="en-US" dirty="0" err="1"/>
              <a:t>Bitfocus</a:t>
            </a:r>
            <a:r>
              <a:rPr lang="en-US" dirty="0"/>
              <a:t>. </a:t>
            </a:r>
          </a:p>
        </p:txBody>
      </p:sp>
      <p:sp>
        <p:nvSpPr>
          <p:cNvPr id="4" name="Slide Number Placeholder 3"/>
          <p:cNvSpPr>
            <a:spLocks noGrp="1"/>
          </p:cNvSpPr>
          <p:nvPr>
            <p:ph type="sldNum" sz="quarter" idx="5"/>
          </p:nvPr>
        </p:nvSpPr>
        <p:spPr/>
        <p:txBody>
          <a:bodyPr/>
          <a:lstStyle/>
          <a:p>
            <a:fld id="{04A4F2C7-6488-1C47-B5F4-13ECEAC8424F}" type="slidenum">
              <a:rPr lang="en-US" smtClean="0"/>
              <a:t>2</a:t>
            </a:fld>
            <a:endParaRPr lang="en-US"/>
          </a:p>
        </p:txBody>
      </p:sp>
    </p:spTree>
    <p:extLst>
      <p:ext uri="{BB962C8B-B14F-4D97-AF65-F5344CB8AC3E}">
        <p14:creationId xmlns:p14="http://schemas.microsoft.com/office/powerpoint/2010/main" val="310775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helpful to remind users that HMIS participation is required for HUD funded communities, but that it is also an important tool for understanding your homelessness response system.</a:t>
            </a:r>
          </a:p>
        </p:txBody>
      </p:sp>
      <p:sp>
        <p:nvSpPr>
          <p:cNvPr id="4" name="Slide Number Placeholder 3"/>
          <p:cNvSpPr>
            <a:spLocks noGrp="1"/>
          </p:cNvSpPr>
          <p:nvPr>
            <p:ph type="sldNum" sz="quarter" idx="5"/>
          </p:nvPr>
        </p:nvSpPr>
        <p:spPr/>
        <p:txBody>
          <a:bodyPr/>
          <a:lstStyle/>
          <a:p>
            <a:fld id="{04A4F2C7-6488-1C47-B5F4-13ECEAC8424F}" type="slidenum">
              <a:rPr lang="en-US" smtClean="0"/>
              <a:t>3</a:t>
            </a:fld>
            <a:endParaRPr lang="en-US"/>
          </a:p>
        </p:txBody>
      </p:sp>
    </p:spTree>
    <p:extLst>
      <p:ext uri="{BB962C8B-B14F-4D97-AF65-F5344CB8AC3E}">
        <p14:creationId xmlns:p14="http://schemas.microsoft.com/office/powerpoint/2010/main" val="410154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Add/revise any talking points about why HMIS is important for your community. It may be helpful to infuse stories about how data has been used to make improvements or drive change. HMIS goes beyond data entry</a:t>
            </a:r>
          </a:p>
        </p:txBody>
      </p:sp>
      <p:sp>
        <p:nvSpPr>
          <p:cNvPr id="4" name="Slide Number Placeholder 3"/>
          <p:cNvSpPr>
            <a:spLocks noGrp="1"/>
          </p:cNvSpPr>
          <p:nvPr>
            <p:ph type="sldNum" sz="quarter" idx="5"/>
          </p:nvPr>
        </p:nvSpPr>
        <p:spPr/>
        <p:txBody>
          <a:bodyPr/>
          <a:lstStyle/>
          <a:p>
            <a:fld id="{04A4F2C7-6488-1C47-B5F4-13ECEAC8424F}" type="slidenum">
              <a:rPr lang="en-US" smtClean="0"/>
              <a:t>4</a:t>
            </a:fld>
            <a:endParaRPr lang="en-US"/>
          </a:p>
        </p:txBody>
      </p:sp>
    </p:spTree>
    <p:extLst>
      <p:ext uri="{BB962C8B-B14F-4D97-AF65-F5344CB8AC3E}">
        <p14:creationId xmlns:p14="http://schemas.microsoft.com/office/powerpoint/2010/main" val="301139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information on your community’s goals and objectives for transitioning. What are the areas that you are most excited about or specific pain points that Clarity will provide solutions for? </a:t>
            </a:r>
          </a:p>
        </p:txBody>
      </p:sp>
      <p:sp>
        <p:nvSpPr>
          <p:cNvPr id="4" name="Slide Number Placeholder 3"/>
          <p:cNvSpPr>
            <a:spLocks noGrp="1"/>
          </p:cNvSpPr>
          <p:nvPr>
            <p:ph type="sldNum" sz="quarter" idx="5"/>
          </p:nvPr>
        </p:nvSpPr>
        <p:spPr/>
        <p:txBody>
          <a:bodyPr/>
          <a:lstStyle/>
          <a:p>
            <a:fld id="{04A4F2C7-6488-1C47-B5F4-13ECEAC8424F}" type="slidenum">
              <a:rPr lang="en-US" smtClean="0"/>
              <a:t>5</a:t>
            </a:fld>
            <a:endParaRPr lang="en-US"/>
          </a:p>
        </p:txBody>
      </p:sp>
    </p:spTree>
    <p:extLst>
      <p:ext uri="{BB962C8B-B14F-4D97-AF65-F5344CB8AC3E}">
        <p14:creationId xmlns:p14="http://schemas.microsoft.com/office/powerpoint/2010/main" val="143541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Educate your users on why you selected </a:t>
            </a:r>
            <a:r>
              <a:rPr lang="en-US" dirty="0" err="1"/>
              <a:t>Bitfocus</a:t>
            </a:r>
            <a:r>
              <a:rPr lang="en-US" dirty="0"/>
              <a:t>. Use the talking points above or generate a community-specific list. It may also be helpful to conclude information about your selection process and how and why you ultimately chose </a:t>
            </a:r>
            <a:r>
              <a:rPr lang="en-US" dirty="0" err="1"/>
              <a:t>Bitfocus</a:t>
            </a:r>
            <a:r>
              <a:rPr lang="en-US" dirty="0"/>
              <a:t>. </a:t>
            </a:r>
          </a:p>
          <a:p>
            <a:endParaRPr lang="en-US" dirty="0"/>
          </a:p>
          <a:p>
            <a:r>
              <a:rPr lang="en-US" dirty="0"/>
              <a:t>Here’s some additional language that may be helpful: </a:t>
            </a:r>
          </a:p>
          <a:p>
            <a:endParaRPr lang="en-US" dirty="0"/>
          </a:p>
          <a:p>
            <a:pPr marL="171450" indent="-171450">
              <a:buFont typeface="Arial" panose="020B0604020202020204" pitchFamily="34" charset="0"/>
              <a:buChar char="•"/>
            </a:pPr>
            <a:r>
              <a:rPr lang="en-US" b="1" dirty="0"/>
              <a:t>Founded &amp; fueled by system administrators</a:t>
            </a:r>
            <a:r>
              <a:rPr lang="en-US" dirty="0"/>
              <a:t>: </a:t>
            </a:r>
            <a:r>
              <a:rPr lang="en-US" dirty="0" err="1"/>
              <a:t>Bitfocus</a:t>
            </a:r>
            <a:r>
              <a:rPr lang="en-US" dirty="0"/>
              <a:t>  and Clarity were born out of a desire to provide better tools for system administrators. </a:t>
            </a:r>
            <a:r>
              <a:rPr lang="en-US" dirty="0" err="1"/>
              <a:t>Bitfocus</a:t>
            </a:r>
            <a:r>
              <a:rPr lang="en-US" dirty="0"/>
              <a:t> began as system administrators for the state of Nevada and today the majority of </a:t>
            </a:r>
            <a:r>
              <a:rPr lang="en-US" dirty="0" err="1"/>
              <a:t>Bitfocus</a:t>
            </a:r>
            <a:r>
              <a:rPr lang="en-US" dirty="0"/>
              <a:t> are system administrators, former CoC staff, and direct service providers. </a:t>
            </a:r>
            <a:r>
              <a:rPr lang="en-US" dirty="0" err="1"/>
              <a:t>Bitfocus</a:t>
            </a:r>
            <a:r>
              <a:rPr lang="en-US" dirty="0"/>
              <a:t> staff are daily users of the system and administer the system across numerous communities. This gives </a:t>
            </a:r>
            <a:r>
              <a:rPr lang="en-US" dirty="0" err="1"/>
              <a:t>Bitfocus</a:t>
            </a:r>
            <a:r>
              <a:rPr lang="en-US" dirty="0"/>
              <a:t> a direct connection to the needs of customers and communities which inform the development of the technology. </a:t>
            </a:r>
            <a:br>
              <a:rPr lang="en-US" dirty="0"/>
            </a:br>
            <a:endParaRPr lang="en-US" dirty="0"/>
          </a:p>
          <a:p>
            <a:pPr marL="171450" indent="-171450">
              <a:buFont typeface="Arial" panose="020B0604020202020204" pitchFamily="34" charset="0"/>
              <a:buChar char="•"/>
            </a:pPr>
            <a:r>
              <a:rPr lang="en-US" b="1" dirty="0"/>
              <a:t>Largest &amp; fastest growing</a:t>
            </a:r>
            <a:r>
              <a:rPr lang="en-US" dirty="0"/>
              <a:t>: </a:t>
            </a:r>
            <a:r>
              <a:rPr lang="en-US" dirty="0" err="1"/>
              <a:t>Bitfocus</a:t>
            </a:r>
            <a:r>
              <a:rPr lang="en-US" dirty="0"/>
              <a:t> holds the largest client count of any HMIS vendor with over 3.5 million clients impacted. They company is  rapidly expanding and serves some of the largest homeless response systems in the nation as well as some of the smallest. </a:t>
            </a:r>
            <a:br>
              <a:rPr lang="en-US" dirty="0"/>
            </a:br>
            <a:endParaRPr lang="en-US" dirty="0"/>
          </a:p>
          <a:p>
            <a:pPr marL="171450" indent="-171450">
              <a:buFont typeface="Arial" panose="020B0604020202020204" pitchFamily="34" charset="0"/>
              <a:buChar char="•"/>
            </a:pPr>
            <a:r>
              <a:rPr lang="en-US" b="1" dirty="0"/>
              <a:t>Trusted industry partner</a:t>
            </a:r>
            <a:r>
              <a:rPr lang="en-US" dirty="0"/>
              <a:t>: . </a:t>
            </a:r>
            <a:r>
              <a:rPr lang="en-US" dirty="0" err="1"/>
              <a:t>Bitfocus</a:t>
            </a:r>
            <a:r>
              <a:rPr lang="en-US" dirty="0"/>
              <a:t> partners with communities to implement technology solutions for ending homelessness. They have cultivated a deep trust within communities and the industry. </a:t>
            </a:r>
            <a:br>
              <a:rPr lang="en-US" dirty="0"/>
            </a:br>
            <a:endParaRPr lang="en-US" dirty="0"/>
          </a:p>
          <a:p>
            <a:pPr marL="171450" indent="-171450">
              <a:buFont typeface="Arial" panose="020B0604020202020204" pitchFamily="34" charset="0"/>
              <a:buChar char="•"/>
            </a:pPr>
            <a:r>
              <a:rPr lang="en-US" b="1" dirty="0"/>
              <a:t>Solutions oriented approach</a:t>
            </a:r>
            <a:r>
              <a:rPr lang="en-US" dirty="0"/>
              <a:t>: </a:t>
            </a:r>
            <a:r>
              <a:rPr lang="en-US" dirty="0" err="1"/>
              <a:t>Bitfocus</a:t>
            </a:r>
            <a:r>
              <a:rPr lang="en-US" dirty="0"/>
              <a:t> is in the business of problem solving. They work to build tools and resources to help communities optimize the homeless response system, break down barriers and silos, and increase system efficiency. </a:t>
            </a:r>
            <a:br>
              <a:rPr lang="en-US" dirty="0"/>
            </a:br>
            <a:endParaRPr lang="en-US" dirty="0"/>
          </a:p>
          <a:p>
            <a:pPr marL="171450" indent="-171450">
              <a:buFont typeface="Arial" panose="020B0604020202020204" pitchFamily="34" charset="0"/>
              <a:buChar char="•"/>
            </a:pPr>
            <a:r>
              <a:rPr lang="en-US" b="1" dirty="0"/>
              <a:t>Award winning tools</a:t>
            </a:r>
            <a:r>
              <a:rPr lang="en-US" dirty="0"/>
              <a:t>: This is accomplished through award winning tools designed to be initiative and easy to use but also powerful. </a:t>
            </a:r>
          </a:p>
        </p:txBody>
      </p:sp>
      <p:sp>
        <p:nvSpPr>
          <p:cNvPr id="4" name="Slide Number Placeholder 3"/>
          <p:cNvSpPr>
            <a:spLocks noGrp="1"/>
          </p:cNvSpPr>
          <p:nvPr>
            <p:ph type="sldNum" sz="quarter" idx="5"/>
          </p:nvPr>
        </p:nvSpPr>
        <p:spPr/>
        <p:txBody>
          <a:bodyPr/>
          <a:lstStyle/>
          <a:p>
            <a:fld id="{04A4F2C7-6488-1C47-B5F4-13ECEAC8424F}" type="slidenum">
              <a:rPr lang="en-US" smtClean="0"/>
              <a:t>6</a:t>
            </a:fld>
            <a:endParaRPr lang="en-US"/>
          </a:p>
        </p:txBody>
      </p:sp>
    </p:spTree>
    <p:extLst>
      <p:ext uri="{BB962C8B-B14F-4D97-AF65-F5344CB8AC3E}">
        <p14:creationId xmlns:p14="http://schemas.microsoft.com/office/powerpoint/2010/main" val="272293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review the transition at a high level. Depending on your process, you may want to insert additional milestones or build a more substantial timeline.</a:t>
            </a:r>
          </a:p>
          <a:p>
            <a:endParaRPr lang="en-US" dirty="0"/>
          </a:p>
          <a:p>
            <a:r>
              <a:rPr lang="en-US" b="1" dirty="0"/>
              <a:t>Build out of new system</a:t>
            </a:r>
            <a:r>
              <a:rPr lang="en-US" dirty="0"/>
              <a:t>: Emphasize that your project team will be building out the new system with their agencies and projects. This is a great opportunity to consolidate programs and align system components. The project team may reach out with questions about your current and preferred structure. </a:t>
            </a:r>
          </a:p>
          <a:p>
            <a:endParaRPr lang="en-US" dirty="0"/>
          </a:p>
          <a:p>
            <a:r>
              <a:rPr lang="en-US" b="1" dirty="0"/>
              <a:t>Training</a:t>
            </a:r>
            <a:r>
              <a:rPr lang="en-US" dirty="0"/>
              <a:t>: We recommend that end user training occur as close to go-live as possible so that the information is fresh in their minds at Go-Live. </a:t>
            </a:r>
          </a:p>
          <a:p>
            <a:endParaRPr lang="en-US" dirty="0"/>
          </a:p>
          <a:p>
            <a:r>
              <a:rPr lang="en-US" b="1" dirty="0"/>
              <a:t>Stop using legacy system</a:t>
            </a:r>
            <a:r>
              <a:rPr lang="en-US" dirty="0"/>
              <a:t>:  Users will likely have many question and there is a place to detail that information in an upcoming slide. Let them know that they’ll be fully supported through this transition time. </a:t>
            </a:r>
          </a:p>
          <a:p>
            <a:endParaRPr lang="en-US" dirty="0"/>
          </a:p>
          <a:p>
            <a:r>
              <a:rPr lang="en-US" b="1" dirty="0"/>
              <a:t>Blackout period &amp; data transfer</a:t>
            </a:r>
            <a:r>
              <a:rPr lang="en-US" dirty="0"/>
              <a:t>: Take time to explain the blackout period as this is likely a new term for users. More information on the blackout is included in an upcoming slide. </a:t>
            </a:r>
            <a:br>
              <a:rPr lang="en-US" dirty="0"/>
            </a:br>
            <a:br>
              <a:rPr lang="en-US" dirty="0"/>
            </a:br>
            <a:r>
              <a:rPr lang="en-US" b="1" dirty="0"/>
              <a:t>Go-Live:</a:t>
            </a:r>
            <a:r>
              <a:rPr lang="en-US" dirty="0"/>
              <a:t> Go live is the time that users start using Clarity! It’s an exciting time to be celebrated! </a:t>
            </a:r>
          </a:p>
        </p:txBody>
      </p:sp>
      <p:sp>
        <p:nvSpPr>
          <p:cNvPr id="4" name="Slide Number Placeholder 3"/>
          <p:cNvSpPr>
            <a:spLocks noGrp="1"/>
          </p:cNvSpPr>
          <p:nvPr>
            <p:ph type="sldNum" sz="quarter" idx="5"/>
          </p:nvPr>
        </p:nvSpPr>
        <p:spPr/>
        <p:txBody>
          <a:bodyPr/>
          <a:lstStyle/>
          <a:p>
            <a:fld id="{04A4F2C7-6488-1C47-B5F4-13ECEAC8424F}" type="slidenum">
              <a:rPr lang="en-US" smtClean="0"/>
              <a:t>7</a:t>
            </a:fld>
            <a:endParaRPr lang="en-US"/>
          </a:p>
        </p:txBody>
      </p:sp>
    </p:spTree>
    <p:extLst>
      <p:ext uri="{BB962C8B-B14F-4D97-AF65-F5344CB8AC3E}">
        <p14:creationId xmlns:p14="http://schemas.microsoft.com/office/powerpoint/2010/main" val="326564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for users to understand that during the blackout their data is being transferred into Clarity. All HUD data will be available at Go-Live, but users may need help understanding the differences between HUD and custom data. </a:t>
            </a:r>
          </a:p>
        </p:txBody>
      </p:sp>
      <p:sp>
        <p:nvSpPr>
          <p:cNvPr id="4" name="Slide Number Placeholder 3"/>
          <p:cNvSpPr>
            <a:spLocks noGrp="1"/>
          </p:cNvSpPr>
          <p:nvPr>
            <p:ph type="sldNum" sz="quarter" idx="5"/>
          </p:nvPr>
        </p:nvSpPr>
        <p:spPr/>
        <p:txBody>
          <a:bodyPr/>
          <a:lstStyle/>
          <a:p>
            <a:fld id="{04A4F2C7-6488-1C47-B5F4-13ECEAC8424F}" type="slidenum">
              <a:rPr lang="en-US" smtClean="0"/>
              <a:t>8</a:t>
            </a:fld>
            <a:endParaRPr lang="en-US"/>
          </a:p>
        </p:txBody>
      </p:sp>
    </p:spTree>
    <p:extLst>
      <p:ext uri="{BB962C8B-B14F-4D97-AF65-F5344CB8AC3E}">
        <p14:creationId xmlns:p14="http://schemas.microsoft.com/office/powerpoint/2010/main" val="403753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the slide to include more specific information about your downtime procedures or blackout period processes. </a:t>
            </a:r>
          </a:p>
          <a:p>
            <a:endParaRPr lang="en-US" dirty="0"/>
          </a:p>
          <a:p>
            <a:r>
              <a:rPr lang="en-US" dirty="0"/>
              <a:t>It may be helpful to emphasize that </a:t>
            </a:r>
            <a:r>
              <a:rPr lang="en-US" dirty="0" err="1"/>
              <a:t>Bitfocus</a:t>
            </a:r>
            <a:r>
              <a:rPr lang="en-US" dirty="0"/>
              <a:t> has managed hundreds of onboarding and each of them have included a blackout period. We’ll be partnering with you and sharing best practices to mitigate the impact. </a:t>
            </a:r>
          </a:p>
        </p:txBody>
      </p:sp>
      <p:sp>
        <p:nvSpPr>
          <p:cNvPr id="4" name="Slide Number Placeholder 3"/>
          <p:cNvSpPr>
            <a:spLocks noGrp="1"/>
          </p:cNvSpPr>
          <p:nvPr>
            <p:ph type="sldNum" sz="quarter" idx="5"/>
          </p:nvPr>
        </p:nvSpPr>
        <p:spPr/>
        <p:txBody>
          <a:bodyPr/>
          <a:lstStyle/>
          <a:p>
            <a:fld id="{04A4F2C7-6488-1C47-B5F4-13ECEAC8424F}" type="slidenum">
              <a:rPr lang="en-US" smtClean="0"/>
              <a:t>9</a:t>
            </a:fld>
            <a:endParaRPr lang="en-US"/>
          </a:p>
        </p:txBody>
      </p:sp>
    </p:spTree>
    <p:extLst>
      <p:ext uri="{BB962C8B-B14F-4D97-AF65-F5344CB8AC3E}">
        <p14:creationId xmlns:p14="http://schemas.microsoft.com/office/powerpoint/2010/main" val="1076325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18/10/relationships/comments" Target="../comments/modernComment_100_0.xml"/><Relationship Id="rId7"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customXml" Target="../ink/ink1.xml"/><Relationship Id="rId3" Type="http://schemas.microsoft.com/office/2018/10/relationships/comments" Target="../comments/modernComment_109_0.xml"/><Relationship Id="rId7" Type="http://schemas.openxmlformats.org/officeDocument/2006/relationships/image" Target="../media/image5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A_0.xml"/><Relationship Id="rId7"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18/10/relationships/comments" Target="../comments/modernComment_10E_1655848F.xml"/><Relationship Id="rId7" Type="http://schemas.openxmlformats.org/officeDocument/2006/relationships/image" Target="../media/image6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hyperlink" Target="https://www.publicdomainpictures.net/en/view-image.php?image=232255&amp;picture=round-stairs" TargetMode="External"/><Relationship Id="rId10" Type="http://schemas.openxmlformats.org/officeDocument/2006/relationships/image" Target="../media/image69.png"/><Relationship Id="rId4" Type="http://schemas.openxmlformats.org/officeDocument/2006/relationships/image" Target="../media/image64.jpg"/><Relationship Id="rId9" Type="http://schemas.openxmlformats.org/officeDocument/2006/relationships/image" Target="../media/image68.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microsoft.com/office/2018/10/relationships/comments" Target="../comments/modernComment_105_0.xml"/><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svg"/><Relationship Id="rId2" Type="http://schemas.openxmlformats.org/officeDocument/2006/relationships/notesSlide" Target="../notesSlides/notesSlide6.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sv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microsoft.com/office/2018/10/relationships/comments" Target="../comments/modernComment_106_0.xml"/><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microsoft.com/office/2018/10/relationships/comments" Target="../comments/modernComment_107_0.xm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7708610" y="-412494"/>
            <a:ext cx="18562305" cy="8555165"/>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A20E20"/>
            </a:solidFill>
          </p:spPr>
          <p:txBody>
            <a:bodyPr/>
            <a:lstStyle/>
            <a:p>
              <a:endParaRPr lang="en-US"/>
            </a:p>
          </p:txBody>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9144000" y="2051466"/>
            <a:ext cx="12503082" cy="10287000"/>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endParaRPr lang="en-US"/>
            </a:p>
          </p:txBody>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4">
                <a:extLst>
                  <a:ext uri="{BEBA8EAE-BF5A-486C-A8C5-ECC9F3942E4B}">
                    <a14:imgProps xmlns:a14="http://schemas.microsoft.com/office/drawing/2010/main">
                      <a14:imgLayer r:embed="rId5">
                        <a14:imgEffect>
                          <a14:saturation sat="0"/>
                        </a14:imgEffect>
                      </a14:imgLayer>
                    </a14:imgProps>
                  </a:ext>
                </a:extLst>
              </a:blip>
              <a:stretch>
                <a:fillRect l="-11745" r="-11745"/>
              </a:stretch>
            </a:blipFill>
          </p:spPr>
          <p:txBody>
            <a:bodyPr/>
            <a:lstStyle/>
            <a:p>
              <a:endParaRPr lang="en-US" dirty="0"/>
            </a:p>
          </p:txBody>
        </p:sp>
      </p:grpSp>
      <p:grpSp>
        <p:nvGrpSpPr>
          <p:cNvPr id="8" name="Group 8"/>
          <p:cNvGrpSpPr/>
          <p:nvPr/>
        </p:nvGrpSpPr>
        <p:grpSpPr>
          <a:xfrm>
            <a:off x="9006848" y="6804594"/>
            <a:ext cx="7555842" cy="3482406"/>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alpha val="80000"/>
              </a:srgbClr>
            </a:solidFill>
          </p:spPr>
          <p:txBody>
            <a:bodyPr/>
            <a:lstStyle/>
            <a:p>
              <a:endParaRPr lang="en-US"/>
            </a:p>
          </p:txBody>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028700" y="813213"/>
            <a:ext cx="3962458" cy="689669"/>
            <a:chOff x="0" y="0"/>
            <a:chExt cx="5283278" cy="919559"/>
          </a:xfrm>
        </p:grpSpPr>
        <p:sp>
          <p:nvSpPr>
            <p:cNvPr id="12" name="Freeform 12"/>
            <p:cNvSpPr/>
            <p:nvPr/>
          </p:nvSpPr>
          <p:spPr>
            <a:xfrm>
              <a:off x="0" y="197251"/>
              <a:ext cx="402790" cy="474378"/>
            </a:xfrm>
            <a:custGeom>
              <a:avLst/>
              <a:gdLst/>
              <a:ahLst/>
              <a:cxnLst/>
              <a:rect l="l" t="t" r="r" b="b"/>
              <a:pathLst>
                <a:path w="402790" h="474378">
                  <a:moveTo>
                    <a:pt x="0" y="0"/>
                  </a:moveTo>
                  <a:lnTo>
                    <a:pt x="402790" y="0"/>
                  </a:lnTo>
                  <a:lnTo>
                    <a:pt x="402790" y="474378"/>
                  </a:lnTo>
                  <a:lnTo>
                    <a:pt x="0" y="4743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712954" y="-38100"/>
              <a:ext cx="4570324" cy="957659"/>
            </a:xfrm>
            <a:prstGeom prst="rect">
              <a:avLst/>
            </a:prstGeom>
          </p:spPr>
          <p:txBody>
            <a:bodyPr lIns="0" tIns="0" rIns="0" bIns="0" rtlCol="0" anchor="t">
              <a:spAutoFit/>
            </a:bodyPr>
            <a:lstStyle/>
            <a:p>
              <a:pPr>
                <a:lnSpc>
                  <a:spcPts val="2983"/>
                </a:lnSpc>
                <a:spcBef>
                  <a:spcPct val="0"/>
                </a:spcBef>
              </a:pPr>
              <a:r>
                <a:rPr lang="en-US" sz="2130">
                  <a:solidFill>
                    <a:srgbClr val="2A2E3A"/>
                  </a:solidFill>
                  <a:latin typeface="Helios"/>
                </a:rPr>
                <a:t>COMPANY/COMMUNITY NAME</a:t>
              </a:r>
            </a:p>
          </p:txBody>
        </p:sp>
      </p:grpSp>
      <p:sp>
        <p:nvSpPr>
          <p:cNvPr id="14" name="Freeform 14"/>
          <p:cNvSpPr/>
          <p:nvPr/>
        </p:nvSpPr>
        <p:spPr>
          <a:xfrm>
            <a:off x="1131025" y="9049828"/>
            <a:ext cx="1480153" cy="416944"/>
          </a:xfrm>
          <a:custGeom>
            <a:avLst/>
            <a:gdLst/>
            <a:ahLst/>
            <a:cxnLst/>
            <a:rect l="l" t="t" r="r" b="b"/>
            <a:pathLst>
              <a:path w="1480153" h="416944">
                <a:moveTo>
                  <a:pt x="0" y="0"/>
                </a:moveTo>
                <a:lnTo>
                  <a:pt x="1480153" y="0"/>
                </a:lnTo>
                <a:lnTo>
                  <a:pt x="1480153" y="416944"/>
                </a:lnTo>
                <a:lnTo>
                  <a:pt x="0" y="416944"/>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11729750" y="915293"/>
            <a:ext cx="5577175" cy="514351"/>
          </a:xfrm>
          <a:prstGeom prst="rect">
            <a:avLst/>
          </a:prstGeom>
        </p:spPr>
        <p:txBody>
          <a:bodyPr lIns="0" tIns="0" rIns="0" bIns="0" rtlCol="0" anchor="t">
            <a:spAutoFit/>
          </a:bodyPr>
          <a:lstStyle/>
          <a:p>
            <a:pPr algn="r">
              <a:lnSpc>
                <a:spcPts val="4199"/>
              </a:lnSpc>
            </a:pPr>
            <a:r>
              <a:rPr lang="en-US" sz="2999">
                <a:solidFill>
                  <a:srgbClr val="FFFFFF"/>
                </a:solidFill>
                <a:latin typeface="Helios"/>
              </a:rPr>
              <a:t>Write </a:t>
            </a:r>
            <a:r>
              <a:rPr lang="en-US" sz="2999">
                <a:solidFill>
                  <a:srgbClr val="FFFFFF"/>
                </a:solidFill>
                <a:latin typeface="Helios Bold"/>
              </a:rPr>
              <a:t>date here</a:t>
            </a:r>
          </a:p>
        </p:txBody>
      </p:sp>
      <p:grpSp>
        <p:nvGrpSpPr>
          <p:cNvPr id="16" name="Group 16"/>
          <p:cNvGrpSpPr/>
          <p:nvPr/>
        </p:nvGrpSpPr>
        <p:grpSpPr>
          <a:xfrm>
            <a:off x="1028700" y="2168366"/>
            <a:ext cx="7282512" cy="5950268"/>
            <a:chOff x="0" y="0"/>
            <a:chExt cx="9710016" cy="7933691"/>
          </a:xfrm>
        </p:grpSpPr>
        <p:sp>
          <p:nvSpPr>
            <p:cNvPr id="17" name="TextBox 17"/>
            <p:cNvSpPr txBox="1"/>
            <p:nvPr/>
          </p:nvSpPr>
          <p:spPr>
            <a:xfrm>
              <a:off x="0" y="7226089"/>
              <a:ext cx="9710016" cy="707602"/>
            </a:xfrm>
            <a:prstGeom prst="rect">
              <a:avLst/>
            </a:prstGeom>
          </p:spPr>
          <p:txBody>
            <a:bodyPr lIns="0" tIns="0" rIns="0" bIns="0" rtlCol="0" anchor="t">
              <a:spAutoFit/>
            </a:bodyPr>
            <a:lstStyle/>
            <a:p>
              <a:pPr>
                <a:lnSpc>
                  <a:spcPts val="4479"/>
                </a:lnSpc>
              </a:pPr>
              <a:endParaRPr/>
            </a:p>
          </p:txBody>
        </p:sp>
        <p:sp>
          <p:nvSpPr>
            <p:cNvPr id="18" name="TextBox 18"/>
            <p:cNvSpPr txBox="1"/>
            <p:nvPr/>
          </p:nvSpPr>
          <p:spPr>
            <a:xfrm>
              <a:off x="0" y="0"/>
              <a:ext cx="9710016" cy="6972300"/>
            </a:xfrm>
            <a:prstGeom prst="rect">
              <a:avLst/>
            </a:prstGeom>
          </p:spPr>
          <p:txBody>
            <a:bodyPr lIns="0" tIns="0" rIns="0" bIns="0" rtlCol="0" anchor="t">
              <a:spAutoFit/>
            </a:bodyPr>
            <a:lstStyle/>
            <a:p>
              <a:pPr>
                <a:lnSpc>
                  <a:spcPts val="13799"/>
                </a:lnSpc>
              </a:pPr>
              <a:r>
                <a:rPr lang="en-US" sz="11499" dirty="0">
                  <a:solidFill>
                    <a:srgbClr val="2A2E3A"/>
                  </a:solidFill>
                  <a:latin typeface="TT Hoves Bold"/>
                </a:rPr>
                <a:t>HMIS Transition</a:t>
              </a:r>
              <a:r>
                <a:rPr lang="en-US" sz="11499" dirty="0">
                  <a:solidFill>
                    <a:srgbClr val="A20E20"/>
                  </a:solidFill>
                  <a:latin typeface="TT Hoves Bold"/>
                </a:rPr>
                <a:t> Overview </a:t>
              </a:r>
            </a:p>
          </p:txBody>
        </p:sp>
      </p:grpSp>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479889" cy="10287000"/>
            <a:chOff x="0" y="0"/>
            <a:chExt cx="1706637" cy="2709333"/>
          </a:xfrm>
        </p:grpSpPr>
        <p:sp>
          <p:nvSpPr>
            <p:cNvPr id="3" name="Freeform 3"/>
            <p:cNvSpPr/>
            <p:nvPr/>
          </p:nvSpPr>
          <p:spPr>
            <a:xfrm>
              <a:off x="0" y="0"/>
              <a:ext cx="1706637" cy="2709333"/>
            </a:xfrm>
            <a:custGeom>
              <a:avLst/>
              <a:gdLst/>
              <a:ahLst/>
              <a:cxnLst/>
              <a:rect l="l" t="t" r="r" b="b"/>
              <a:pathLst>
                <a:path w="1706637" h="2709333">
                  <a:moveTo>
                    <a:pt x="0" y="0"/>
                  </a:moveTo>
                  <a:lnTo>
                    <a:pt x="1706637" y="0"/>
                  </a:lnTo>
                  <a:lnTo>
                    <a:pt x="1706637" y="2709333"/>
                  </a:lnTo>
                  <a:lnTo>
                    <a:pt x="0" y="2709333"/>
                  </a:lnTo>
                  <a:close/>
                </a:path>
              </a:pathLst>
            </a:custGeom>
            <a:solidFill>
              <a:srgbClr val="A20E20"/>
            </a:solidFill>
          </p:spPr>
          <p:txBody>
            <a:bodyPr/>
            <a:lstStyle/>
            <a:p>
              <a:endParaRPr lang="en-US"/>
            </a:p>
          </p:txBody>
        </p:sp>
        <p:sp>
          <p:nvSpPr>
            <p:cNvPr id="4" name="TextBox 4"/>
            <p:cNvSpPr txBox="1"/>
            <p:nvPr/>
          </p:nvSpPr>
          <p:spPr>
            <a:xfrm>
              <a:off x="0" y="-28575"/>
              <a:ext cx="1706637" cy="2737908"/>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8516546" y="-108496"/>
            <a:ext cx="7922719" cy="10189993"/>
          </a:xfrm>
          <a:custGeom>
            <a:avLst/>
            <a:gdLst/>
            <a:ahLst/>
            <a:cxnLst/>
            <a:rect l="l" t="t" r="r" b="b"/>
            <a:pathLst>
              <a:path w="7922719" h="10189993">
                <a:moveTo>
                  <a:pt x="0" y="0"/>
                </a:moveTo>
                <a:lnTo>
                  <a:pt x="7922720" y="0"/>
                </a:lnTo>
                <a:lnTo>
                  <a:pt x="7922720" y="10189993"/>
                </a:lnTo>
                <a:lnTo>
                  <a:pt x="0" y="10189993"/>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6" name="Table 6"/>
          <p:cNvGraphicFramePr>
            <a:graphicFrameLocks noGrp="1"/>
          </p:cNvGraphicFramePr>
          <p:nvPr>
            <p:extLst>
              <p:ext uri="{D42A27DB-BD31-4B8C-83A1-F6EECF244321}">
                <p14:modId xmlns:p14="http://schemas.microsoft.com/office/powerpoint/2010/main" val="4160945652"/>
              </p:ext>
            </p:extLst>
          </p:nvPr>
        </p:nvGraphicFramePr>
        <p:xfrm>
          <a:off x="7315200" y="2110685"/>
          <a:ext cx="10325413" cy="5635943"/>
        </p:xfrm>
        <a:graphic>
          <a:graphicData uri="http://schemas.openxmlformats.org/drawingml/2006/table">
            <a:tbl>
              <a:tblPr/>
              <a:tblGrid>
                <a:gridCol w="5544967">
                  <a:extLst>
                    <a:ext uri="{9D8B030D-6E8A-4147-A177-3AD203B41FA5}">
                      <a16:colId xmlns:a16="http://schemas.microsoft.com/office/drawing/2014/main" val="20000"/>
                    </a:ext>
                  </a:extLst>
                </a:gridCol>
                <a:gridCol w="4780446">
                  <a:extLst>
                    <a:ext uri="{9D8B030D-6E8A-4147-A177-3AD203B41FA5}">
                      <a16:colId xmlns:a16="http://schemas.microsoft.com/office/drawing/2014/main" val="20001"/>
                    </a:ext>
                  </a:extLst>
                </a:gridCol>
              </a:tblGrid>
              <a:tr h="1002583">
                <a:tc>
                  <a:txBody>
                    <a:bodyPr/>
                    <a:lstStyle/>
                    <a:p>
                      <a:pPr algn="ctr">
                        <a:lnSpc>
                          <a:spcPts val="3920"/>
                        </a:lnSpc>
                        <a:defRPr/>
                      </a:pPr>
                      <a:r>
                        <a:rPr lang="en-US" sz="2800" dirty="0">
                          <a:solidFill>
                            <a:srgbClr val="FFFFFF"/>
                          </a:solidFill>
                          <a:latin typeface="Helios"/>
                        </a:rPr>
                        <a:t>Information available</a:t>
                      </a:r>
                      <a:br>
                        <a:rPr lang="en-US" sz="2800" dirty="0">
                          <a:solidFill>
                            <a:srgbClr val="FFFFFF"/>
                          </a:solidFill>
                          <a:latin typeface="Helios"/>
                        </a:rPr>
                      </a:br>
                      <a:r>
                        <a:rPr lang="en-US" sz="2800" dirty="0">
                          <a:solidFill>
                            <a:srgbClr val="FFFFFF"/>
                          </a:solidFill>
                          <a:latin typeface="Helios"/>
                        </a:rPr>
                        <a:t> at Go-Live</a:t>
                      </a:r>
                      <a:endParaRPr lang="en-US" sz="1100" dirty="0"/>
                    </a:p>
                  </a:txBody>
                  <a:tcPr marL="190500" marR="190500" marT="190500" marB="190500" anchor="ctr">
                    <a:lnL w="0" cap="flat" cmpd="sng" algn="ctr">
                      <a:solidFill>
                        <a:srgbClr val="2A2E3A"/>
                      </a:solidFill>
                      <a:prstDash val="solid"/>
                      <a:round/>
                      <a:headEnd type="none" w="med" len="med"/>
                      <a:tailEnd type="none" w="med" len="med"/>
                    </a:lnL>
                    <a:lnR w="0" cap="flat" cmpd="sng" algn="ctr">
                      <a:solidFill>
                        <a:srgbClr val="2A2E3A"/>
                      </a:solidFill>
                      <a:prstDash val="solid"/>
                      <a:round/>
                      <a:headEnd type="none" w="med" len="med"/>
                      <a:tailEnd type="none" w="med" len="med"/>
                    </a:lnR>
                    <a:lnT w="0" cap="flat" cmpd="sng" algn="ctr">
                      <a:solidFill>
                        <a:srgbClr val="2A2E3A"/>
                      </a:solidFill>
                      <a:prstDash val="solid"/>
                      <a:round/>
                      <a:headEnd type="none" w="med" len="med"/>
                      <a:tailEnd type="none" w="med" len="med"/>
                    </a:lnT>
                    <a:lnB w="0" cap="flat" cmpd="sng" algn="ctr">
                      <a:solidFill>
                        <a:srgbClr val="2A2E3A"/>
                      </a:solidFill>
                      <a:prstDash val="solid"/>
                      <a:round/>
                      <a:headEnd type="none" w="med" len="med"/>
                      <a:tailEnd type="none" w="med" len="med"/>
                    </a:lnB>
                    <a:solidFill>
                      <a:srgbClr val="313B63"/>
                    </a:solidFill>
                  </a:tcPr>
                </a:tc>
                <a:tc>
                  <a:txBody>
                    <a:bodyPr/>
                    <a:lstStyle/>
                    <a:p>
                      <a:pPr algn="ctr">
                        <a:lnSpc>
                          <a:spcPts val="3920"/>
                        </a:lnSpc>
                        <a:defRPr/>
                      </a:pPr>
                      <a:r>
                        <a:rPr lang="en-US" sz="2800" dirty="0">
                          <a:solidFill>
                            <a:srgbClr val="FFFFFF"/>
                          </a:solidFill>
                          <a:latin typeface="Helios"/>
                        </a:rPr>
                        <a:t>Information available </a:t>
                      </a:r>
                      <a:br>
                        <a:rPr lang="en-US" sz="2800" dirty="0">
                          <a:solidFill>
                            <a:srgbClr val="FFFFFF"/>
                          </a:solidFill>
                          <a:latin typeface="Helios"/>
                        </a:rPr>
                      </a:br>
                      <a:r>
                        <a:rPr lang="en-US" sz="2800" dirty="0">
                          <a:solidFill>
                            <a:srgbClr val="FFFFFF"/>
                          </a:solidFill>
                          <a:latin typeface="Helios"/>
                        </a:rPr>
                        <a:t>after Go-Live</a:t>
                      </a:r>
                      <a:endParaRPr lang="en-US" sz="1100" dirty="0"/>
                    </a:p>
                  </a:txBody>
                  <a:tcPr marL="190500" marR="190500" marT="190500" marB="190500" anchor="ctr">
                    <a:lnL w="0" cap="flat" cmpd="sng" algn="ctr">
                      <a:solidFill>
                        <a:srgbClr val="2A2E3A"/>
                      </a:solidFill>
                      <a:prstDash val="solid"/>
                      <a:round/>
                      <a:headEnd type="none" w="med" len="med"/>
                      <a:tailEnd type="none" w="med" len="med"/>
                    </a:lnL>
                    <a:lnR w="0" cap="flat" cmpd="sng" algn="ctr">
                      <a:solidFill>
                        <a:srgbClr val="2A2E3A"/>
                      </a:solidFill>
                      <a:prstDash val="solid"/>
                      <a:round/>
                      <a:headEnd type="none" w="med" len="med"/>
                      <a:tailEnd type="none" w="med" len="med"/>
                    </a:lnR>
                    <a:lnT w="0" cap="flat" cmpd="sng" algn="ctr">
                      <a:solidFill>
                        <a:srgbClr val="2A2E3A"/>
                      </a:solidFill>
                      <a:prstDash val="solid"/>
                      <a:round/>
                      <a:headEnd type="none" w="med" len="med"/>
                      <a:tailEnd type="none" w="med" len="med"/>
                    </a:lnT>
                    <a:lnB w="0" cap="flat" cmpd="sng" algn="ctr">
                      <a:solidFill>
                        <a:srgbClr val="2A2E3A"/>
                      </a:solidFill>
                      <a:prstDash val="solid"/>
                      <a:round/>
                      <a:headEnd type="none" w="med" len="med"/>
                      <a:tailEnd type="none" w="med" len="med"/>
                    </a:lnB>
                    <a:solidFill>
                      <a:srgbClr val="A20E20"/>
                    </a:solidFill>
                  </a:tcPr>
                </a:tc>
                <a:extLst>
                  <a:ext uri="{0D108BD9-81ED-4DB2-BD59-A6C34878D82A}">
                    <a16:rowId xmlns:a16="http://schemas.microsoft.com/office/drawing/2014/main" val="10000"/>
                  </a:ext>
                </a:extLst>
              </a:tr>
              <a:tr h="3867150">
                <a:tc>
                  <a:txBody>
                    <a:bodyPr/>
                    <a:lstStyle/>
                    <a:p>
                      <a:pPr marL="604521" lvl="1" indent="-302261" algn="l">
                        <a:lnSpc>
                          <a:spcPts val="3920"/>
                        </a:lnSpc>
                        <a:buFont typeface="Arial"/>
                        <a:buChar char="•"/>
                        <a:defRPr/>
                      </a:pPr>
                      <a:r>
                        <a:rPr lang="en-US" sz="2800" dirty="0">
                          <a:solidFill>
                            <a:srgbClr val="2A2E3A"/>
                          </a:solidFill>
                          <a:latin typeface="Helios"/>
                        </a:rPr>
                        <a:t>Agencies &amp; programs</a:t>
                      </a:r>
                      <a:endParaRPr lang="en-US" sz="1100" dirty="0"/>
                    </a:p>
                    <a:p>
                      <a:pPr marL="604521" lvl="1" indent="-302261">
                        <a:lnSpc>
                          <a:spcPts val="3920"/>
                        </a:lnSpc>
                        <a:buFont typeface="Arial"/>
                        <a:buChar char="•"/>
                      </a:pPr>
                      <a:r>
                        <a:rPr lang="en-US" sz="2800" dirty="0">
                          <a:solidFill>
                            <a:srgbClr val="2A2E3A"/>
                          </a:solidFill>
                          <a:latin typeface="Helios"/>
                        </a:rPr>
                        <a:t>Client profiles</a:t>
                      </a:r>
                    </a:p>
                    <a:p>
                      <a:pPr marL="604521" lvl="1" indent="-302261">
                        <a:lnSpc>
                          <a:spcPts val="3920"/>
                        </a:lnSpc>
                        <a:buFont typeface="Arial"/>
                        <a:buChar char="•"/>
                      </a:pPr>
                      <a:r>
                        <a:rPr lang="en-US" sz="2800" dirty="0">
                          <a:solidFill>
                            <a:srgbClr val="2A2E3A"/>
                          </a:solidFill>
                          <a:latin typeface="Helios"/>
                        </a:rPr>
                        <a:t>Program enrollment records</a:t>
                      </a:r>
                    </a:p>
                    <a:p>
                      <a:pPr marL="604521" lvl="1" indent="-302261">
                        <a:lnSpc>
                          <a:spcPts val="3920"/>
                        </a:lnSpc>
                        <a:buFont typeface="Arial"/>
                        <a:buChar char="•"/>
                      </a:pPr>
                      <a:r>
                        <a:rPr lang="en-US" sz="2800" dirty="0">
                          <a:solidFill>
                            <a:srgbClr val="2A2E3A"/>
                          </a:solidFill>
                          <a:latin typeface="Helios"/>
                        </a:rPr>
                        <a:t>CE Events</a:t>
                      </a:r>
                    </a:p>
                    <a:p>
                      <a:pPr marL="604521" lvl="1" indent="-302261">
                        <a:lnSpc>
                          <a:spcPts val="3920"/>
                        </a:lnSpc>
                        <a:buFont typeface="Arial"/>
                        <a:buChar char="•"/>
                      </a:pPr>
                      <a:r>
                        <a:rPr lang="en-US" sz="2800" dirty="0">
                          <a:solidFill>
                            <a:srgbClr val="2A2E3A"/>
                          </a:solidFill>
                          <a:latin typeface="Helios"/>
                        </a:rPr>
                        <a:t>HUD assessments like:</a:t>
                      </a:r>
                    </a:p>
                    <a:p>
                      <a:pPr marL="1209042" lvl="2" indent="-403014">
                        <a:lnSpc>
                          <a:spcPts val="3920"/>
                        </a:lnSpc>
                        <a:buFont typeface="Arial"/>
                        <a:buChar char="⚬"/>
                      </a:pPr>
                      <a:r>
                        <a:rPr lang="en-US" sz="2800" dirty="0">
                          <a:solidFill>
                            <a:srgbClr val="2A2E3A"/>
                          </a:solidFill>
                          <a:latin typeface="Helios"/>
                        </a:rPr>
                        <a:t>Current Living Situation Assessment</a:t>
                      </a:r>
                    </a:p>
                    <a:p>
                      <a:pPr marL="1209042" lvl="2" indent="-403014">
                        <a:lnSpc>
                          <a:spcPts val="3920"/>
                        </a:lnSpc>
                        <a:buFont typeface="Arial"/>
                        <a:buChar char="⚬"/>
                      </a:pPr>
                      <a:r>
                        <a:rPr lang="en-US" sz="2800" dirty="0">
                          <a:solidFill>
                            <a:srgbClr val="2A2E3A"/>
                          </a:solidFill>
                          <a:latin typeface="Helios"/>
                        </a:rPr>
                        <a:t>Annual Assessments</a:t>
                      </a:r>
                    </a:p>
                  </a:txBody>
                  <a:tcPr marL="190500" marR="190500" marT="190500" marB="190500" anchor="ctr">
                    <a:lnL w="0" cap="flat" cmpd="sng" algn="ctr">
                      <a:solidFill>
                        <a:srgbClr val="2A2E3A"/>
                      </a:solidFill>
                      <a:prstDash val="solid"/>
                      <a:round/>
                      <a:headEnd type="none" w="med" len="med"/>
                      <a:tailEnd type="none" w="med" len="med"/>
                    </a:lnL>
                    <a:lnR w="0" cap="flat" cmpd="sng" algn="ctr">
                      <a:solidFill>
                        <a:srgbClr val="2A2E3A"/>
                      </a:solidFill>
                      <a:prstDash val="solid"/>
                      <a:round/>
                      <a:headEnd type="none" w="med" len="med"/>
                      <a:tailEnd type="none" w="med" len="med"/>
                    </a:lnR>
                    <a:lnT w="0" cap="flat" cmpd="sng" algn="ctr">
                      <a:solidFill>
                        <a:srgbClr val="2A2E3A"/>
                      </a:solidFill>
                      <a:prstDash val="solid"/>
                      <a:round/>
                      <a:headEnd type="none" w="med" len="med"/>
                      <a:tailEnd type="none" w="med" len="med"/>
                    </a:lnT>
                    <a:lnB w="0" cap="flat" cmpd="sng" algn="ctr">
                      <a:solidFill>
                        <a:srgbClr val="2A2E3A"/>
                      </a:solidFill>
                      <a:prstDash val="solid"/>
                      <a:round/>
                      <a:headEnd type="none" w="med" len="med"/>
                      <a:tailEnd type="none" w="med" len="med"/>
                    </a:lnB>
                  </a:tcPr>
                </a:tc>
                <a:tc>
                  <a:txBody>
                    <a:bodyPr/>
                    <a:lstStyle/>
                    <a:p>
                      <a:pPr marL="604521" lvl="1" indent="-302261" algn="l">
                        <a:lnSpc>
                          <a:spcPts val="3920"/>
                        </a:lnSpc>
                        <a:buFont typeface="Arial"/>
                        <a:buChar char="•"/>
                        <a:defRPr/>
                      </a:pPr>
                      <a:r>
                        <a:rPr lang="en-US" sz="2800" dirty="0">
                          <a:solidFill>
                            <a:srgbClr val="2A2E3A"/>
                          </a:solidFill>
                          <a:latin typeface="Helios"/>
                        </a:rPr>
                        <a:t>Case notes</a:t>
                      </a:r>
                      <a:endParaRPr lang="en-US" sz="1100" dirty="0"/>
                    </a:p>
                    <a:p>
                      <a:pPr marL="604521" lvl="1" indent="-302261">
                        <a:lnSpc>
                          <a:spcPts val="3920"/>
                        </a:lnSpc>
                        <a:buFont typeface="Arial"/>
                        <a:buChar char="•"/>
                      </a:pPr>
                      <a:r>
                        <a:rPr lang="en-US" sz="2800" dirty="0">
                          <a:solidFill>
                            <a:srgbClr val="2A2E3A"/>
                          </a:solidFill>
                          <a:latin typeface="Helios"/>
                        </a:rPr>
                        <a:t>Client photos</a:t>
                      </a:r>
                    </a:p>
                    <a:p>
                      <a:pPr marL="604521" lvl="1" indent="-302261">
                        <a:lnSpc>
                          <a:spcPts val="3920"/>
                        </a:lnSpc>
                        <a:buFont typeface="Arial"/>
                        <a:buChar char="•"/>
                      </a:pPr>
                      <a:r>
                        <a:rPr lang="en-US" sz="2800" dirty="0">
                          <a:solidFill>
                            <a:srgbClr val="2A2E3A"/>
                          </a:solidFill>
                          <a:latin typeface="Helios"/>
                        </a:rPr>
                        <a:t>Custom services</a:t>
                      </a:r>
                    </a:p>
                    <a:p>
                      <a:pPr marL="604521" lvl="1" indent="-302261">
                        <a:lnSpc>
                          <a:spcPts val="3920"/>
                        </a:lnSpc>
                        <a:buFont typeface="Arial"/>
                        <a:buChar char="•"/>
                      </a:pPr>
                      <a:r>
                        <a:rPr lang="en-US" sz="2800" dirty="0">
                          <a:solidFill>
                            <a:srgbClr val="2A2E3A"/>
                          </a:solidFill>
                          <a:latin typeface="Helios"/>
                        </a:rPr>
                        <a:t>Custom assessments</a:t>
                      </a:r>
                    </a:p>
                    <a:p>
                      <a:pPr marL="604521" lvl="1" indent="-302261">
                        <a:lnSpc>
                          <a:spcPts val="3920"/>
                        </a:lnSpc>
                        <a:buFont typeface="Arial"/>
                        <a:buChar char="•"/>
                      </a:pPr>
                      <a:r>
                        <a:rPr lang="en-US" sz="2800" dirty="0">
                          <a:solidFill>
                            <a:srgbClr val="2A2E3A"/>
                          </a:solidFill>
                          <a:latin typeface="Helios"/>
                        </a:rPr>
                        <a:t>Client contact information</a:t>
                      </a:r>
                    </a:p>
                  </a:txBody>
                  <a:tcPr marL="190500" marR="190500" marT="190500" marB="190500" anchor="ctr">
                    <a:lnL w="0" cap="flat" cmpd="sng" algn="ctr">
                      <a:solidFill>
                        <a:srgbClr val="2A2E3A"/>
                      </a:solidFill>
                      <a:prstDash val="solid"/>
                      <a:round/>
                      <a:headEnd type="none" w="med" len="med"/>
                      <a:tailEnd type="none" w="med" len="med"/>
                    </a:lnL>
                    <a:lnR w="0" cap="flat" cmpd="sng" algn="ctr">
                      <a:solidFill>
                        <a:srgbClr val="2A2E3A"/>
                      </a:solidFill>
                      <a:prstDash val="solid"/>
                      <a:round/>
                      <a:headEnd type="none" w="med" len="med"/>
                      <a:tailEnd type="none" w="med" len="med"/>
                    </a:lnR>
                    <a:lnT w="0" cap="flat" cmpd="sng" algn="ctr">
                      <a:solidFill>
                        <a:srgbClr val="2A2E3A"/>
                      </a:solidFill>
                      <a:prstDash val="solid"/>
                      <a:round/>
                      <a:headEnd type="none" w="med" len="med"/>
                      <a:tailEnd type="none" w="med" len="med"/>
                    </a:lnT>
                    <a:lnB w="0"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Freeform 7"/>
          <p:cNvSpPr/>
          <p:nvPr/>
        </p:nvSpPr>
        <p:spPr>
          <a:xfrm>
            <a:off x="0" y="4005380"/>
            <a:ext cx="6158811" cy="5927855"/>
          </a:xfrm>
          <a:custGeom>
            <a:avLst/>
            <a:gdLst/>
            <a:ahLst/>
            <a:cxnLst/>
            <a:rect l="l" t="t" r="r" b="b"/>
            <a:pathLst>
              <a:path w="6158811" h="5927855">
                <a:moveTo>
                  <a:pt x="0" y="0"/>
                </a:moveTo>
                <a:lnTo>
                  <a:pt x="6158811" y="0"/>
                </a:lnTo>
                <a:lnTo>
                  <a:pt x="6158811" y="5927856"/>
                </a:lnTo>
                <a:lnTo>
                  <a:pt x="0" y="5927856"/>
                </a:lnTo>
                <a:lnTo>
                  <a:pt x="0" y="0"/>
                </a:lnTo>
                <a:close/>
              </a:path>
            </a:pathLst>
          </a:custGeom>
          <a:blipFill>
            <a:blip r:embed="rId6">
              <a:alphaModFix amt="10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349999" y="2247900"/>
            <a:ext cx="6129890" cy="5079404"/>
          </a:xfrm>
          <a:prstGeom prst="rect">
            <a:avLst/>
          </a:prstGeom>
        </p:spPr>
        <p:txBody>
          <a:bodyPr wrap="square" lIns="0" tIns="0" rIns="0" bIns="0" rtlCol="0" anchor="t">
            <a:spAutoFit/>
          </a:bodyPr>
          <a:lstStyle/>
          <a:p>
            <a:pPr algn="l">
              <a:lnSpc>
                <a:spcPts val="10115"/>
              </a:lnSpc>
            </a:pPr>
            <a:r>
              <a:rPr lang="en-US" sz="7000" dirty="0">
                <a:solidFill>
                  <a:srgbClr val="E4E4E4"/>
                </a:solidFill>
                <a:latin typeface="TT Hoves Bold"/>
              </a:rPr>
              <a:t>What legacy data will be available at Go-Live?</a:t>
            </a:r>
          </a:p>
        </p:txBody>
      </p:sp>
      <p:sp>
        <p:nvSpPr>
          <p:cNvPr id="9" name="TextBox 8">
            <a:extLst>
              <a:ext uri="{FF2B5EF4-FFF2-40B4-BE49-F238E27FC236}">
                <a16:creationId xmlns:a16="http://schemas.microsoft.com/office/drawing/2014/main" id="{0441A741-0E60-A5CF-4D2B-C7F3EBC4AE22}"/>
              </a:ext>
            </a:extLst>
          </p:cNvPr>
          <p:cNvSpPr txBox="1"/>
          <p:nvPr/>
        </p:nvSpPr>
        <p:spPr>
          <a:xfrm rot="21427223">
            <a:off x="12014405" y="7485817"/>
            <a:ext cx="6248400" cy="1077218"/>
          </a:xfrm>
          <a:prstGeom prst="rect">
            <a:avLst/>
          </a:prstGeom>
          <a:noFill/>
        </p:spPr>
        <p:txBody>
          <a:bodyPr wrap="square" rtlCol="0">
            <a:spAutoFit/>
          </a:bodyPr>
          <a:lstStyle/>
          <a:p>
            <a:r>
              <a:rPr lang="en-US" sz="3200" dirty="0">
                <a:solidFill>
                  <a:srgbClr val="C00000"/>
                </a:solidFill>
                <a:latin typeface="MV Boli" panose="02000500030200090000" pitchFamily="2" charset="0"/>
                <a:cs typeface="MV Boli" panose="02000500030200090000" pitchFamily="2" charset="0"/>
              </a:rPr>
              <a:t>You’ll be able to create new records from day 1!</a:t>
            </a:r>
          </a:p>
        </p:txBody>
      </p:sp>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747777E-5D0C-0E1D-99EB-5FE737E12EE5}"/>
                  </a:ext>
                </a:extLst>
              </p14:cNvPr>
              <p14:cNvContentPartPr/>
              <p14:nvPr/>
            </p14:nvContentPartPr>
            <p14:xfrm>
              <a:off x="16049245" y="8200419"/>
              <a:ext cx="360" cy="360"/>
            </p14:xfrm>
          </p:contentPart>
        </mc:Choice>
        <mc:Fallback xmlns="">
          <p:pic>
            <p:nvPicPr>
              <p:cNvPr id="11" name="Ink 10">
                <a:extLst>
                  <a:ext uri="{FF2B5EF4-FFF2-40B4-BE49-F238E27FC236}">
                    <a16:creationId xmlns:a16="http://schemas.microsoft.com/office/drawing/2014/main" id="{F747777E-5D0C-0E1D-99EB-5FE737E12EE5}"/>
                  </a:ext>
                </a:extLst>
              </p:cNvPr>
              <p:cNvPicPr/>
              <p:nvPr/>
            </p:nvPicPr>
            <p:blipFill>
              <a:blip r:embed="rId9"/>
              <a:stretch>
                <a:fillRect/>
              </a:stretch>
            </p:blipFill>
            <p:spPr>
              <a:xfrm>
                <a:off x="16040245" y="8191419"/>
                <a:ext cx="18000" cy="18000"/>
              </a:xfrm>
              <a:prstGeom prst="rect">
                <a:avLst/>
              </a:prstGeom>
            </p:spPr>
          </p:pic>
        </mc:Fallback>
      </mc:AlternateContent>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24259" y="-2727870"/>
            <a:ext cx="21853498" cy="5455740"/>
            <a:chOff x="0" y="0"/>
            <a:chExt cx="1012092" cy="252670"/>
          </a:xfrm>
        </p:grpSpPr>
        <p:sp>
          <p:nvSpPr>
            <p:cNvPr id="3" name="Freeform 3"/>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E8223B"/>
            </a:solidFill>
          </p:spPr>
          <p:txBody>
            <a:bodyPr/>
            <a:lstStyle/>
            <a:p>
              <a:endParaRPr lang="en-US"/>
            </a:p>
          </p:txBody>
        </p:sp>
        <p:sp>
          <p:nvSpPr>
            <p:cNvPr id="4" name="TextBox 4"/>
            <p:cNvSpPr txBox="1"/>
            <p:nvPr/>
          </p:nvSpPr>
          <p:spPr>
            <a:xfrm>
              <a:off x="127000" y="-38100"/>
              <a:ext cx="758092" cy="29077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6258005" y="-88241"/>
            <a:ext cx="15118279" cy="3185392"/>
            <a:chOff x="0" y="0"/>
            <a:chExt cx="1216146" cy="256240"/>
          </a:xfrm>
        </p:grpSpPr>
        <p:sp>
          <p:nvSpPr>
            <p:cNvPr id="6" name="Freeform 6"/>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A20E20"/>
            </a:solidFill>
          </p:spPr>
          <p:txBody>
            <a:bodyPr/>
            <a:lstStyle/>
            <a:p>
              <a:endParaRPr lang="en-US"/>
            </a:p>
          </p:txBody>
        </p:sp>
        <p:sp>
          <p:nvSpPr>
            <p:cNvPr id="7" name="TextBox 7"/>
            <p:cNvSpPr txBox="1"/>
            <p:nvPr/>
          </p:nvSpPr>
          <p:spPr>
            <a:xfrm>
              <a:off x="127000" y="-38100"/>
              <a:ext cx="962146" cy="29434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3814230" y="9258300"/>
            <a:ext cx="5765006" cy="1028700"/>
            <a:chOff x="0" y="0"/>
            <a:chExt cx="1049690" cy="187305"/>
          </a:xfrm>
        </p:grpSpPr>
        <p:sp>
          <p:nvSpPr>
            <p:cNvPr id="9" name="Freeform 9"/>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10" name="TextBox 10"/>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11" name="Group 11"/>
          <p:cNvGrpSpPr>
            <a:grpSpLocks noChangeAspect="1"/>
          </p:cNvGrpSpPr>
          <p:nvPr/>
        </p:nvGrpSpPr>
        <p:grpSpPr>
          <a:xfrm rot="-10800000">
            <a:off x="2109403" y="3835597"/>
            <a:ext cx="3277125" cy="2696278"/>
            <a:chOff x="0" y="0"/>
            <a:chExt cx="6184570" cy="5088399"/>
          </a:xfrm>
        </p:grpSpPr>
        <p:sp>
          <p:nvSpPr>
            <p:cNvPr id="12" name="Freeform 12"/>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endParaRPr lang="en-US"/>
            </a:p>
          </p:txBody>
        </p:sp>
        <p:sp>
          <p:nvSpPr>
            <p:cNvPr id="13" name="Freeform 13"/>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4"/>
              <a:stretch>
                <a:fillRect l="-34344" r="-11923"/>
              </a:stretch>
            </a:blipFill>
          </p:spPr>
          <p:txBody>
            <a:bodyPr/>
            <a:lstStyle/>
            <a:p>
              <a:endParaRPr lang="en-US"/>
            </a:p>
          </p:txBody>
        </p:sp>
      </p:grpSp>
      <p:grpSp>
        <p:nvGrpSpPr>
          <p:cNvPr id="14" name="Group 14"/>
          <p:cNvGrpSpPr>
            <a:grpSpLocks noChangeAspect="1"/>
          </p:cNvGrpSpPr>
          <p:nvPr/>
        </p:nvGrpSpPr>
        <p:grpSpPr>
          <a:xfrm rot="-10800000">
            <a:off x="6262819" y="3835597"/>
            <a:ext cx="3277125" cy="2696278"/>
            <a:chOff x="0" y="0"/>
            <a:chExt cx="6184570" cy="5088399"/>
          </a:xfrm>
        </p:grpSpPr>
        <p:sp>
          <p:nvSpPr>
            <p:cNvPr id="15" name="Freeform 15"/>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endParaRPr lang="en-US"/>
            </a:p>
          </p:txBody>
        </p:sp>
        <p:sp>
          <p:nvSpPr>
            <p:cNvPr id="16" name="Freeform 16"/>
            <p:cNvSpPr/>
            <p:nvPr/>
          </p:nvSpPr>
          <p:spPr>
            <a:xfrm rot="-10800000">
              <a:off x="0" y="0"/>
              <a:ext cx="6184570" cy="5088399"/>
            </a:xfrm>
            <a:custGeom>
              <a:avLst/>
              <a:gdLst/>
              <a:ahLst/>
              <a:cxnLst/>
              <a:rect l="l" t="t" r="r" b="b"/>
              <a:pathLst>
                <a:path w="6184570" h="5088399">
                  <a:moveTo>
                    <a:pt x="2750917" y="2544199"/>
                  </a:moveTo>
                  <a:lnTo>
                    <a:pt x="0" y="0"/>
                  </a:lnTo>
                  <a:lnTo>
                    <a:pt x="3433653" y="0"/>
                  </a:lnTo>
                  <a:lnTo>
                    <a:pt x="6184570" y="2544199"/>
                  </a:lnTo>
                  <a:lnTo>
                    <a:pt x="3433653" y="5088399"/>
                  </a:lnTo>
                  <a:lnTo>
                    <a:pt x="0" y="5088399"/>
                  </a:lnTo>
                  <a:lnTo>
                    <a:pt x="2750917" y="2544199"/>
                  </a:lnTo>
                  <a:close/>
                </a:path>
              </a:pathLst>
            </a:custGeom>
            <a:blipFill>
              <a:blip r:embed="rId5"/>
              <a:stretch>
                <a:fillRect l="-11745" r="-11745"/>
              </a:stretch>
            </a:blipFill>
          </p:spPr>
          <p:txBody>
            <a:bodyPr/>
            <a:lstStyle/>
            <a:p>
              <a:endParaRPr lang="en-US"/>
            </a:p>
          </p:txBody>
        </p:sp>
      </p:grpSp>
      <p:grpSp>
        <p:nvGrpSpPr>
          <p:cNvPr id="17" name="Group 17"/>
          <p:cNvGrpSpPr>
            <a:grpSpLocks noChangeAspect="1"/>
          </p:cNvGrpSpPr>
          <p:nvPr/>
        </p:nvGrpSpPr>
        <p:grpSpPr>
          <a:xfrm rot="-10800000">
            <a:off x="10147952" y="3835597"/>
            <a:ext cx="3277125" cy="2696278"/>
            <a:chOff x="0" y="0"/>
            <a:chExt cx="6184570" cy="5088399"/>
          </a:xfrm>
        </p:grpSpPr>
        <p:sp>
          <p:nvSpPr>
            <p:cNvPr id="18" name="Freeform 18"/>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endParaRPr lang="en-US"/>
            </a:p>
          </p:txBody>
        </p:sp>
        <p:sp>
          <p:nvSpPr>
            <p:cNvPr id="19" name="Freeform 19"/>
            <p:cNvSpPr/>
            <p:nvPr/>
          </p:nvSpPr>
          <p:spPr>
            <a:xfrm rot="-10800000">
              <a:off x="0" y="0"/>
              <a:ext cx="6184570" cy="5088399"/>
            </a:xfrm>
            <a:custGeom>
              <a:avLst/>
              <a:gdLst/>
              <a:ahLst/>
              <a:cxnLst/>
              <a:rect l="l" t="t" r="r" b="b"/>
              <a:pathLst>
                <a:path w="6184570" h="5088399">
                  <a:moveTo>
                    <a:pt x="2750917" y="2544199"/>
                  </a:moveTo>
                  <a:lnTo>
                    <a:pt x="0" y="0"/>
                  </a:lnTo>
                  <a:lnTo>
                    <a:pt x="3433653" y="0"/>
                  </a:lnTo>
                  <a:lnTo>
                    <a:pt x="6184570" y="2544199"/>
                  </a:lnTo>
                  <a:lnTo>
                    <a:pt x="3433653" y="5088399"/>
                  </a:lnTo>
                  <a:lnTo>
                    <a:pt x="0" y="5088399"/>
                  </a:lnTo>
                  <a:lnTo>
                    <a:pt x="2750917" y="2544199"/>
                  </a:lnTo>
                  <a:close/>
                </a:path>
              </a:pathLst>
            </a:custGeom>
            <a:blipFill>
              <a:blip r:embed="rId6"/>
              <a:stretch>
                <a:fillRect l="-13210" t="-1618" r="-13210" b="-1618"/>
              </a:stretch>
            </a:blipFill>
          </p:spPr>
          <p:txBody>
            <a:bodyPr/>
            <a:lstStyle/>
            <a:p>
              <a:endParaRPr lang="en-US"/>
            </a:p>
          </p:txBody>
        </p:sp>
      </p:grpSp>
      <p:grpSp>
        <p:nvGrpSpPr>
          <p:cNvPr id="20" name="Group 20"/>
          <p:cNvGrpSpPr>
            <a:grpSpLocks noChangeAspect="1"/>
          </p:cNvGrpSpPr>
          <p:nvPr/>
        </p:nvGrpSpPr>
        <p:grpSpPr>
          <a:xfrm rot="-10800000">
            <a:off x="13856734" y="3835597"/>
            <a:ext cx="3277125" cy="2696278"/>
            <a:chOff x="0" y="0"/>
            <a:chExt cx="6184570" cy="5088399"/>
          </a:xfrm>
        </p:grpSpPr>
        <p:sp>
          <p:nvSpPr>
            <p:cNvPr id="21" name="Freeform 21"/>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txBody>
            <a:bodyPr/>
            <a:lstStyle/>
            <a:p>
              <a:endParaRPr lang="en-US"/>
            </a:p>
          </p:txBody>
        </p:sp>
        <p:sp>
          <p:nvSpPr>
            <p:cNvPr id="22" name="Freeform 22"/>
            <p:cNvSpPr/>
            <p:nvPr/>
          </p:nvSpPr>
          <p:spPr>
            <a:xfrm rot="-10800000">
              <a:off x="0" y="0"/>
              <a:ext cx="6184570" cy="5088399"/>
            </a:xfrm>
            <a:custGeom>
              <a:avLst/>
              <a:gdLst/>
              <a:ahLst/>
              <a:cxnLst/>
              <a:rect l="l" t="t" r="r" b="b"/>
              <a:pathLst>
                <a:path w="6184570" h="5088399">
                  <a:moveTo>
                    <a:pt x="2750917" y="2544199"/>
                  </a:moveTo>
                  <a:lnTo>
                    <a:pt x="0" y="0"/>
                  </a:lnTo>
                  <a:lnTo>
                    <a:pt x="3433653" y="0"/>
                  </a:lnTo>
                  <a:lnTo>
                    <a:pt x="6184570" y="2544199"/>
                  </a:lnTo>
                  <a:lnTo>
                    <a:pt x="3433653" y="5088399"/>
                  </a:lnTo>
                  <a:lnTo>
                    <a:pt x="0" y="5088399"/>
                  </a:lnTo>
                  <a:lnTo>
                    <a:pt x="2750917" y="2544199"/>
                  </a:lnTo>
                  <a:close/>
                </a:path>
              </a:pathLst>
            </a:custGeom>
            <a:blipFill>
              <a:blip r:embed="rId7"/>
              <a:stretch>
                <a:fillRect t="-392" r="-27152" b="-2572"/>
              </a:stretch>
            </a:blipFill>
          </p:spPr>
          <p:txBody>
            <a:bodyPr/>
            <a:lstStyle/>
            <a:p>
              <a:endParaRPr lang="en-US"/>
            </a:p>
          </p:txBody>
        </p:sp>
      </p:grpSp>
      <p:sp>
        <p:nvSpPr>
          <p:cNvPr id="23" name="TextBox 23"/>
          <p:cNvSpPr txBox="1"/>
          <p:nvPr/>
        </p:nvSpPr>
        <p:spPr>
          <a:xfrm>
            <a:off x="1057662" y="882901"/>
            <a:ext cx="6211801" cy="1285875"/>
          </a:xfrm>
          <a:prstGeom prst="rect">
            <a:avLst/>
          </a:prstGeom>
        </p:spPr>
        <p:txBody>
          <a:bodyPr lIns="0" tIns="0" rIns="0" bIns="0" rtlCol="0" anchor="t">
            <a:spAutoFit/>
          </a:bodyPr>
          <a:lstStyle/>
          <a:p>
            <a:pPr>
              <a:lnSpc>
                <a:spcPts val="10199"/>
              </a:lnSpc>
            </a:pPr>
            <a:r>
              <a:rPr lang="en-US" sz="8499">
                <a:solidFill>
                  <a:srgbClr val="FFFFFF"/>
                </a:solidFill>
                <a:latin typeface="TT Hoves Bold"/>
              </a:rPr>
              <a:t>Support</a:t>
            </a:r>
          </a:p>
        </p:txBody>
      </p:sp>
      <p:sp>
        <p:nvSpPr>
          <p:cNvPr id="24" name="TextBox 24"/>
          <p:cNvSpPr txBox="1"/>
          <p:nvPr/>
        </p:nvSpPr>
        <p:spPr>
          <a:xfrm>
            <a:off x="9743843" y="806701"/>
            <a:ext cx="6332551" cy="1189990"/>
          </a:xfrm>
          <a:prstGeom prst="rect">
            <a:avLst/>
          </a:prstGeom>
        </p:spPr>
        <p:txBody>
          <a:bodyPr lIns="0" tIns="0" rIns="0" bIns="0" rtlCol="0" anchor="t">
            <a:spAutoFit/>
          </a:bodyPr>
          <a:lstStyle/>
          <a:p>
            <a:pPr>
              <a:lnSpc>
                <a:spcPts val="4759"/>
              </a:lnSpc>
            </a:pPr>
            <a:r>
              <a:rPr lang="en-US" sz="3399">
                <a:solidFill>
                  <a:srgbClr val="FFFFFF"/>
                </a:solidFill>
                <a:latin typeface="Helios"/>
              </a:rPr>
              <a:t>We’ll be with you every step of the way....</a:t>
            </a:r>
          </a:p>
        </p:txBody>
      </p:sp>
      <p:sp>
        <p:nvSpPr>
          <p:cNvPr id="25" name="TextBox 25"/>
          <p:cNvSpPr txBox="1"/>
          <p:nvPr/>
        </p:nvSpPr>
        <p:spPr>
          <a:xfrm>
            <a:off x="1957948" y="7039061"/>
            <a:ext cx="2651576" cy="4762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HMIS Training</a:t>
            </a:r>
          </a:p>
        </p:txBody>
      </p:sp>
      <p:sp>
        <p:nvSpPr>
          <p:cNvPr id="26" name="TextBox 26"/>
          <p:cNvSpPr txBox="1"/>
          <p:nvPr/>
        </p:nvSpPr>
        <p:spPr>
          <a:xfrm>
            <a:off x="6262819" y="6810461"/>
            <a:ext cx="2651576" cy="1384995"/>
          </a:xfrm>
          <a:prstGeom prst="rect">
            <a:avLst/>
          </a:prstGeom>
        </p:spPr>
        <p:txBody>
          <a:bodyPr lIns="0" tIns="0" rIns="0" bIns="0" rtlCol="0" anchor="t">
            <a:spAutoFit/>
          </a:bodyPr>
          <a:lstStyle/>
          <a:p>
            <a:pPr marL="0" lvl="0" indent="0" algn="ctr">
              <a:lnSpc>
                <a:spcPts val="3600"/>
              </a:lnSpc>
              <a:spcBef>
                <a:spcPct val="0"/>
              </a:spcBef>
            </a:pPr>
            <a:r>
              <a:rPr lang="en-US" sz="3000" dirty="0">
                <a:solidFill>
                  <a:srgbClr val="2A2E3A"/>
                </a:solidFill>
                <a:latin typeface="Helios Bold"/>
              </a:rPr>
              <a:t>Agency Administrator Support</a:t>
            </a:r>
          </a:p>
        </p:txBody>
      </p:sp>
      <p:sp>
        <p:nvSpPr>
          <p:cNvPr id="27" name="TextBox 27"/>
          <p:cNvSpPr txBox="1"/>
          <p:nvPr/>
        </p:nvSpPr>
        <p:spPr>
          <a:xfrm>
            <a:off x="10147952" y="6898636"/>
            <a:ext cx="2651576" cy="933450"/>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2A2E3A"/>
                </a:solidFill>
                <a:latin typeface="Helios Bold"/>
              </a:rPr>
              <a:t>Help Desk Support</a:t>
            </a:r>
          </a:p>
        </p:txBody>
      </p:sp>
      <p:sp>
        <p:nvSpPr>
          <p:cNvPr id="28" name="TextBox 28"/>
          <p:cNvSpPr txBox="1"/>
          <p:nvPr/>
        </p:nvSpPr>
        <p:spPr>
          <a:xfrm>
            <a:off x="13843622" y="6898636"/>
            <a:ext cx="2651576" cy="933450"/>
          </a:xfrm>
          <a:prstGeom prst="rect">
            <a:avLst/>
          </a:prstGeom>
        </p:spPr>
        <p:txBody>
          <a:bodyPr lIns="0" tIns="0" rIns="0" bIns="0" rtlCol="0" anchor="t">
            <a:spAutoFit/>
          </a:bodyPr>
          <a:lstStyle/>
          <a:p>
            <a:pPr algn="ctr">
              <a:lnSpc>
                <a:spcPts val="3600"/>
              </a:lnSpc>
            </a:pPr>
            <a:r>
              <a:rPr lang="en-US" sz="3000">
                <a:solidFill>
                  <a:srgbClr val="2A2E3A"/>
                </a:solidFill>
                <a:latin typeface="Helios Bold"/>
              </a:rPr>
              <a:t>Transition</a:t>
            </a:r>
          </a:p>
          <a:p>
            <a:pPr marL="0" lvl="0" indent="0" algn="ctr">
              <a:lnSpc>
                <a:spcPts val="3600"/>
              </a:lnSpc>
              <a:spcBef>
                <a:spcPct val="0"/>
              </a:spcBef>
            </a:pPr>
            <a:r>
              <a:rPr lang="en-US" sz="3000">
                <a:solidFill>
                  <a:srgbClr val="2A2E3A"/>
                </a:solidFill>
                <a:latin typeface="Helios Bold"/>
              </a:rPr>
              <a:t>Inquiries</a:t>
            </a:r>
          </a:p>
        </p:txBody>
      </p:sp>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188300" cy="10287000"/>
          </a:xfrm>
          <a:custGeom>
            <a:avLst/>
            <a:gdLst/>
            <a:ahLst/>
            <a:cxnLst/>
            <a:rect l="l" t="t" r="r" b="b"/>
            <a:pathLst>
              <a:path w="6188300" h="10287000">
                <a:moveTo>
                  <a:pt x="0" y="0"/>
                </a:moveTo>
                <a:lnTo>
                  <a:pt x="6188300" y="0"/>
                </a:lnTo>
                <a:lnTo>
                  <a:pt x="6188300" y="10287000"/>
                </a:lnTo>
                <a:lnTo>
                  <a:pt x="0" y="10287000"/>
                </a:lnTo>
                <a:lnTo>
                  <a:pt x="0" y="0"/>
                </a:lnTo>
                <a:close/>
              </a:path>
            </a:pathLst>
          </a:custGeom>
          <a:blipFill>
            <a:blip r:embed="rId3"/>
            <a:stretch>
              <a:fillRect l="-74752" r="-74752"/>
            </a:stretch>
          </a:blipFill>
        </p:spPr>
        <p:txBody>
          <a:bodyPr/>
          <a:lstStyle/>
          <a:p>
            <a:endParaRPr lang="en-US"/>
          </a:p>
        </p:txBody>
      </p:sp>
      <p:sp>
        <p:nvSpPr>
          <p:cNvPr id="3" name="TextBox 3"/>
          <p:cNvSpPr txBox="1"/>
          <p:nvPr/>
        </p:nvSpPr>
        <p:spPr>
          <a:xfrm>
            <a:off x="8514687" y="3502870"/>
            <a:ext cx="11238127" cy="1973915"/>
          </a:xfrm>
          <a:prstGeom prst="rect">
            <a:avLst/>
          </a:prstGeom>
        </p:spPr>
        <p:txBody>
          <a:bodyPr lIns="0" tIns="0" rIns="0" bIns="0" rtlCol="0" anchor="t">
            <a:spAutoFit/>
          </a:bodyPr>
          <a:lstStyle/>
          <a:p>
            <a:pPr>
              <a:lnSpc>
                <a:spcPts val="15733"/>
              </a:lnSpc>
            </a:pPr>
            <a:r>
              <a:rPr lang="en-US" sz="13111">
                <a:solidFill>
                  <a:srgbClr val="A20E20"/>
                </a:solidFill>
                <a:latin typeface="TT Hoves Bold"/>
              </a:rPr>
              <a:t>questions</a:t>
            </a:r>
          </a:p>
        </p:txBody>
      </p:sp>
      <p:sp>
        <p:nvSpPr>
          <p:cNvPr id="4" name="TextBox 4"/>
          <p:cNvSpPr txBox="1"/>
          <p:nvPr/>
        </p:nvSpPr>
        <p:spPr>
          <a:xfrm>
            <a:off x="7870381" y="2746642"/>
            <a:ext cx="10146013" cy="916222"/>
          </a:xfrm>
          <a:prstGeom prst="rect">
            <a:avLst/>
          </a:prstGeom>
        </p:spPr>
        <p:txBody>
          <a:bodyPr lIns="0" tIns="0" rIns="0" bIns="0" rtlCol="0" anchor="t">
            <a:spAutoFit/>
          </a:bodyPr>
          <a:lstStyle/>
          <a:p>
            <a:pPr>
              <a:lnSpc>
                <a:spcPts val="7342"/>
              </a:lnSpc>
            </a:pPr>
            <a:r>
              <a:rPr lang="en-US" sz="5244" u="none">
                <a:solidFill>
                  <a:srgbClr val="2A2E3A"/>
                </a:solidFill>
                <a:latin typeface="Helios"/>
              </a:rPr>
              <a:t>What</a:t>
            </a:r>
          </a:p>
        </p:txBody>
      </p:sp>
      <p:grpSp>
        <p:nvGrpSpPr>
          <p:cNvPr id="5" name="Group 5"/>
          <p:cNvGrpSpPr/>
          <p:nvPr/>
        </p:nvGrpSpPr>
        <p:grpSpPr>
          <a:xfrm>
            <a:off x="13814230" y="9258300"/>
            <a:ext cx="5765006" cy="1028700"/>
            <a:chOff x="0" y="0"/>
            <a:chExt cx="1049690" cy="187305"/>
          </a:xfrm>
        </p:grpSpPr>
        <p:sp>
          <p:nvSpPr>
            <p:cNvPr id="6" name="Freeform 6"/>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7" name="TextBox 7"/>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0258917" y="5520533"/>
            <a:ext cx="10146013" cy="916222"/>
          </a:xfrm>
          <a:prstGeom prst="rect">
            <a:avLst/>
          </a:prstGeom>
        </p:spPr>
        <p:txBody>
          <a:bodyPr lIns="0" tIns="0" rIns="0" bIns="0" rtlCol="0" anchor="t">
            <a:spAutoFit/>
          </a:bodyPr>
          <a:lstStyle/>
          <a:p>
            <a:pPr>
              <a:lnSpc>
                <a:spcPts val="7342"/>
              </a:lnSpc>
            </a:pPr>
            <a:r>
              <a:rPr lang="en-US" sz="5244">
                <a:solidFill>
                  <a:srgbClr val="2A2E3A"/>
                </a:solidFill>
                <a:latin typeface="Helios"/>
              </a:rPr>
              <a:t>do you have?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piral staircase with glass railing&#10;&#10;Description automatically generated">
            <a:extLst>
              <a:ext uri="{FF2B5EF4-FFF2-40B4-BE49-F238E27FC236}">
                <a16:creationId xmlns:a16="http://schemas.microsoft.com/office/drawing/2014/main" id="{5140FF1F-8A8E-FF37-E3F0-04137D865A0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924" t="2677" r="-18924" b="-2677"/>
          <a:stretch/>
        </p:blipFill>
        <p:spPr>
          <a:xfrm rot="16200000">
            <a:off x="6608335" y="-3729460"/>
            <a:ext cx="16819752" cy="11213168"/>
          </a:xfrm>
          <a:prstGeom prst="rtTriangle">
            <a:avLst/>
          </a:prstGeom>
        </p:spPr>
      </p:pic>
      <p:grpSp>
        <p:nvGrpSpPr>
          <p:cNvPr id="4" name="Group 4"/>
          <p:cNvGrpSpPr/>
          <p:nvPr/>
        </p:nvGrpSpPr>
        <p:grpSpPr>
          <a:xfrm rot="-10800000">
            <a:off x="14097000" y="-256619"/>
            <a:ext cx="9174883" cy="4340235"/>
            <a:chOff x="0" y="0"/>
            <a:chExt cx="406400" cy="187305"/>
          </a:xfrm>
        </p:grpSpPr>
        <p:sp>
          <p:nvSpPr>
            <p:cNvPr id="5" name="Freeform 5"/>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alpha val="80000"/>
              </a:srgbClr>
            </a:solidFill>
          </p:spPr>
          <p:txBody>
            <a:bodyPr/>
            <a:lstStyle/>
            <a:p>
              <a:endParaRPr lang="en-US"/>
            </a:p>
          </p:txBody>
        </p:sp>
        <p:sp>
          <p:nvSpPr>
            <p:cNvPr id="6" name="TextBox 6"/>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1026105" y="1104006"/>
            <a:ext cx="11476870" cy="1250920"/>
          </a:xfrm>
          <a:prstGeom prst="rect">
            <a:avLst/>
          </a:prstGeom>
        </p:spPr>
        <p:txBody>
          <a:bodyPr lIns="0" tIns="0" rIns="0" bIns="0" rtlCol="0" anchor="t">
            <a:spAutoFit/>
          </a:bodyPr>
          <a:lstStyle/>
          <a:p>
            <a:pPr>
              <a:lnSpc>
                <a:spcPts val="10199"/>
              </a:lnSpc>
            </a:pPr>
            <a:r>
              <a:rPr lang="en-US" sz="8499" dirty="0">
                <a:solidFill>
                  <a:srgbClr val="A20E20"/>
                </a:solidFill>
                <a:latin typeface="TT Hoves Bold"/>
              </a:rPr>
              <a:t>Next Steps….</a:t>
            </a:r>
          </a:p>
        </p:txBody>
      </p:sp>
      <p:grpSp>
        <p:nvGrpSpPr>
          <p:cNvPr id="18" name="Group 18">
            <a:extLst>
              <a:ext uri="{FF2B5EF4-FFF2-40B4-BE49-F238E27FC236}">
                <a16:creationId xmlns:a16="http://schemas.microsoft.com/office/drawing/2014/main" id="{AB2876A1-8325-4BD2-F88A-3816E5E906C0}"/>
              </a:ext>
            </a:extLst>
          </p:cNvPr>
          <p:cNvGrpSpPr/>
          <p:nvPr/>
        </p:nvGrpSpPr>
        <p:grpSpPr>
          <a:xfrm>
            <a:off x="-1287623" y="9258300"/>
            <a:ext cx="5765006" cy="1028700"/>
            <a:chOff x="0" y="0"/>
            <a:chExt cx="1049690" cy="187305"/>
          </a:xfrm>
        </p:grpSpPr>
        <p:sp>
          <p:nvSpPr>
            <p:cNvPr id="19" name="Freeform 19">
              <a:extLst>
                <a:ext uri="{FF2B5EF4-FFF2-40B4-BE49-F238E27FC236}">
                  <a16:creationId xmlns:a16="http://schemas.microsoft.com/office/drawing/2014/main" id="{6E30ED63-946B-BDBE-F208-F584C15EB4A9}"/>
                </a:ext>
              </a:extLst>
            </p:cNvPr>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20" name="TextBox 20">
              <a:extLst>
                <a:ext uri="{FF2B5EF4-FFF2-40B4-BE49-F238E27FC236}">
                  <a16:creationId xmlns:a16="http://schemas.microsoft.com/office/drawing/2014/main" id="{730B3D90-4B55-7B00-BA77-1BECF80DC45C}"/>
                </a:ext>
              </a:extLst>
            </p:cNvPr>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pic>
        <p:nvPicPr>
          <p:cNvPr id="22" name="Graphic 21" descr="Newspaper with solid fill">
            <a:extLst>
              <a:ext uri="{FF2B5EF4-FFF2-40B4-BE49-F238E27FC236}">
                <a16:creationId xmlns:a16="http://schemas.microsoft.com/office/drawing/2014/main" id="{DF4B1D18-30DD-9822-A92C-6955BB23C6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38400" y="3169217"/>
            <a:ext cx="914400" cy="914400"/>
          </a:xfrm>
          <a:prstGeom prst="rect">
            <a:avLst/>
          </a:prstGeom>
        </p:spPr>
      </p:pic>
      <p:pic>
        <p:nvPicPr>
          <p:cNvPr id="24" name="Graphic 23" descr="Flip calendar with solid fill">
            <a:extLst>
              <a:ext uri="{FF2B5EF4-FFF2-40B4-BE49-F238E27FC236}">
                <a16:creationId xmlns:a16="http://schemas.microsoft.com/office/drawing/2014/main" id="{521FBD63-A650-5DC9-9E97-A2DA817CC9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8400" y="4495525"/>
            <a:ext cx="914400" cy="914400"/>
          </a:xfrm>
          <a:prstGeom prst="rect">
            <a:avLst/>
          </a:prstGeom>
        </p:spPr>
      </p:pic>
      <p:sp>
        <p:nvSpPr>
          <p:cNvPr id="29" name="TextBox 14">
            <a:extLst>
              <a:ext uri="{FF2B5EF4-FFF2-40B4-BE49-F238E27FC236}">
                <a16:creationId xmlns:a16="http://schemas.microsoft.com/office/drawing/2014/main" id="{DCD66D78-BAAA-EDBE-D187-CF1D6EBE7585}"/>
              </a:ext>
            </a:extLst>
          </p:cNvPr>
          <p:cNvSpPr txBox="1"/>
          <p:nvPr/>
        </p:nvSpPr>
        <p:spPr>
          <a:xfrm>
            <a:off x="3624039" y="3388292"/>
            <a:ext cx="8878935" cy="461665"/>
          </a:xfrm>
          <a:prstGeom prst="rect">
            <a:avLst/>
          </a:prstGeom>
        </p:spPr>
        <p:txBody>
          <a:bodyPr wrap="square" lIns="0" tIns="0" rIns="0" bIns="0" rtlCol="0" anchor="t">
            <a:spAutoFit/>
          </a:bodyPr>
          <a:lstStyle/>
          <a:p>
            <a:pPr marL="0" lvl="0" indent="0">
              <a:lnSpc>
                <a:spcPts val="3600"/>
              </a:lnSpc>
              <a:spcBef>
                <a:spcPct val="0"/>
              </a:spcBef>
            </a:pPr>
            <a:r>
              <a:rPr lang="en-US" sz="3000" dirty="0">
                <a:solidFill>
                  <a:srgbClr val="2A2E3A"/>
                </a:solidFill>
                <a:latin typeface="Helios Bold"/>
              </a:rPr>
              <a:t>Sign up for our transition newsletter</a:t>
            </a:r>
          </a:p>
        </p:txBody>
      </p:sp>
      <p:sp>
        <p:nvSpPr>
          <p:cNvPr id="30" name="TextBox 14">
            <a:extLst>
              <a:ext uri="{FF2B5EF4-FFF2-40B4-BE49-F238E27FC236}">
                <a16:creationId xmlns:a16="http://schemas.microsoft.com/office/drawing/2014/main" id="{24CECE03-6A08-7DFC-07E5-6614DCCCEF28}"/>
              </a:ext>
            </a:extLst>
          </p:cNvPr>
          <p:cNvSpPr txBox="1"/>
          <p:nvPr/>
        </p:nvSpPr>
        <p:spPr>
          <a:xfrm>
            <a:off x="3624039" y="4681835"/>
            <a:ext cx="8878935" cy="461665"/>
          </a:xfrm>
          <a:prstGeom prst="rect">
            <a:avLst/>
          </a:prstGeom>
        </p:spPr>
        <p:txBody>
          <a:bodyPr wrap="square" lIns="0" tIns="0" rIns="0" bIns="0" rtlCol="0" anchor="t">
            <a:spAutoFit/>
          </a:bodyPr>
          <a:lstStyle/>
          <a:p>
            <a:pPr marL="0" lvl="0" indent="0">
              <a:lnSpc>
                <a:spcPts val="3600"/>
              </a:lnSpc>
              <a:spcBef>
                <a:spcPct val="0"/>
              </a:spcBef>
            </a:pPr>
            <a:r>
              <a:rPr lang="en-US" sz="3000" dirty="0">
                <a:solidFill>
                  <a:srgbClr val="2A2E3A"/>
                </a:solidFill>
                <a:latin typeface="Helios Bold"/>
              </a:rPr>
              <a:t>Register your agency’s users for training</a:t>
            </a:r>
          </a:p>
        </p:txBody>
      </p:sp>
      <p:pic>
        <p:nvPicPr>
          <p:cNvPr id="32" name="Graphic 31" descr="Badge Tick with solid fill">
            <a:extLst>
              <a:ext uri="{FF2B5EF4-FFF2-40B4-BE49-F238E27FC236}">
                <a16:creationId xmlns:a16="http://schemas.microsoft.com/office/drawing/2014/main" id="{4F21C585-97AB-F5E4-E453-DF9F5840C6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38400" y="5651934"/>
            <a:ext cx="914400" cy="914400"/>
          </a:xfrm>
          <a:prstGeom prst="rect">
            <a:avLst/>
          </a:prstGeom>
        </p:spPr>
      </p:pic>
      <p:sp>
        <p:nvSpPr>
          <p:cNvPr id="33" name="TextBox 14">
            <a:extLst>
              <a:ext uri="{FF2B5EF4-FFF2-40B4-BE49-F238E27FC236}">
                <a16:creationId xmlns:a16="http://schemas.microsoft.com/office/drawing/2014/main" id="{ABC6A9C8-4EDA-6247-DE8C-EE0E2FF85FCF}"/>
              </a:ext>
            </a:extLst>
          </p:cNvPr>
          <p:cNvSpPr txBox="1"/>
          <p:nvPr/>
        </p:nvSpPr>
        <p:spPr>
          <a:xfrm>
            <a:off x="3624038" y="5859297"/>
            <a:ext cx="8878935" cy="461665"/>
          </a:xfrm>
          <a:prstGeom prst="rect">
            <a:avLst/>
          </a:prstGeom>
        </p:spPr>
        <p:txBody>
          <a:bodyPr wrap="square" lIns="0" tIns="0" rIns="0" bIns="0" rtlCol="0" anchor="t">
            <a:spAutoFit/>
          </a:bodyPr>
          <a:lstStyle/>
          <a:p>
            <a:pPr marL="0" lvl="0" indent="0">
              <a:lnSpc>
                <a:spcPts val="3600"/>
              </a:lnSpc>
              <a:spcBef>
                <a:spcPct val="0"/>
              </a:spcBef>
            </a:pPr>
            <a:r>
              <a:rPr lang="en-US" sz="3000" dirty="0">
                <a:solidFill>
                  <a:srgbClr val="2A2E3A"/>
                </a:solidFill>
                <a:latin typeface="Helios Bold"/>
              </a:rPr>
              <a:t>Confirm your agency’s programs &amp; data</a:t>
            </a:r>
          </a:p>
        </p:txBody>
      </p:sp>
    </p:spTree>
    <p:extLst>
      <p:ext uri="{BB962C8B-B14F-4D97-AF65-F5344CB8AC3E}">
        <p14:creationId xmlns:p14="http://schemas.microsoft.com/office/powerpoint/2010/main" val="374703247"/>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05334"/>
            <a:ext cx="4465420" cy="400944"/>
            <a:chOff x="0" y="0"/>
            <a:chExt cx="5953893" cy="534592"/>
          </a:xfrm>
        </p:grpSpPr>
        <p:sp>
          <p:nvSpPr>
            <p:cNvPr id="3" name="Freeform 3"/>
            <p:cNvSpPr/>
            <p:nvPr/>
          </p:nvSpPr>
          <p:spPr>
            <a:xfrm>
              <a:off x="0" y="0"/>
              <a:ext cx="453917" cy="534592"/>
            </a:xfrm>
            <a:custGeom>
              <a:avLst/>
              <a:gdLst/>
              <a:ahLst/>
              <a:cxnLst/>
              <a:rect l="l" t="t" r="r" b="b"/>
              <a:pathLst>
                <a:path w="453917" h="534592">
                  <a:moveTo>
                    <a:pt x="0" y="0"/>
                  </a:moveTo>
                  <a:lnTo>
                    <a:pt x="453917" y="0"/>
                  </a:lnTo>
                  <a:lnTo>
                    <a:pt x="453917" y="534592"/>
                  </a:lnTo>
                  <a:lnTo>
                    <a:pt x="0" y="5345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03450" y="9487"/>
              <a:ext cx="5150443" cy="525105"/>
            </a:xfrm>
            <a:prstGeom prst="rect">
              <a:avLst/>
            </a:prstGeom>
          </p:spPr>
          <p:txBody>
            <a:bodyPr lIns="0" tIns="0" rIns="0" bIns="0" rtlCol="0" anchor="t">
              <a:spAutoFit/>
            </a:bodyPr>
            <a:lstStyle/>
            <a:p>
              <a:pPr>
                <a:lnSpc>
                  <a:spcPts val="3361"/>
                </a:lnSpc>
                <a:spcBef>
                  <a:spcPct val="0"/>
                </a:spcBef>
              </a:pPr>
              <a:r>
                <a:rPr lang="en-US" sz="2401">
                  <a:solidFill>
                    <a:srgbClr val="2A2E3A"/>
                  </a:solidFill>
                  <a:latin typeface="Helios"/>
                </a:rPr>
                <a:t>ADD COMPANY NAME</a:t>
              </a:r>
            </a:p>
          </p:txBody>
        </p:sp>
      </p:grpSp>
      <p:grpSp>
        <p:nvGrpSpPr>
          <p:cNvPr id="5" name="Group 5"/>
          <p:cNvGrpSpPr/>
          <p:nvPr/>
        </p:nvGrpSpPr>
        <p:grpSpPr>
          <a:xfrm>
            <a:off x="8001000" y="0"/>
            <a:ext cx="10287000" cy="10287000"/>
            <a:chOff x="0" y="0"/>
            <a:chExt cx="6350000" cy="6350000"/>
          </a:xfrm>
        </p:grpSpPr>
        <p:sp>
          <p:nvSpPr>
            <p:cNvPr id="6" name="Freeform 6"/>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5"/>
              <a:stretch>
                <a:fillRect l="-19717" r="-13615"/>
              </a:stretch>
            </a:blipFill>
          </p:spPr>
          <p:txBody>
            <a:bodyPr/>
            <a:lstStyle/>
            <a:p>
              <a:endParaRPr lang="en-US"/>
            </a:p>
          </p:txBody>
        </p:sp>
      </p:grpSp>
      <p:grpSp>
        <p:nvGrpSpPr>
          <p:cNvPr id="7" name="Group 7"/>
          <p:cNvGrpSpPr/>
          <p:nvPr/>
        </p:nvGrpSpPr>
        <p:grpSpPr>
          <a:xfrm rot="-10800000">
            <a:off x="14447117" y="0"/>
            <a:ext cx="7681766" cy="3540443"/>
            <a:chOff x="0" y="0"/>
            <a:chExt cx="406400" cy="187305"/>
          </a:xfrm>
        </p:grpSpPr>
        <p:sp>
          <p:nvSpPr>
            <p:cNvPr id="8" name="Freeform 8"/>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alpha val="80000"/>
              </a:srgbClr>
            </a:solidFill>
          </p:spPr>
          <p:txBody>
            <a:bodyPr/>
            <a:lstStyle/>
            <a:p>
              <a:endParaRPr lang="en-US"/>
            </a:p>
          </p:txBody>
        </p:sp>
        <p:sp>
          <p:nvSpPr>
            <p:cNvPr id="9" name="TextBox 9"/>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911134" y="1903127"/>
            <a:ext cx="8890410" cy="1285875"/>
          </a:xfrm>
          <a:prstGeom prst="rect">
            <a:avLst/>
          </a:prstGeom>
        </p:spPr>
        <p:txBody>
          <a:bodyPr lIns="0" tIns="0" rIns="0" bIns="0" rtlCol="0" anchor="t">
            <a:spAutoFit/>
          </a:bodyPr>
          <a:lstStyle/>
          <a:p>
            <a:pPr>
              <a:lnSpc>
                <a:spcPts val="10199"/>
              </a:lnSpc>
            </a:pPr>
            <a:r>
              <a:rPr lang="en-US" sz="8499">
                <a:solidFill>
                  <a:srgbClr val="A20E20"/>
                </a:solidFill>
                <a:latin typeface="TT Hoves Bold"/>
              </a:rPr>
              <a:t>Connect with us.</a:t>
            </a:r>
          </a:p>
        </p:txBody>
      </p:sp>
      <p:grpSp>
        <p:nvGrpSpPr>
          <p:cNvPr id="11" name="Group 11"/>
          <p:cNvGrpSpPr/>
          <p:nvPr/>
        </p:nvGrpSpPr>
        <p:grpSpPr>
          <a:xfrm>
            <a:off x="1028700" y="3684302"/>
            <a:ext cx="7376287" cy="4761548"/>
            <a:chOff x="0" y="0"/>
            <a:chExt cx="9835050" cy="6348730"/>
          </a:xfrm>
        </p:grpSpPr>
        <p:sp>
          <p:nvSpPr>
            <p:cNvPr id="12" name="TextBox 12"/>
            <p:cNvSpPr txBox="1"/>
            <p:nvPr/>
          </p:nvSpPr>
          <p:spPr>
            <a:xfrm>
              <a:off x="0" y="-76200"/>
              <a:ext cx="9835050" cy="761154"/>
            </a:xfrm>
            <a:prstGeom prst="rect">
              <a:avLst/>
            </a:prstGeom>
          </p:spPr>
          <p:txBody>
            <a:bodyPr lIns="0" tIns="0" rIns="0" bIns="0" rtlCol="0" anchor="t">
              <a:spAutoFit/>
            </a:bodyPr>
            <a:lstStyle/>
            <a:p>
              <a:pPr algn="l">
                <a:lnSpc>
                  <a:spcPts val="4759"/>
                </a:lnSpc>
              </a:pPr>
              <a:r>
                <a:rPr lang="en-US" sz="3399" u="none">
                  <a:solidFill>
                    <a:srgbClr val="2A2E3A"/>
                  </a:solidFill>
                  <a:latin typeface="Helios"/>
                </a:rPr>
                <a:t>Email </a:t>
              </a:r>
            </a:p>
          </p:txBody>
        </p:sp>
        <p:sp>
          <p:nvSpPr>
            <p:cNvPr id="13" name="TextBox 13"/>
            <p:cNvSpPr txBox="1"/>
            <p:nvPr/>
          </p:nvSpPr>
          <p:spPr>
            <a:xfrm>
              <a:off x="0" y="840529"/>
              <a:ext cx="9835050" cy="695325"/>
            </a:xfrm>
            <a:prstGeom prst="rect">
              <a:avLst/>
            </a:prstGeom>
          </p:spPr>
          <p:txBody>
            <a:bodyPr lIns="0" tIns="0" rIns="0" bIns="0" rtlCol="0" anchor="t">
              <a:spAutoFit/>
            </a:bodyPr>
            <a:lstStyle/>
            <a:p>
              <a:pPr marL="0" lvl="0" indent="0" algn="l">
                <a:lnSpc>
                  <a:spcPts val="4079"/>
                </a:lnSpc>
                <a:spcBef>
                  <a:spcPct val="0"/>
                </a:spcBef>
              </a:pPr>
              <a:r>
                <a:rPr lang="en-US" sz="3399">
                  <a:solidFill>
                    <a:srgbClr val="2A2E3A"/>
                  </a:solidFill>
                  <a:latin typeface="Helios Bold"/>
                </a:rPr>
                <a:t>....@youragency.com</a:t>
              </a:r>
            </a:p>
          </p:txBody>
        </p:sp>
        <p:sp>
          <p:nvSpPr>
            <p:cNvPr id="14" name="TextBox 14"/>
            <p:cNvSpPr txBox="1"/>
            <p:nvPr/>
          </p:nvSpPr>
          <p:spPr>
            <a:xfrm>
              <a:off x="0" y="2330238"/>
              <a:ext cx="9835050" cy="761154"/>
            </a:xfrm>
            <a:prstGeom prst="rect">
              <a:avLst/>
            </a:prstGeom>
          </p:spPr>
          <p:txBody>
            <a:bodyPr lIns="0" tIns="0" rIns="0" bIns="0" rtlCol="0" anchor="t">
              <a:spAutoFit/>
            </a:bodyPr>
            <a:lstStyle/>
            <a:p>
              <a:pPr algn="l">
                <a:lnSpc>
                  <a:spcPts val="4759"/>
                </a:lnSpc>
              </a:pPr>
              <a:r>
                <a:rPr lang="en-US" sz="3399">
                  <a:solidFill>
                    <a:srgbClr val="2A2E3A"/>
                  </a:solidFill>
                  <a:latin typeface="Helios"/>
                </a:rPr>
                <a:t>Phone</a:t>
              </a:r>
            </a:p>
          </p:txBody>
        </p:sp>
        <p:sp>
          <p:nvSpPr>
            <p:cNvPr id="15" name="TextBox 15"/>
            <p:cNvSpPr txBox="1"/>
            <p:nvPr/>
          </p:nvSpPr>
          <p:spPr>
            <a:xfrm>
              <a:off x="0" y="3246967"/>
              <a:ext cx="9835050" cy="695325"/>
            </a:xfrm>
            <a:prstGeom prst="rect">
              <a:avLst/>
            </a:prstGeom>
          </p:spPr>
          <p:txBody>
            <a:bodyPr lIns="0" tIns="0" rIns="0" bIns="0" rtlCol="0" anchor="t">
              <a:spAutoFit/>
            </a:bodyPr>
            <a:lstStyle/>
            <a:p>
              <a:pPr marL="0" lvl="0" indent="0" algn="l">
                <a:lnSpc>
                  <a:spcPts val="4079"/>
                </a:lnSpc>
                <a:spcBef>
                  <a:spcPct val="0"/>
                </a:spcBef>
              </a:pPr>
              <a:r>
                <a:rPr lang="en-US" sz="3399">
                  <a:solidFill>
                    <a:srgbClr val="2A2E3A"/>
                  </a:solidFill>
                  <a:latin typeface="Helios Bold"/>
                </a:rPr>
                <a:t>888-888-8888</a:t>
              </a:r>
            </a:p>
          </p:txBody>
        </p:sp>
        <p:sp>
          <p:nvSpPr>
            <p:cNvPr id="16" name="TextBox 16"/>
            <p:cNvSpPr txBox="1"/>
            <p:nvPr/>
          </p:nvSpPr>
          <p:spPr>
            <a:xfrm>
              <a:off x="0" y="4736677"/>
              <a:ext cx="9835050" cy="761154"/>
            </a:xfrm>
            <a:prstGeom prst="rect">
              <a:avLst/>
            </a:prstGeom>
          </p:spPr>
          <p:txBody>
            <a:bodyPr lIns="0" tIns="0" rIns="0" bIns="0" rtlCol="0" anchor="t">
              <a:spAutoFit/>
            </a:bodyPr>
            <a:lstStyle/>
            <a:p>
              <a:pPr algn="l">
                <a:lnSpc>
                  <a:spcPts val="4759"/>
                </a:lnSpc>
              </a:pPr>
              <a:r>
                <a:rPr lang="en-US" sz="3399">
                  <a:solidFill>
                    <a:srgbClr val="2A2E3A"/>
                  </a:solidFill>
                  <a:latin typeface="Helios"/>
                </a:rPr>
                <a:t>Website</a:t>
              </a:r>
            </a:p>
          </p:txBody>
        </p:sp>
        <p:sp>
          <p:nvSpPr>
            <p:cNvPr id="17" name="TextBox 17"/>
            <p:cNvSpPr txBox="1"/>
            <p:nvPr/>
          </p:nvSpPr>
          <p:spPr>
            <a:xfrm>
              <a:off x="0" y="5653405"/>
              <a:ext cx="9835050" cy="695325"/>
            </a:xfrm>
            <a:prstGeom prst="rect">
              <a:avLst/>
            </a:prstGeom>
          </p:spPr>
          <p:txBody>
            <a:bodyPr lIns="0" tIns="0" rIns="0" bIns="0" rtlCol="0" anchor="t">
              <a:spAutoFit/>
            </a:bodyPr>
            <a:lstStyle/>
            <a:p>
              <a:pPr marL="0" lvl="0" indent="0" algn="l">
                <a:lnSpc>
                  <a:spcPts val="4079"/>
                </a:lnSpc>
                <a:spcBef>
                  <a:spcPct val="0"/>
                </a:spcBef>
              </a:pPr>
              <a:r>
                <a:rPr lang="en-US" sz="3399">
                  <a:solidFill>
                    <a:srgbClr val="2A2E3A"/>
                  </a:solidFill>
                  <a:latin typeface="Helios Bold"/>
                </a:rPr>
                <a:t>www......</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b="15916"/>
            <a:stretch>
              <a:fillRect/>
            </a:stretch>
          </p:blipFill>
          <p:spPr>
            <a:xfrm>
              <a:off x="0" y="0"/>
              <a:ext cx="12128500" cy="6794500"/>
            </a:xfrm>
            <a:prstGeom prst="rect">
              <a:avLst/>
            </a:prstGeom>
          </p:spPr>
        </p:pic>
        <p:pic>
          <p:nvPicPr>
            <p:cNvPr id="4" name="Picture 4"/>
            <p:cNvPicPr>
              <a:picLocks noChangeAspect="1"/>
            </p:cNvPicPr>
            <p:nvPr/>
          </p:nvPicPr>
          <p:blipFill>
            <a:blip r:embed="rId4"/>
            <a:srcRect l="10897" b="25079"/>
            <a:stretch>
              <a:fillRect/>
            </a:stretch>
          </p:blipFill>
          <p:spPr>
            <a:xfrm>
              <a:off x="12255500" y="0"/>
              <a:ext cx="12128500" cy="6794500"/>
            </a:xfrm>
            <a:prstGeom prst="rect">
              <a:avLst/>
            </a:prstGeom>
          </p:spPr>
        </p:pic>
        <p:pic>
          <p:nvPicPr>
            <p:cNvPr id="5" name="Picture 5"/>
            <p:cNvPicPr>
              <a:picLocks noChangeAspect="1"/>
            </p:cNvPicPr>
            <p:nvPr/>
          </p:nvPicPr>
          <p:blipFill>
            <a:blip r:embed="rId5"/>
            <a:srcRect t="7958" b="7958"/>
            <a:stretch>
              <a:fillRect/>
            </a:stretch>
          </p:blipFill>
          <p:spPr>
            <a:xfrm>
              <a:off x="0" y="6921500"/>
              <a:ext cx="12128500" cy="6794500"/>
            </a:xfrm>
            <a:prstGeom prst="rect">
              <a:avLst/>
            </a:prstGeom>
          </p:spPr>
        </p:pic>
        <p:pic>
          <p:nvPicPr>
            <p:cNvPr id="6" name="Picture 6"/>
            <p:cNvPicPr>
              <a:picLocks noChangeAspect="1"/>
            </p:cNvPicPr>
            <p:nvPr/>
          </p:nvPicPr>
          <p:blipFill>
            <a:blip r:embed="rId6"/>
            <a:srcRect t="7958" b="7958"/>
            <a:stretch>
              <a:fillRect/>
            </a:stretch>
          </p:blipFill>
          <p:spPr>
            <a:xfrm>
              <a:off x="12255500" y="6921500"/>
              <a:ext cx="12128500" cy="6794500"/>
            </a:xfrm>
            <a:prstGeom prst="rect">
              <a:avLst/>
            </a:prstGeom>
          </p:spPr>
        </p:pic>
      </p:grpSp>
      <p:grpSp>
        <p:nvGrpSpPr>
          <p:cNvPr id="7" name="Group 7"/>
          <p:cNvGrpSpPr/>
          <p:nvPr/>
        </p:nvGrpSpPr>
        <p:grpSpPr>
          <a:xfrm>
            <a:off x="5471403" y="2171700"/>
            <a:ext cx="7440444" cy="5378862"/>
            <a:chOff x="0" y="0"/>
            <a:chExt cx="1298489" cy="1021785"/>
          </a:xfrm>
        </p:grpSpPr>
        <p:sp>
          <p:nvSpPr>
            <p:cNvPr id="8" name="Freeform 8"/>
            <p:cNvSpPr/>
            <p:nvPr/>
          </p:nvSpPr>
          <p:spPr>
            <a:xfrm>
              <a:off x="0" y="0"/>
              <a:ext cx="1298489" cy="1021785"/>
            </a:xfrm>
            <a:custGeom>
              <a:avLst/>
              <a:gdLst/>
              <a:ahLst/>
              <a:cxnLst/>
              <a:rect l="l" t="t" r="r" b="b"/>
              <a:pathLst>
                <a:path w="1298489" h="1021785">
                  <a:moveTo>
                    <a:pt x="649245" y="0"/>
                  </a:moveTo>
                  <a:lnTo>
                    <a:pt x="1298489" y="203200"/>
                  </a:lnTo>
                  <a:lnTo>
                    <a:pt x="1298489" y="818585"/>
                  </a:lnTo>
                  <a:lnTo>
                    <a:pt x="649245" y="1021785"/>
                  </a:lnTo>
                  <a:lnTo>
                    <a:pt x="0" y="818585"/>
                  </a:lnTo>
                  <a:lnTo>
                    <a:pt x="0" y="203200"/>
                  </a:lnTo>
                  <a:lnTo>
                    <a:pt x="649245" y="0"/>
                  </a:lnTo>
                  <a:close/>
                </a:path>
              </a:pathLst>
            </a:custGeom>
            <a:solidFill>
              <a:srgbClr val="A20E20"/>
            </a:solidFill>
          </p:spPr>
          <p:txBody>
            <a:bodyPr/>
            <a:lstStyle/>
            <a:p>
              <a:endParaRPr lang="en-US" dirty="0"/>
            </a:p>
          </p:txBody>
        </p:sp>
        <p:sp>
          <p:nvSpPr>
            <p:cNvPr id="9" name="TextBox 9"/>
            <p:cNvSpPr txBox="1"/>
            <p:nvPr/>
          </p:nvSpPr>
          <p:spPr>
            <a:xfrm>
              <a:off x="0" y="111125"/>
              <a:ext cx="1298489" cy="770960"/>
            </a:xfrm>
            <a:prstGeom prst="rect">
              <a:avLst/>
            </a:prstGeom>
          </p:spPr>
          <p:txBody>
            <a:bodyPr lIns="40519" tIns="40519" rIns="40519" bIns="40519" rtlCol="0" anchor="ctr"/>
            <a:lstStyle/>
            <a:p>
              <a:pPr algn="ctr">
                <a:lnSpc>
                  <a:spcPts val="1674"/>
                </a:lnSpc>
              </a:pPr>
              <a:endParaRPr/>
            </a:p>
          </p:txBody>
        </p:sp>
      </p:grpSp>
      <p:sp>
        <p:nvSpPr>
          <p:cNvPr id="10" name="TextBox 10"/>
          <p:cNvSpPr txBox="1"/>
          <p:nvPr/>
        </p:nvSpPr>
        <p:spPr>
          <a:xfrm>
            <a:off x="7283825" y="4095911"/>
            <a:ext cx="3695637" cy="1612749"/>
          </a:xfrm>
          <a:prstGeom prst="rect">
            <a:avLst/>
          </a:prstGeom>
        </p:spPr>
        <p:txBody>
          <a:bodyPr wrap="square" lIns="0" tIns="0" rIns="0" bIns="0" rtlCol="0" anchor="t">
            <a:spAutoFit/>
          </a:bodyPr>
          <a:lstStyle/>
          <a:p>
            <a:pPr algn="ctr">
              <a:lnSpc>
                <a:spcPts val="6019"/>
              </a:lnSpc>
            </a:pPr>
            <a:r>
              <a:rPr lang="en-US" sz="8800" dirty="0">
                <a:solidFill>
                  <a:srgbClr val="FFFFFF"/>
                </a:solidFill>
                <a:latin typeface="Helios 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760" y="1028700"/>
            <a:ext cx="1259047" cy="1259042"/>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endParaRPr lang="en-US"/>
            </a:p>
          </p:txBody>
        </p:sp>
      </p:grpSp>
      <p:grpSp>
        <p:nvGrpSpPr>
          <p:cNvPr id="4" name="Group 4"/>
          <p:cNvGrpSpPr/>
          <p:nvPr/>
        </p:nvGrpSpPr>
        <p:grpSpPr>
          <a:xfrm>
            <a:off x="9858760" y="2699168"/>
            <a:ext cx="1259047" cy="1259042"/>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b="-49813"/>
              </a:stretch>
            </a:blipFill>
          </p:spPr>
          <p:txBody>
            <a:bodyPr/>
            <a:lstStyle/>
            <a:p>
              <a:endParaRPr lang="en-US"/>
            </a:p>
          </p:txBody>
        </p:sp>
      </p:grpSp>
      <p:grpSp>
        <p:nvGrpSpPr>
          <p:cNvPr id="6" name="Group 6"/>
          <p:cNvGrpSpPr/>
          <p:nvPr/>
        </p:nvGrpSpPr>
        <p:grpSpPr>
          <a:xfrm>
            <a:off x="1028700" y="1028700"/>
            <a:ext cx="7371857" cy="4079816"/>
            <a:chOff x="0" y="0"/>
            <a:chExt cx="9829143" cy="5439755"/>
          </a:xfrm>
        </p:grpSpPr>
        <p:sp>
          <p:nvSpPr>
            <p:cNvPr id="7" name="TextBox 7"/>
            <p:cNvSpPr txBox="1"/>
            <p:nvPr/>
          </p:nvSpPr>
          <p:spPr>
            <a:xfrm>
              <a:off x="0" y="0"/>
              <a:ext cx="9829143" cy="3429000"/>
            </a:xfrm>
            <a:prstGeom prst="rect">
              <a:avLst/>
            </a:prstGeom>
          </p:spPr>
          <p:txBody>
            <a:bodyPr lIns="0" tIns="0" rIns="0" bIns="0" rtlCol="0" anchor="t">
              <a:spAutoFit/>
            </a:bodyPr>
            <a:lstStyle/>
            <a:p>
              <a:pPr>
                <a:lnSpc>
                  <a:spcPts val="10199"/>
                </a:lnSpc>
              </a:pPr>
              <a:r>
                <a:rPr lang="en-US" sz="8499">
                  <a:solidFill>
                    <a:srgbClr val="A20E20"/>
                  </a:solidFill>
                  <a:latin typeface="TT Hoves Bold"/>
                </a:rPr>
                <a:t>Meet Our </a:t>
              </a:r>
            </a:p>
            <a:p>
              <a:pPr>
                <a:lnSpc>
                  <a:spcPts val="10199"/>
                </a:lnSpc>
              </a:pPr>
              <a:r>
                <a:rPr lang="en-US" sz="8499">
                  <a:solidFill>
                    <a:srgbClr val="A20E20"/>
                  </a:solidFill>
                  <a:latin typeface="TT Hoves Bold"/>
                </a:rPr>
                <a:t>Project Team</a:t>
              </a:r>
            </a:p>
          </p:txBody>
        </p:sp>
        <p:sp>
          <p:nvSpPr>
            <p:cNvPr id="8" name="TextBox 8"/>
            <p:cNvSpPr txBox="1"/>
            <p:nvPr/>
          </p:nvSpPr>
          <p:spPr>
            <a:xfrm>
              <a:off x="0" y="3878501"/>
              <a:ext cx="7570122" cy="1561254"/>
            </a:xfrm>
            <a:prstGeom prst="rect">
              <a:avLst/>
            </a:prstGeom>
          </p:spPr>
          <p:txBody>
            <a:bodyPr lIns="0" tIns="0" rIns="0" bIns="0" rtlCol="0" anchor="t">
              <a:spAutoFit/>
            </a:bodyPr>
            <a:lstStyle/>
            <a:p>
              <a:pPr>
                <a:lnSpc>
                  <a:spcPts val="4759"/>
                </a:lnSpc>
              </a:pPr>
              <a:r>
                <a:rPr lang="en-US" sz="3399" u="none">
                  <a:solidFill>
                    <a:srgbClr val="2A2E3A"/>
                  </a:solidFill>
                  <a:latin typeface="Helios"/>
                </a:rPr>
                <a:t>Briefly elaborate on</a:t>
              </a:r>
            </a:p>
            <a:p>
              <a:pPr algn="l">
                <a:lnSpc>
                  <a:spcPts val="4759"/>
                </a:lnSpc>
              </a:pPr>
              <a:r>
                <a:rPr lang="en-US" sz="3399" u="none">
                  <a:solidFill>
                    <a:srgbClr val="2A2E3A"/>
                  </a:solidFill>
                  <a:latin typeface="Helios"/>
                </a:rPr>
                <a:t>what you want to discuss. </a:t>
              </a:r>
            </a:p>
          </p:txBody>
        </p:sp>
      </p:grpSp>
      <p:grpSp>
        <p:nvGrpSpPr>
          <p:cNvPr id="9" name="Group 9"/>
          <p:cNvGrpSpPr/>
          <p:nvPr/>
        </p:nvGrpSpPr>
        <p:grpSpPr>
          <a:xfrm>
            <a:off x="9858760" y="4373645"/>
            <a:ext cx="1259047" cy="1259042"/>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61492" t="-37686" r="-19861" b="-134515"/>
              </a:stretch>
            </a:blipFill>
          </p:spPr>
          <p:txBody>
            <a:bodyPr/>
            <a:lstStyle/>
            <a:p>
              <a:endParaRPr lang="en-US"/>
            </a:p>
          </p:txBody>
        </p:sp>
      </p:grpSp>
      <p:grpSp>
        <p:nvGrpSpPr>
          <p:cNvPr id="11" name="Group 11"/>
          <p:cNvGrpSpPr/>
          <p:nvPr/>
        </p:nvGrpSpPr>
        <p:grpSpPr>
          <a:xfrm>
            <a:off x="9858760" y="6044113"/>
            <a:ext cx="1259047" cy="1259042"/>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25047" b="-25047"/>
              </a:stretch>
            </a:blipFill>
          </p:spPr>
          <p:txBody>
            <a:bodyPr/>
            <a:lstStyle/>
            <a:p>
              <a:endParaRPr lang="en-US"/>
            </a:p>
          </p:txBody>
        </p:sp>
      </p:grpSp>
      <p:grpSp>
        <p:nvGrpSpPr>
          <p:cNvPr id="13" name="Group 13"/>
          <p:cNvGrpSpPr/>
          <p:nvPr/>
        </p:nvGrpSpPr>
        <p:grpSpPr>
          <a:xfrm>
            <a:off x="9858760" y="7999258"/>
            <a:ext cx="1259047" cy="1259042"/>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8797" b="-41297"/>
              </a:stretch>
            </a:blipFill>
          </p:spPr>
          <p:txBody>
            <a:bodyPr/>
            <a:lstStyle/>
            <a:p>
              <a:endParaRPr lang="en-US"/>
            </a:p>
          </p:txBody>
        </p:sp>
      </p:grpSp>
      <p:grpSp>
        <p:nvGrpSpPr>
          <p:cNvPr id="15" name="Group 15"/>
          <p:cNvGrpSpPr/>
          <p:nvPr/>
        </p:nvGrpSpPr>
        <p:grpSpPr>
          <a:xfrm>
            <a:off x="12050656" y="1155819"/>
            <a:ext cx="5208644" cy="971784"/>
            <a:chOff x="0" y="0"/>
            <a:chExt cx="6944859" cy="1295712"/>
          </a:xfrm>
        </p:grpSpPr>
        <p:sp>
          <p:nvSpPr>
            <p:cNvPr id="16" name="TextBox 16"/>
            <p:cNvSpPr txBox="1"/>
            <p:nvPr/>
          </p:nvSpPr>
          <p:spPr>
            <a:xfrm>
              <a:off x="0" y="-19050"/>
              <a:ext cx="6944859" cy="628650"/>
            </a:xfrm>
            <a:prstGeom prst="rect">
              <a:avLst/>
            </a:prstGeom>
          </p:spPr>
          <p:txBody>
            <a:bodyPr lIns="0" tIns="0" rIns="0" bIns="0" rtlCol="0" anchor="t">
              <a:spAutoFit/>
            </a:bodyPr>
            <a:lstStyle/>
            <a:p>
              <a:pPr marL="0" lvl="0" indent="0">
                <a:lnSpc>
                  <a:spcPts val="3600"/>
                </a:lnSpc>
                <a:spcBef>
                  <a:spcPct val="0"/>
                </a:spcBef>
              </a:pPr>
              <a:r>
                <a:rPr lang="en-US" sz="3000" u="none">
                  <a:solidFill>
                    <a:srgbClr val="2A2E3A"/>
                  </a:solidFill>
                  <a:latin typeface="Helios Bold"/>
                </a:rPr>
                <a:t>Stella Ornelas</a:t>
              </a:r>
            </a:p>
          </p:txBody>
        </p:sp>
        <p:sp>
          <p:nvSpPr>
            <p:cNvPr id="17" name="TextBox 17"/>
            <p:cNvSpPr txBox="1"/>
            <p:nvPr/>
          </p:nvSpPr>
          <p:spPr>
            <a:xfrm>
              <a:off x="0" y="770567"/>
              <a:ext cx="6944859" cy="525145"/>
            </a:xfrm>
            <a:prstGeom prst="rect">
              <a:avLst/>
            </a:prstGeom>
          </p:spPr>
          <p:txBody>
            <a:bodyPr lIns="0" tIns="0" rIns="0" bIns="0" rtlCol="0" anchor="t">
              <a:spAutoFit/>
            </a:bodyPr>
            <a:lstStyle/>
            <a:p>
              <a:pPr>
                <a:lnSpc>
                  <a:spcPts val="3359"/>
                </a:lnSpc>
              </a:pPr>
              <a:r>
                <a:rPr lang="en-US" sz="2400">
                  <a:solidFill>
                    <a:srgbClr val="2A2E3A"/>
                  </a:solidFill>
                  <a:latin typeface="Helios"/>
                </a:rPr>
                <a:t>Lead Project Manager</a:t>
              </a:r>
            </a:p>
          </p:txBody>
        </p:sp>
      </p:grpSp>
      <p:grpSp>
        <p:nvGrpSpPr>
          <p:cNvPr id="18" name="Group 18"/>
          <p:cNvGrpSpPr/>
          <p:nvPr/>
        </p:nvGrpSpPr>
        <p:grpSpPr>
          <a:xfrm>
            <a:off x="-1287623" y="9258300"/>
            <a:ext cx="5765006" cy="1028700"/>
            <a:chOff x="0" y="0"/>
            <a:chExt cx="1049690" cy="187305"/>
          </a:xfrm>
        </p:grpSpPr>
        <p:sp>
          <p:nvSpPr>
            <p:cNvPr id="19" name="Freeform 19"/>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20" name="TextBox 20"/>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21" name="Group 21"/>
          <p:cNvGrpSpPr/>
          <p:nvPr/>
        </p:nvGrpSpPr>
        <p:grpSpPr>
          <a:xfrm>
            <a:off x="12050656" y="2898458"/>
            <a:ext cx="5208644" cy="971784"/>
            <a:chOff x="0" y="0"/>
            <a:chExt cx="6944859" cy="1295712"/>
          </a:xfrm>
        </p:grpSpPr>
        <p:sp>
          <p:nvSpPr>
            <p:cNvPr id="22" name="TextBox 22"/>
            <p:cNvSpPr txBox="1"/>
            <p:nvPr/>
          </p:nvSpPr>
          <p:spPr>
            <a:xfrm>
              <a:off x="0" y="-19050"/>
              <a:ext cx="6944859" cy="6286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Bryan Cook</a:t>
              </a:r>
            </a:p>
          </p:txBody>
        </p:sp>
        <p:sp>
          <p:nvSpPr>
            <p:cNvPr id="23" name="TextBox 23"/>
            <p:cNvSpPr txBox="1"/>
            <p:nvPr/>
          </p:nvSpPr>
          <p:spPr>
            <a:xfrm>
              <a:off x="0" y="770567"/>
              <a:ext cx="6944859" cy="525145"/>
            </a:xfrm>
            <a:prstGeom prst="rect">
              <a:avLst/>
            </a:prstGeom>
          </p:spPr>
          <p:txBody>
            <a:bodyPr lIns="0" tIns="0" rIns="0" bIns="0" rtlCol="0" anchor="t">
              <a:spAutoFit/>
            </a:bodyPr>
            <a:lstStyle/>
            <a:p>
              <a:pPr>
                <a:lnSpc>
                  <a:spcPts val="3359"/>
                </a:lnSpc>
              </a:pPr>
              <a:r>
                <a:rPr lang="en-US" sz="2400">
                  <a:solidFill>
                    <a:srgbClr val="2A2E3A"/>
                  </a:solidFill>
                  <a:latin typeface="Helios"/>
                </a:rPr>
                <a:t>HMIS System Administrator</a:t>
              </a:r>
            </a:p>
          </p:txBody>
        </p:sp>
      </p:grpSp>
      <p:grpSp>
        <p:nvGrpSpPr>
          <p:cNvPr id="24" name="Group 24"/>
          <p:cNvGrpSpPr/>
          <p:nvPr/>
        </p:nvGrpSpPr>
        <p:grpSpPr>
          <a:xfrm>
            <a:off x="12050656" y="4641098"/>
            <a:ext cx="5208644" cy="971784"/>
            <a:chOff x="0" y="0"/>
            <a:chExt cx="6944859" cy="1295712"/>
          </a:xfrm>
        </p:grpSpPr>
        <p:sp>
          <p:nvSpPr>
            <p:cNvPr id="25" name="TextBox 25"/>
            <p:cNvSpPr txBox="1"/>
            <p:nvPr/>
          </p:nvSpPr>
          <p:spPr>
            <a:xfrm>
              <a:off x="0" y="-19050"/>
              <a:ext cx="6944859" cy="6286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Blaise Martins</a:t>
              </a:r>
            </a:p>
          </p:txBody>
        </p:sp>
        <p:sp>
          <p:nvSpPr>
            <p:cNvPr id="26" name="TextBox 26"/>
            <p:cNvSpPr txBox="1"/>
            <p:nvPr/>
          </p:nvSpPr>
          <p:spPr>
            <a:xfrm>
              <a:off x="0" y="770567"/>
              <a:ext cx="6944859" cy="525145"/>
            </a:xfrm>
            <a:prstGeom prst="rect">
              <a:avLst/>
            </a:prstGeom>
          </p:spPr>
          <p:txBody>
            <a:bodyPr lIns="0" tIns="0" rIns="0" bIns="0" rtlCol="0" anchor="t">
              <a:spAutoFit/>
            </a:bodyPr>
            <a:lstStyle/>
            <a:p>
              <a:pPr>
                <a:lnSpc>
                  <a:spcPts val="3359"/>
                </a:lnSpc>
              </a:pPr>
              <a:r>
                <a:rPr lang="en-US" sz="2400">
                  <a:solidFill>
                    <a:srgbClr val="2A2E3A"/>
                  </a:solidFill>
                  <a:latin typeface="Helios"/>
                </a:rPr>
                <a:t>HMIS System Administrator</a:t>
              </a:r>
            </a:p>
          </p:txBody>
        </p:sp>
      </p:grpSp>
      <p:grpSp>
        <p:nvGrpSpPr>
          <p:cNvPr id="27" name="Group 27"/>
          <p:cNvGrpSpPr/>
          <p:nvPr/>
        </p:nvGrpSpPr>
        <p:grpSpPr>
          <a:xfrm>
            <a:off x="12050656" y="6383737"/>
            <a:ext cx="5208644" cy="971784"/>
            <a:chOff x="0" y="0"/>
            <a:chExt cx="6944859" cy="1295712"/>
          </a:xfrm>
        </p:grpSpPr>
        <p:sp>
          <p:nvSpPr>
            <p:cNvPr id="28" name="TextBox 28"/>
            <p:cNvSpPr txBox="1"/>
            <p:nvPr/>
          </p:nvSpPr>
          <p:spPr>
            <a:xfrm>
              <a:off x="0" y="-19050"/>
              <a:ext cx="6944859" cy="6286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Carl Miller</a:t>
              </a:r>
            </a:p>
          </p:txBody>
        </p:sp>
        <p:sp>
          <p:nvSpPr>
            <p:cNvPr id="29" name="TextBox 29"/>
            <p:cNvSpPr txBox="1"/>
            <p:nvPr/>
          </p:nvSpPr>
          <p:spPr>
            <a:xfrm>
              <a:off x="0" y="770567"/>
              <a:ext cx="6944859" cy="525145"/>
            </a:xfrm>
            <a:prstGeom prst="rect">
              <a:avLst/>
            </a:prstGeom>
          </p:spPr>
          <p:txBody>
            <a:bodyPr lIns="0" tIns="0" rIns="0" bIns="0" rtlCol="0" anchor="t">
              <a:spAutoFit/>
            </a:bodyPr>
            <a:lstStyle/>
            <a:p>
              <a:pPr>
                <a:lnSpc>
                  <a:spcPts val="3359"/>
                </a:lnSpc>
              </a:pPr>
              <a:r>
                <a:rPr lang="en-US" sz="2400">
                  <a:solidFill>
                    <a:srgbClr val="2A2E3A"/>
                  </a:solidFill>
                  <a:latin typeface="Helios"/>
                </a:rPr>
                <a:t>HMIS Trainer</a:t>
              </a:r>
            </a:p>
          </p:txBody>
        </p:sp>
      </p:grpSp>
      <p:grpSp>
        <p:nvGrpSpPr>
          <p:cNvPr id="30" name="Group 30"/>
          <p:cNvGrpSpPr/>
          <p:nvPr/>
        </p:nvGrpSpPr>
        <p:grpSpPr>
          <a:xfrm>
            <a:off x="12050656" y="8126377"/>
            <a:ext cx="5208644" cy="971784"/>
            <a:chOff x="0" y="0"/>
            <a:chExt cx="6944859" cy="1295712"/>
          </a:xfrm>
        </p:grpSpPr>
        <p:sp>
          <p:nvSpPr>
            <p:cNvPr id="31" name="TextBox 31"/>
            <p:cNvSpPr txBox="1"/>
            <p:nvPr/>
          </p:nvSpPr>
          <p:spPr>
            <a:xfrm>
              <a:off x="0" y="-19050"/>
              <a:ext cx="6944859" cy="6286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Sadie Jones</a:t>
              </a:r>
            </a:p>
          </p:txBody>
        </p:sp>
        <p:sp>
          <p:nvSpPr>
            <p:cNvPr id="32" name="TextBox 32"/>
            <p:cNvSpPr txBox="1"/>
            <p:nvPr/>
          </p:nvSpPr>
          <p:spPr>
            <a:xfrm>
              <a:off x="0" y="770567"/>
              <a:ext cx="6944859" cy="525145"/>
            </a:xfrm>
            <a:prstGeom prst="rect">
              <a:avLst/>
            </a:prstGeom>
          </p:spPr>
          <p:txBody>
            <a:bodyPr lIns="0" tIns="0" rIns="0" bIns="0" rtlCol="0" anchor="t">
              <a:spAutoFit/>
            </a:bodyPr>
            <a:lstStyle/>
            <a:p>
              <a:pPr>
                <a:lnSpc>
                  <a:spcPts val="3359"/>
                </a:lnSpc>
              </a:pPr>
              <a:r>
                <a:rPr lang="en-US" sz="2400">
                  <a:solidFill>
                    <a:srgbClr val="2A2E3A"/>
                  </a:solidFill>
                  <a:latin typeface="Helios"/>
                </a:rPr>
                <a:t>Other representative...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08202" y="5143500"/>
            <a:ext cx="7463019" cy="1113790"/>
            <a:chOff x="0" y="0"/>
            <a:chExt cx="9950693" cy="1485054"/>
          </a:xfrm>
        </p:grpSpPr>
        <p:grpSp>
          <p:nvGrpSpPr>
            <p:cNvPr id="3" name="Group 3"/>
            <p:cNvGrpSpPr/>
            <p:nvPr/>
          </p:nvGrpSpPr>
          <p:grpSpPr>
            <a:xfrm rot="-5400000">
              <a:off x="-160710" y="535288"/>
              <a:ext cx="735898" cy="414478"/>
              <a:chOff x="0" y="0"/>
              <a:chExt cx="812800" cy="457791"/>
            </a:xfrm>
          </p:grpSpPr>
          <p:sp>
            <p:nvSpPr>
              <p:cNvPr id="4" name="Freeform 4"/>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txBody>
              <a:bodyPr/>
              <a:lstStyle/>
              <a:p>
                <a:endParaRPr lang="en-US"/>
              </a:p>
            </p:txBody>
          </p:sp>
          <p:sp>
            <p:nvSpPr>
              <p:cNvPr id="5" name="TextBox 5"/>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sp>
          <p:nvSpPr>
            <p:cNvPr id="6" name="TextBox 6"/>
            <p:cNvSpPr txBox="1"/>
            <p:nvPr/>
          </p:nvSpPr>
          <p:spPr>
            <a:xfrm>
              <a:off x="1180404" y="-76200"/>
              <a:ext cx="8770288"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Collects local data about homelessness </a:t>
              </a:r>
            </a:p>
          </p:txBody>
        </p:sp>
      </p:grpSp>
      <p:grpSp>
        <p:nvGrpSpPr>
          <p:cNvPr id="7" name="Group 7"/>
          <p:cNvGrpSpPr/>
          <p:nvPr/>
        </p:nvGrpSpPr>
        <p:grpSpPr>
          <a:xfrm>
            <a:off x="8408202" y="6752940"/>
            <a:ext cx="7463019" cy="551923"/>
            <a:chOff x="0" y="0"/>
            <a:chExt cx="9950693" cy="735898"/>
          </a:xfrm>
        </p:grpSpPr>
        <p:sp>
          <p:nvSpPr>
            <p:cNvPr id="8" name="TextBox 8"/>
            <p:cNvSpPr txBox="1"/>
            <p:nvPr/>
          </p:nvSpPr>
          <p:spPr>
            <a:xfrm>
              <a:off x="1180404" y="-50728"/>
              <a:ext cx="8770288" cy="761154"/>
            </a:xfrm>
            <a:prstGeom prst="rect">
              <a:avLst/>
            </a:prstGeom>
          </p:spPr>
          <p:txBody>
            <a:bodyPr lIns="0" tIns="0" rIns="0" bIns="0" rtlCol="0" anchor="t">
              <a:spAutoFit/>
            </a:bodyPr>
            <a:lstStyle/>
            <a:p>
              <a:pPr>
                <a:lnSpc>
                  <a:spcPts val="4759"/>
                </a:lnSpc>
              </a:pPr>
              <a:r>
                <a:rPr lang="en-US" sz="3399">
                  <a:solidFill>
                    <a:srgbClr val="2A2E3A"/>
                  </a:solidFill>
                  <a:latin typeface="Helios"/>
                </a:rPr>
                <a:t>Tracks the provision of services</a:t>
              </a:r>
            </a:p>
          </p:txBody>
        </p:sp>
        <p:grpSp>
          <p:nvGrpSpPr>
            <p:cNvPr id="9" name="Group 9"/>
            <p:cNvGrpSpPr/>
            <p:nvPr/>
          </p:nvGrpSpPr>
          <p:grpSpPr>
            <a:xfrm rot="-5400000">
              <a:off x="-160710" y="160710"/>
              <a:ext cx="735898" cy="414478"/>
              <a:chOff x="0" y="0"/>
              <a:chExt cx="812800" cy="457791"/>
            </a:xfrm>
          </p:grpSpPr>
          <p:sp>
            <p:nvSpPr>
              <p:cNvPr id="10" name="Freeform 10"/>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txBody>
              <a:bodyPr/>
              <a:lstStyle/>
              <a:p>
                <a:endParaRPr lang="en-US"/>
              </a:p>
            </p:txBody>
          </p:sp>
          <p:sp>
            <p:nvSpPr>
              <p:cNvPr id="11" name="TextBox 11"/>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grpSp>
      <p:grpSp>
        <p:nvGrpSpPr>
          <p:cNvPr id="12" name="Group 12"/>
          <p:cNvGrpSpPr/>
          <p:nvPr/>
        </p:nvGrpSpPr>
        <p:grpSpPr>
          <a:xfrm>
            <a:off x="13814230" y="9258300"/>
            <a:ext cx="5765006" cy="1028700"/>
            <a:chOff x="0" y="0"/>
            <a:chExt cx="1049690" cy="187305"/>
          </a:xfrm>
        </p:grpSpPr>
        <p:sp>
          <p:nvSpPr>
            <p:cNvPr id="13" name="Freeform 13"/>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14" name="TextBox 14"/>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15" name="Group 15"/>
          <p:cNvGrpSpPr/>
          <p:nvPr/>
        </p:nvGrpSpPr>
        <p:grpSpPr>
          <a:xfrm>
            <a:off x="8408202" y="7800163"/>
            <a:ext cx="7463019" cy="1113790"/>
            <a:chOff x="0" y="0"/>
            <a:chExt cx="9950693" cy="1485054"/>
          </a:xfrm>
        </p:grpSpPr>
        <p:sp>
          <p:nvSpPr>
            <p:cNvPr id="16" name="TextBox 16"/>
            <p:cNvSpPr txBox="1"/>
            <p:nvPr/>
          </p:nvSpPr>
          <p:spPr>
            <a:xfrm>
              <a:off x="1180404" y="-76200"/>
              <a:ext cx="8770288"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Provides key insights about local system of care</a:t>
              </a:r>
            </a:p>
          </p:txBody>
        </p:sp>
        <p:grpSp>
          <p:nvGrpSpPr>
            <p:cNvPr id="17" name="Group 17"/>
            <p:cNvGrpSpPr/>
            <p:nvPr/>
          </p:nvGrpSpPr>
          <p:grpSpPr>
            <a:xfrm rot="-5400000">
              <a:off x="-160710" y="535288"/>
              <a:ext cx="735898" cy="414478"/>
              <a:chOff x="0" y="0"/>
              <a:chExt cx="812800" cy="457791"/>
            </a:xfrm>
          </p:grpSpPr>
          <p:sp>
            <p:nvSpPr>
              <p:cNvPr id="18" name="Freeform 18"/>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txBody>
              <a:bodyPr/>
              <a:lstStyle/>
              <a:p>
                <a:endParaRPr lang="en-US"/>
              </a:p>
            </p:txBody>
          </p:sp>
          <p:sp>
            <p:nvSpPr>
              <p:cNvPr id="19" name="TextBox 19"/>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grpSp>
      <p:sp>
        <p:nvSpPr>
          <p:cNvPr id="20" name="Freeform 20"/>
          <p:cNvSpPr/>
          <p:nvPr/>
        </p:nvSpPr>
        <p:spPr>
          <a:xfrm>
            <a:off x="-5906470" y="-45951"/>
            <a:ext cx="12555971" cy="10378902"/>
          </a:xfrm>
          <a:custGeom>
            <a:avLst/>
            <a:gdLst/>
            <a:ahLst/>
            <a:cxnLst/>
            <a:rect l="l" t="t" r="r" b="b"/>
            <a:pathLst>
              <a:path w="12555971" h="10378902">
                <a:moveTo>
                  <a:pt x="0" y="0"/>
                </a:moveTo>
                <a:lnTo>
                  <a:pt x="12555971" y="0"/>
                </a:lnTo>
                <a:lnTo>
                  <a:pt x="12555971" y="10378902"/>
                </a:lnTo>
                <a:lnTo>
                  <a:pt x="0" y="10378902"/>
                </a:lnTo>
                <a:lnTo>
                  <a:pt x="0" y="0"/>
                </a:lnTo>
                <a:close/>
              </a:path>
            </a:pathLst>
          </a:custGeom>
          <a:blipFill>
            <a:blip r:embed="rId3"/>
            <a:stretch>
              <a:fillRect l="-1404" r="-22355"/>
            </a:stretch>
          </a:blipFill>
        </p:spPr>
        <p:txBody>
          <a:bodyPr/>
          <a:lstStyle/>
          <a:p>
            <a:endParaRPr lang="en-US"/>
          </a:p>
        </p:txBody>
      </p:sp>
      <p:sp>
        <p:nvSpPr>
          <p:cNvPr id="21" name="TextBox 21"/>
          <p:cNvSpPr txBox="1"/>
          <p:nvPr/>
        </p:nvSpPr>
        <p:spPr>
          <a:xfrm>
            <a:off x="7920693" y="599647"/>
            <a:ext cx="8438036" cy="1285875"/>
          </a:xfrm>
          <a:prstGeom prst="rect">
            <a:avLst/>
          </a:prstGeom>
        </p:spPr>
        <p:txBody>
          <a:bodyPr lIns="0" tIns="0" rIns="0" bIns="0" rtlCol="0" anchor="t">
            <a:spAutoFit/>
          </a:bodyPr>
          <a:lstStyle/>
          <a:p>
            <a:pPr>
              <a:lnSpc>
                <a:spcPts val="10199"/>
              </a:lnSpc>
            </a:pPr>
            <a:r>
              <a:rPr lang="en-US" sz="8499" dirty="0">
                <a:solidFill>
                  <a:srgbClr val="A20E20"/>
                </a:solidFill>
                <a:latin typeface="TT Hoves Bold"/>
              </a:rPr>
              <a:t>What is HMIS?</a:t>
            </a:r>
          </a:p>
        </p:txBody>
      </p:sp>
      <p:sp>
        <p:nvSpPr>
          <p:cNvPr id="22" name="TextBox 22"/>
          <p:cNvSpPr txBox="1"/>
          <p:nvPr/>
        </p:nvSpPr>
        <p:spPr>
          <a:xfrm>
            <a:off x="8082682" y="2162810"/>
            <a:ext cx="9833802" cy="2540590"/>
          </a:xfrm>
          <a:prstGeom prst="rect">
            <a:avLst/>
          </a:prstGeom>
        </p:spPr>
        <p:txBody>
          <a:bodyPr lIns="0" tIns="0" rIns="0" bIns="0" rtlCol="0" anchor="t">
            <a:spAutoFit/>
          </a:bodyPr>
          <a:lstStyle/>
          <a:p>
            <a:pPr>
              <a:lnSpc>
                <a:spcPts val="4041"/>
              </a:lnSpc>
            </a:pPr>
            <a:r>
              <a:rPr lang="en-US" sz="2886" dirty="0">
                <a:solidFill>
                  <a:srgbClr val="2A2E3A"/>
                </a:solidFill>
                <a:latin typeface="Helios"/>
              </a:rPr>
              <a:t>Each CoC is responsible for selecting a Homeless Management Information System (HMIS) software solution that complies with HUD's data collection, management, and reporting standards.</a:t>
            </a:r>
          </a:p>
          <a:p>
            <a:pPr algn="l">
              <a:lnSpc>
                <a:spcPts val="4041"/>
              </a:lnSpc>
            </a:pPr>
            <a:endParaRPr lang="en-US" sz="2886" dirty="0">
              <a:solidFill>
                <a:srgbClr val="2A2E3A"/>
              </a:solidFill>
              <a:latin typeface="Helio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8300"/>
            <a:ext cx="5765006" cy="1028700"/>
            <a:chOff x="0" y="0"/>
            <a:chExt cx="1049690" cy="187305"/>
          </a:xfrm>
        </p:grpSpPr>
        <p:sp>
          <p:nvSpPr>
            <p:cNvPr id="3" name="Freeform 3"/>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4" name="TextBox 4"/>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9887445" y="1333500"/>
            <a:ext cx="794664" cy="822421"/>
          </a:xfrm>
          <a:custGeom>
            <a:avLst/>
            <a:gdLst/>
            <a:ahLst/>
            <a:cxnLst/>
            <a:rect l="l" t="t" r="r" b="b"/>
            <a:pathLst>
              <a:path w="794664" h="822421">
                <a:moveTo>
                  <a:pt x="0" y="0"/>
                </a:moveTo>
                <a:lnTo>
                  <a:pt x="794664" y="0"/>
                </a:lnTo>
                <a:lnTo>
                  <a:pt x="794664" y="822421"/>
                </a:lnTo>
                <a:lnTo>
                  <a:pt x="0" y="822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9775647" y="2884511"/>
            <a:ext cx="1018259" cy="992340"/>
          </a:xfrm>
          <a:custGeom>
            <a:avLst/>
            <a:gdLst/>
            <a:ahLst/>
            <a:cxnLst/>
            <a:rect l="l" t="t" r="r" b="b"/>
            <a:pathLst>
              <a:path w="1018259" h="992340">
                <a:moveTo>
                  <a:pt x="0" y="0"/>
                </a:moveTo>
                <a:lnTo>
                  <a:pt x="1018259" y="0"/>
                </a:lnTo>
                <a:lnTo>
                  <a:pt x="1018259" y="992340"/>
                </a:lnTo>
                <a:lnTo>
                  <a:pt x="0" y="9923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9972503" y="4716557"/>
            <a:ext cx="624548" cy="624548"/>
          </a:xfrm>
          <a:custGeom>
            <a:avLst/>
            <a:gdLst/>
            <a:ahLst/>
            <a:cxnLst/>
            <a:rect l="l" t="t" r="r" b="b"/>
            <a:pathLst>
              <a:path w="624548" h="624548">
                <a:moveTo>
                  <a:pt x="0" y="0"/>
                </a:moveTo>
                <a:lnTo>
                  <a:pt x="624548" y="0"/>
                </a:lnTo>
                <a:lnTo>
                  <a:pt x="624548" y="624548"/>
                </a:lnTo>
                <a:lnTo>
                  <a:pt x="0" y="6245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0063269" y="6293605"/>
            <a:ext cx="618840" cy="633821"/>
          </a:xfrm>
          <a:custGeom>
            <a:avLst/>
            <a:gdLst/>
            <a:ahLst/>
            <a:cxnLst/>
            <a:rect l="l" t="t" r="r" b="b"/>
            <a:pathLst>
              <a:path w="618840" h="633821">
                <a:moveTo>
                  <a:pt x="0" y="0"/>
                </a:moveTo>
                <a:lnTo>
                  <a:pt x="618840" y="0"/>
                </a:lnTo>
                <a:lnTo>
                  <a:pt x="618840" y="633821"/>
                </a:lnTo>
                <a:lnTo>
                  <a:pt x="0" y="6338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028700" y="1028700"/>
            <a:ext cx="7371857" cy="2571750"/>
          </a:xfrm>
          <a:prstGeom prst="rect">
            <a:avLst/>
          </a:prstGeom>
        </p:spPr>
        <p:txBody>
          <a:bodyPr lIns="0" tIns="0" rIns="0" bIns="0" rtlCol="0" anchor="t">
            <a:spAutoFit/>
          </a:bodyPr>
          <a:lstStyle/>
          <a:p>
            <a:pPr>
              <a:lnSpc>
                <a:spcPts val="10199"/>
              </a:lnSpc>
            </a:pPr>
            <a:r>
              <a:rPr lang="en-US" sz="8499">
                <a:solidFill>
                  <a:srgbClr val="A20E20"/>
                </a:solidFill>
                <a:latin typeface="TT Hoves Bold"/>
              </a:rPr>
              <a:t>Why Does HMIS Matter?</a:t>
            </a:r>
          </a:p>
        </p:txBody>
      </p:sp>
      <p:sp>
        <p:nvSpPr>
          <p:cNvPr id="13" name="TextBox 13"/>
          <p:cNvSpPr txBox="1"/>
          <p:nvPr/>
        </p:nvSpPr>
        <p:spPr>
          <a:xfrm>
            <a:off x="1028700" y="3918526"/>
            <a:ext cx="7852569" cy="1790065"/>
          </a:xfrm>
          <a:prstGeom prst="rect">
            <a:avLst/>
          </a:prstGeom>
        </p:spPr>
        <p:txBody>
          <a:bodyPr lIns="0" tIns="0" rIns="0" bIns="0" rtlCol="0" anchor="t">
            <a:spAutoFit/>
          </a:bodyPr>
          <a:lstStyle/>
          <a:p>
            <a:pPr algn="l">
              <a:lnSpc>
                <a:spcPts val="4759"/>
              </a:lnSpc>
            </a:pPr>
            <a:r>
              <a:rPr lang="en-US" sz="3399">
                <a:solidFill>
                  <a:srgbClr val="2A2E3A"/>
                </a:solidFill>
                <a:latin typeface="Helios"/>
              </a:rPr>
              <a:t>HMIS streamlines data collection and enables evidence-based decision making to solve homelessness.</a:t>
            </a:r>
          </a:p>
        </p:txBody>
      </p:sp>
      <p:sp>
        <p:nvSpPr>
          <p:cNvPr id="14" name="TextBox 14"/>
          <p:cNvSpPr txBox="1"/>
          <p:nvPr/>
        </p:nvSpPr>
        <p:spPr>
          <a:xfrm>
            <a:off x="11137506" y="1497060"/>
            <a:ext cx="5943434" cy="476250"/>
          </a:xfrm>
          <a:prstGeom prst="rect">
            <a:avLst/>
          </a:prstGeom>
        </p:spPr>
        <p:txBody>
          <a:bodyPr lIns="0" tIns="0" rIns="0" bIns="0" rtlCol="0" anchor="t">
            <a:spAutoFit/>
          </a:bodyPr>
          <a:lstStyle/>
          <a:p>
            <a:pPr marL="0" lvl="0" indent="0">
              <a:lnSpc>
                <a:spcPts val="3600"/>
              </a:lnSpc>
              <a:spcBef>
                <a:spcPct val="0"/>
              </a:spcBef>
            </a:pPr>
            <a:r>
              <a:rPr lang="en-US" sz="3000" dirty="0">
                <a:solidFill>
                  <a:srgbClr val="2A2E3A"/>
                </a:solidFill>
                <a:latin typeface="Helios Bold"/>
              </a:rPr>
              <a:t>Creates a single source of truth</a:t>
            </a:r>
          </a:p>
        </p:txBody>
      </p:sp>
      <p:grpSp>
        <p:nvGrpSpPr>
          <p:cNvPr id="15" name="Group 15"/>
          <p:cNvGrpSpPr/>
          <p:nvPr/>
        </p:nvGrpSpPr>
        <p:grpSpPr>
          <a:xfrm>
            <a:off x="11137506" y="2984947"/>
            <a:ext cx="5208644" cy="971784"/>
            <a:chOff x="0" y="0"/>
            <a:chExt cx="6944859" cy="1295712"/>
          </a:xfrm>
        </p:grpSpPr>
        <p:sp>
          <p:nvSpPr>
            <p:cNvPr id="16" name="TextBox 16"/>
            <p:cNvSpPr txBox="1"/>
            <p:nvPr/>
          </p:nvSpPr>
          <p:spPr>
            <a:xfrm>
              <a:off x="0" y="-19050"/>
              <a:ext cx="6944859" cy="6286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Improves care coordination</a:t>
              </a:r>
            </a:p>
          </p:txBody>
        </p:sp>
        <p:sp>
          <p:nvSpPr>
            <p:cNvPr id="17" name="TextBox 17"/>
            <p:cNvSpPr txBox="1"/>
            <p:nvPr/>
          </p:nvSpPr>
          <p:spPr>
            <a:xfrm>
              <a:off x="0" y="770567"/>
              <a:ext cx="6944859" cy="525145"/>
            </a:xfrm>
            <a:prstGeom prst="rect">
              <a:avLst/>
            </a:prstGeom>
          </p:spPr>
          <p:txBody>
            <a:bodyPr lIns="0" tIns="0" rIns="0" bIns="0" rtlCol="0" anchor="t">
              <a:spAutoFit/>
            </a:bodyPr>
            <a:lstStyle/>
            <a:p>
              <a:pPr>
                <a:lnSpc>
                  <a:spcPts val="3359"/>
                </a:lnSpc>
              </a:pPr>
              <a:endParaRPr/>
            </a:p>
          </p:txBody>
        </p:sp>
      </p:grpSp>
      <p:sp>
        <p:nvSpPr>
          <p:cNvPr id="18" name="TextBox 18"/>
          <p:cNvSpPr txBox="1"/>
          <p:nvPr/>
        </p:nvSpPr>
        <p:spPr>
          <a:xfrm>
            <a:off x="11137506" y="4708537"/>
            <a:ext cx="6119784" cy="4762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Prevents duplication of efforts</a:t>
            </a:r>
          </a:p>
        </p:txBody>
      </p:sp>
      <p:sp>
        <p:nvSpPr>
          <p:cNvPr id="19" name="TextBox 19"/>
          <p:cNvSpPr txBox="1"/>
          <p:nvPr/>
        </p:nvSpPr>
        <p:spPr>
          <a:xfrm>
            <a:off x="11137506" y="6451176"/>
            <a:ext cx="5767085" cy="476250"/>
          </a:xfrm>
          <a:prstGeom prst="rect">
            <a:avLst/>
          </a:prstGeom>
        </p:spPr>
        <p:txBody>
          <a:bodyPr lIns="0" tIns="0" rIns="0" bIns="0" rtlCol="0" anchor="t">
            <a:spAutoFit/>
          </a:bodyPr>
          <a:lstStyle/>
          <a:p>
            <a:pPr marL="0" lvl="0" indent="0">
              <a:lnSpc>
                <a:spcPts val="3600"/>
              </a:lnSpc>
              <a:spcBef>
                <a:spcPct val="0"/>
              </a:spcBef>
            </a:pPr>
            <a:r>
              <a:rPr lang="en-US" sz="3000">
                <a:solidFill>
                  <a:srgbClr val="2A2E3A"/>
                </a:solidFill>
                <a:latin typeface="Helios Bold"/>
              </a:rPr>
              <a:t>Increase performance insight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24259" y="-2727870"/>
            <a:ext cx="21853498" cy="5455740"/>
            <a:chOff x="0" y="0"/>
            <a:chExt cx="1012092" cy="252670"/>
          </a:xfrm>
        </p:grpSpPr>
        <p:sp>
          <p:nvSpPr>
            <p:cNvPr id="3" name="Freeform 3"/>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E8223B"/>
            </a:solidFill>
          </p:spPr>
          <p:txBody>
            <a:bodyPr/>
            <a:lstStyle/>
            <a:p>
              <a:endParaRPr lang="en-US"/>
            </a:p>
          </p:txBody>
        </p:sp>
        <p:sp>
          <p:nvSpPr>
            <p:cNvPr id="4" name="TextBox 4"/>
            <p:cNvSpPr txBox="1"/>
            <p:nvPr/>
          </p:nvSpPr>
          <p:spPr>
            <a:xfrm>
              <a:off x="127000" y="-38100"/>
              <a:ext cx="758092" cy="29077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6258005" y="-88241"/>
            <a:ext cx="15118279" cy="3185392"/>
            <a:chOff x="0" y="0"/>
            <a:chExt cx="1216146" cy="256240"/>
          </a:xfrm>
        </p:grpSpPr>
        <p:sp>
          <p:nvSpPr>
            <p:cNvPr id="6" name="Freeform 6"/>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A20E20"/>
            </a:solidFill>
          </p:spPr>
          <p:txBody>
            <a:bodyPr/>
            <a:lstStyle/>
            <a:p>
              <a:endParaRPr lang="en-US"/>
            </a:p>
          </p:txBody>
        </p:sp>
        <p:sp>
          <p:nvSpPr>
            <p:cNvPr id="7" name="TextBox 7"/>
            <p:cNvSpPr txBox="1"/>
            <p:nvPr/>
          </p:nvSpPr>
          <p:spPr>
            <a:xfrm>
              <a:off x="127000" y="-38100"/>
              <a:ext cx="962146" cy="29434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2963877" y="4719229"/>
            <a:ext cx="1199685" cy="119968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223B"/>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8544157" y="4719229"/>
            <a:ext cx="1199685" cy="119968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223B"/>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a:off x="14124438" y="4719229"/>
            <a:ext cx="1199685" cy="119968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223B"/>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a:off x="13814230" y="9258300"/>
            <a:ext cx="5765006" cy="1028700"/>
            <a:chOff x="0" y="0"/>
            <a:chExt cx="1049690" cy="187305"/>
          </a:xfrm>
        </p:grpSpPr>
        <p:sp>
          <p:nvSpPr>
            <p:cNvPr id="18" name="Freeform 18"/>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19" name="TextBox 19"/>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sp>
        <p:nvSpPr>
          <p:cNvPr id="20" name="Freeform 20"/>
          <p:cNvSpPr/>
          <p:nvPr/>
        </p:nvSpPr>
        <p:spPr>
          <a:xfrm>
            <a:off x="3296572" y="4856478"/>
            <a:ext cx="534296" cy="925188"/>
          </a:xfrm>
          <a:custGeom>
            <a:avLst/>
            <a:gdLst/>
            <a:ahLst/>
            <a:cxnLst/>
            <a:rect l="l" t="t" r="r" b="b"/>
            <a:pathLst>
              <a:path w="534296" h="925188">
                <a:moveTo>
                  <a:pt x="0" y="0"/>
                </a:moveTo>
                <a:lnTo>
                  <a:pt x="534296" y="0"/>
                </a:lnTo>
                <a:lnTo>
                  <a:pt x="534296" y="925187"/>
                </a:lnTo>
                <a:lnTo>
                  <a:pt x="0" y="9251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1"/>
          <p:cNvSpPr txBox="1"/>
          <p:nvPr/>
        </p:nvSpPr>
        <p:spPr>
          <a:xfrm>
            <a:off x="543309" y="447180"/>
            <a:ext cx="7486496" cy="2114550"/>
          </a:xfrm>
          <a:prstGeom prst="rect">
            <a:avLst/>
          </a:prstGeom>
        </p:spPr>
        <p:txBody>
          <a:bodyPr lIns="0" tIns="0" rIns="0" bIns="0" rtlCol="0" anchor="t">
            <a:spAutoFit/>
          </a:bodyPr>
          <a:lstStyle/>
          <a:p>
            <a:pPr>
              <a:lnSpc>
                <a:spcPts val="8399"/>
              </a:lnSpc>
            </a:pPr>
            <a:r>
              <a:rPr lang="en-US" sz="6999">
                <a:solidFill>
                  <a:srgbClr val="FFFFFF"/>
                </a:solidFill>
                <a:latin typeface="TT Hoves Bold"/>
              </a:rPr>
              <a:t>Why are we Transitioning?</a:t>
            </a:r>
          </a:p>
        </p:txBody>
      </p:sp>
      <p:grpSp>
        <p:nvGrpSpPr>
          <p:cNvPr id="22" name="Group 22"/>
          <p:cNvGrpSpPr/>
          <p:nvPr/>
        </p:nvGrpSpPr>
        <p:grpSpPr>
          <a:xfrm>
            <a:off x="1660221" y="6521154"/>
            <a:ext cx="3806998" cy="1875883"/>
            <a:chOff x="0" y="0"/>
            <a:chExt cx="5075997" cy="2501177"/>
          </a:xfrm>
        </p:grpSpPr>
        <p:sp>
          <p:nvSpPr>
            <p:cNvPr id="23" name="TextBox 23"/>
            <p:cNvSpPr txBox="1"/>
            <p:nvPr/>
          </p:nvSpPr>
          <p:spPr>
            <a:xfrm>
              <a:off x="0" y="-9525"/>
              <a:ext cx="5075997" cy="695325"/>
            </a:xfrm>
            <a:prstGeom prst="rect">
              <a:avLst/>
            </a:prstGeom>
          </p:spPr>
          <p:txBody>
            <a:bodyPr lIns="0" tIns="0" rIns="0" bIns="0" rtlCol="0" anchor="t">
              <a:spAutoFit/>
            </a:bodyPr>
            <a:lstStyle/>
            <a:p>
              <a:pPr marL="0" lvl="0" indent="0" algn="ctr">
                <a:lnSpc>
                  <a:spcPts val="4079"/>
                </a:lnSpc>
                <a:spcBef>
                  <a:spcPct val="0"/>
                </a:spcBef>
              </a:pPr>
              <a:r>
                <a:rPr lang="en-US" sz="3399">
                  <a:solidFill>
                    <a:srgbClr val="2A2E3A"/>
                  </a:solidFill>
                  <a:latin typeface="Helios Bold"/>
                </a:rPr>
                <a:t>Power</a:t>
              </a:r>
            </a:p>
          </p:txBody>
        </p:sp>
        <p:sp>
          <p:nvSpPr>
            <p:cNvPr id="24" name="TextBox 24"/>
            <p:cNvSpPr txBox="1"/>
            <p:nvPr/>
          </p:nvSpPr>
          <p:spPr>
            <a:xfrm>
              <a:off x="0" y="858432"/>
              <a:ext cx="5075997" cy="1642745"/>
            </a:xfrm>
            <a:prstGeom prst="rect">
              <a:avLst/>
            </a:prstGeom>
          </p:spPr>
          <p:txBody>
            <a:bodyPr lIns="0" tIns="0" rIns="0" bIns="0" rtlCol="0" anchor="t">
              <a:spAutoFit/>
            </a:bodyPr>
            <a:lstStyle/>
            <a:p>
              <a:pPr algn="ctr">
                <a:lnSpc>
                  <a:spcPts val="3359"/>
                </a:lnSpc>
              </a:pPr>
              <a:r>
                <a:rPr lang="en-US" sz="2400">
                  <a:solidFill>
                    <a:srgbClr val="2A2E3A"/>
                  </a:solidFill>
                  <a:latin typeface="Helios"/>
                </a:rPr>
                <a:t>Clarity provides powerful tools to make your job easier</a:t>
              </a:r>
            </a:p>
          </p:txBody>
        </p:sp>
      </p:grpSp>
      <p:grpSp>
        <p:nvGrpSpPr>
          <p:cNvPr id="25" name="Group 25"/>
          <p:cNvGrpSpPr/>
          <p:nvPr/>
        </p:nvGrpSpPr>
        <p:grpSpPr>
          <a:xfrm>
            <a:off x="7240501" y="6521154"/>
            <a:ext cx="3806998" cy="1875883"/>
            <a:chOff x="0" y="0"/>
            <a:chExt cx="5075997" cy="2501177"/>
          </a:xfrm>
        </p:grpSpPr>
        <p:sp>
          <p:nvSpPr>
            <p:cNvPr id="26" name="TextBox 26"/>
            <p:cNvSpPr txBox="1"/>
            <p:nvPr/>
          </p:nvSpPr>
          <p:spPr>
            <a:xfrm>
              <a:off x="0" y="-9525"/>
              <a:ext cx="5075997" cy="695325"/>
            </a:xfrm>
            <a:prstGeom prst="rect">
              <a:avLst/>
            </a:prstGeom>
          </p:spPr>
          <p:txBody>
            <a:bodyPr lIns="0" tIns="0" rIns="0" bIns="0" rtlCol="0" anchor="t">
              <a:spAutoFit/>
            </a:bodyPr>
            <a:lstStyle/>
            <a:p>
              <a:pPr marL="0" lvl="0" indent="0" algn="ctr">
                <a:lnSpc>
                  <a:spcPts val="4079"/>
                </a:lnSpc>
                <a:spcBef>
                  <a:spcPct val="0"/>
                </a:spcBef>
              </a:pPr>
              <a:r>
                <a:rPr lang="en-US" sz="3399">
                  <a:solidFill>
                    <a:srgbClr val="2A2E3A"/>
                  </a:solidFill>
                  <a:latin typeface="Helios Bold"/>
                </a:rPr>
                <a:t>Ease</a:t>
              </a:r>
            </a:p>
          </p:txBody>
        </p:sp>
        <p:sp>
          <p:nvSpPr>
            <p:cNvPr id="27" name="TextBox 27"/>
            <p:cNvSpPr txBox="1"/>
            <p:nvPr/>
          </p:nvSpPr>
          <p:spPr>
            <a:xfrm>
              <a:off x="0" y="858432"/>
              <a:ext cx="5075997" cy="1642745"/>
            </a:xfrm>
            <a:prstGeom prst="rect">
              <a:avLst/>
            </a:prstGeom>
          </p:spPr>
          <p:txBody>
            <a:bodyPr lIns="0" tIns="0" rIns="0" bIns="0" rtlCol="0" anchor="t">
              <a:spAutoFit/>
            </a:bodyPr>
            <a:lstStyle/>
            <a:p>
              <a:pPr algn="ctr">
                <a:lnSpc>
                  <a:spcPts val="3359"/>
                </a:lnSpc>
              </a:pPr>
              <a:r>
                <a:rPr lang="en-US" sz="2400">
                  <a:solidFill>
                    <a:srgbClr val="2A2E3A"/>
                  </a:solidFill>
                  <a:latin typeface="Helios"/>
                </a:rPr>
                <a:t>Clarity is intuitive, easy to use, and includes automation of tasks.</a:t>
              </a:r>
            </a:p>
          </p:txBody>
        </p:sp>
      </p:grpSp>
      <p:grpSp>
        <p:nvGrpSpPr>
          <p:cNvPr id="28" name="Group 28"/>
          <p:cNvGrpSpPr/>
          <p:nvPr/>
        </p:nvGrpSpPr>
        <p:grpSpPr>
          <a:xfrm>
            <a:off x="12820781" y="6514010"/>
            <a:ext cx="3806998" cy="1463928"/>
            <a:chOff x="0" y="-9525"/>
            <a:chExt cx="5075997" cy="1951902"/>
          </a:xfrm>
        </p:grpSpPr>
        <p:sp>
          <p:nvSpPr>
            <p:cNvPr id="29" name="TextBox 29"/>
            <p:cNvSpPr txBox="1"/>
            <p:nvPr/>
          </p:nvSpPr>
          <p:spPr>
            <a:xfrm>
              <a:off x="0" y="-9525"/>
              <a:ext cx="5075997" cy="695325"/>
            </a:xfrm>
            <a:prstGeom prst="rect">
              <a:avLst/>
            </a:prstGeom>
          </p:spPr>
          <p:txBody>
            <a:bodyPr lIns="0" tIns="0" rIns="0" bIns="0" rtlCol="0" anchor="t">
              <a:spAutoFit/>
            </a:bodyPr>
            <a:lstStyle/>
            <a:p>
              <a:pPr marL="0" lvl="0" indent="0" algn="ctr">
                <a:lnSpc>
                  <a:spcPts val="4079"/>
                </a:lnSpc>
                <a:spcBef>
                  <a:spcPct val="0"/>
                </a:spcBef>
              </a:pPr>
              <a:r>
                <a:rPr lang="en-US" sz="3399" u="none" dirty="0">
                  <a:solidFill>
                    <a:srgbClr val="2A2E3A"/>
                  </a:solidFill>
                  <a:latin typeface="Helios Bold"/>
                </a:rPr>
                <a:t>Goal # 3</a:t>
              </a:r>
            </a:p>
          </p:txBody>
        </p:sp>
        <p:sp>
          <p:nvSpPr>
            <p:cNvPr id="30" name="TextBox 30"/>
            <p:cNvSpPr txBox="1"/>
            <p:nvPr/>
          </p:nvSpPr>
          <p:spPr>
            <a:xfrm>
              <a:off x="0" y="858432"/>
              <a:ext cx="5075997" cy="1083945"/>
            </a:xfrm>
            <a:prstGeom prst="rect">
              <a:avLst/>
            </a:prstGeom>
          </p:spPr>
          <p:txBody>
            <a:bodyPr lIns="0" tIns="0" rIns="0" bIns="0" rtlCol="0" anchor="t">
              <a:spAutoFit/>
            </a:bodyPr>
            <a:lstStyle/>
            <a:p>
              <a:pPr algn="ctr">
                <a:lnSpc>
                  <a:spcPts val="3359"/>
                </a:lnSpc>
              </a:pPr>
              <a:r>
                <a:rPr lang="en-US" sz="2400" u="none" dirty="0">
                  <a:solidFill>
                    <a:srgbClr val="2A2E3A"/>
                  </a:solidFill>
                  <a:latin typeface="Helios"/>
                </a:rPr>
                <a:t>Elaborate on any additional goals here...</a:t>
              </a:r>
            </a:p>
          </p:txBody>
        </p:sp>
      </p:grpSp>
      <p:sp>
        <p:nvSpPr>
          <p:cNvPr id="31" name="TextBox 31"/>
          <p:cNvSpPr txBox="1"/>
          <p:nvPr/>
        </p:nvSpPr>
        <p:spPr>
          <a:xfrm>
            <a:off x="9743843" y="1106739"/>
            <a:ext cx="6332551" cy="589915"/>
          </a:xfrm>
          <a:prstGeom prst="rect">
            <a:avLst/>
          </a:prstGeom>
        </p:spPr>
        <p:txBody>
          <a:bodyPr lIns="0" tIns="0" rIns="0" bIns="0" rtlCol="0" anchor="t">
            <a:spAutoFit/>
          </a:bodyPr>
          <a:lstStyle/>
          <a:p>
            <a:pPr>
              <a:lnSpc>
                <a:spcPts val="4759"/>
              </a:lnSpc>
            </a:pPr>
            <a:r>
              <a:rPr lang="en-US" sz="3399">
                <a:solidFill>
                  <a:srgbClr val="FFFFFF"/>
                </a:solidFill>
                <a:latin typeface="Helios"/>
              </a:rPr>
              <a:t>Add one key item here...</a:t>
            </a:r>
          </a:p>
        </p:txBody>
      </p:sp>
      <p:sp>
        <p:nvSpPr>
          <p:cNvPr id="32" name="Freeform 32"/>
          <p:cNvSpPr/>
          <p:nvPr/>
        </p:nvSpPr>
        <p:spPr>
          <a:xfrm>
            <a:off x="8742872" y="4774266"/>
            <a:ext cx="802256" cy="1007399"/>
          </a:xfrm>
          <a:custGeom>
            <a:avLst/>
            <a:gdLst/>
            <a:ahLst/>
            <a:cxnLst/>
            <a:rect l="l" t="t" r="r" b="b"/>
            <a:pathLst>
              <a:path w="802256" h="1007399">
                <a:moveTo>
                  <a:pt x="0" y="0"/>
                </a:moveTo>
                <a:lnTo>
                  <a:pt x="802256" y="0"/>
                </a:lnTo>
                <a:lnTo>
                  <a:pt x="802256" y="1007399"/>
                </a:lnTo>
                <a:lnTo>
                  <a:pt x="0" y="1007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14397823" y="4787853"/>
            <a:ext cx="652916" cy="1062437"/>
          </a:xfrm>
          <a:custGeom>
            <a:avLst/>
            <a:gdLst/>
            <a:ahLst/>
            <a:cxnLst/>
            <a:rect l="l" t="t" r="r" b="b"/>
            <a:pathLst>
              <a:path w="652916" h="1062437">
                <a:moveTo>
                  <a:pt x="0" y="0"/>
                </a:moveTo>
                <a:lnTo>
                  <a:pt x="652915" y="0"/>
                </a:lnTo>
                <a:lnTo>
                  <a:pt x="652915" y="1062437"/>
                </a:lnTo>
                <a:lnTo>
                  <a:pt x="0" y="10624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8300"/>
            <a:ext cx="5765006" cy="1028700"/>
            <a:chOff x="0" y="0"/>
            <a:chExt cx="1049690" cy="187305"/>
          </a:xfrm>
        </p:grpSpPr>
        <p:sp>
          <p:nvSpPr>
            <p:cNvPr id="3" name="Freeform 3"/>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4" name="TextBox 4"/>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0696400" y="0"/>
            <a:ext cx="15080946" cy="10271459"/>
            <a:chOff x="0" y="0"/>
            <a:chExt cx="5475623" cy="3729384"/>
          </a:xfrm>
        </p:grpSpPr>
        <p:sp>
          <p:nvSpPr>
            <p:cNvPr id="6" name="Freeform 6"/>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txBody>
            <a:bodyPr/>
            <a:lstStyle/>
            <a:p>
              <a:endParaRPr lang="en-US"/>
            </a:p>
          </p:txBody>
        </p:sp>
        <p:sp>
          <p:nvSpPr>
            <p:cNvPr id="7" name="Freeform 7"/>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4"/>
              <a:stretch>
                <a:fillRect l="-10541" r="-10541"/>
              </a:stretch>
            </a:blipFill>
          </p:spPr>
          <p:txBody>
            <a:bodyPr/>
            <a:lstStyle/>
            <a:p>
              <a:endParaRPr lang="en-US"/>
            </a:p>
          </p:txBody>
        </p:sp>
      </p:grpSp>
      <p:grpSp>
        <p:nvGrpSpPr>
          <p:cNvPr id="8" name="Group 8"/>
          <p:cNvGrpSpPr/>
          <p:nvPr/>
        </p:nvGrpSpPr>
        <p:grpSpPr>
          <a:xfrm rot="-10800000">
            <a:off x="14447117" y="-331087"/>
            <a:ext cx="7681766" cy="3540443"/>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alpha val="80000"/>
              </a:srgbClr>
            </a:solidFill>
          </p:spPr>
          <p:txBody>
            <a:bodyPr/>
            <a:lstStyle/>
            <a:p>
              <a:endParaRPr lang="en-US"/>
            </a:p>
          </p:txBody>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3157052" y="3798777"/>
            <a:ext cx="853819" cy="908318"/>
          </a:xfrm>
          <a:custGeom>
            <a:avLst/>
            <a:gdLst/>
            <a:ahLst/>
            <a:cxnLst/>
            <a:rect l="l" t="t" r="r" b="b"/>
            <a:pathLst>
              <a:path w="853819" h="908318">
                <a:moveTo>
                  <a:pt x="0" y="0"/>
                </a:moveTo>
                <a:lnTo>
                  <a:pt x="853818" y="0"/>
                </a:lnTo>
                <a:lnTo>
                  <a:pt x="853818" y="908318"/>
                </a:lnTo>
                <a:lnTo>
                  <a:pt x="0" y="908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3234947" y="5283751"/>
            <a:ext cx="698027" cy="698027"/>
          </a:xfrm>
          <a:custGeom>
            <a:avLst/>
            <a:gdLst/>
            <a:ahLst/>
            <a:cxnLst/>
            <a:rect l="l" t="t" r="r" b="b"/>
            <a:pathLst>
              <a:path w="698027" h="698027">
                <a:moveTo>
                  <a:pt x="0" y="0"/>
                </a:moveTo>
                <a:lnTo>
                  <a:pt x="698028" y="0"/>
                </a:lnTo>
                <a:lnTo>
                  <a:pt x="698028" y="698027"/>
                </a:lnTo>
                <a:lnTo>
                  <a:pt x="0" y="698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3162332" y="6641111"/>
            <a:ext cx="894693" cy="908318"/>
          </a:xfrm>
          <a:custGeom>
            <a:avLst/>
            <a:gdLst/>
            <a:ahLst/>
            <a:cxnLst/>
            <a:rect l="l" t="t" r="r" b="b"/>
            <a:pathLst>
              <a:path w="894693" h="908318">
                <a:moveTo>
                  <a:pt x="0" y="0"/>
                </a:moveTo>
                <a:lnTo>
                  <a:pt x="894693" y="0"/>
                </a:lnTo>
                <a:lnTo>
                  <a:pt x="894693" y="908318"/>
                </a:lnTo>
                <a:lnTo>
                  <a:pt x="0" y="9083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3224729" y="8282020"/>
            <a:ext cx="749463" cy="749463"/>
          </a:xfrm>
          <a:custGeom>
            <a:avLst/>
            <a:gdLst/>
            <a:ahLst/>
            <a:cxnLst/>
            <a:rect l="l" t="t" r="r" b="b"/>
            <a:pathLst>
              <a:path w="749463" h="749463">
                <a:moveTo>
                  <a:pt x="0" y="0"/>
                </a:moveTo>
                <a:lnTo>
                  <a:pt x="749463" y="0"/>
                </a:lnTo>
                <a:lnTo>
                  <a:pt x="749463" y="749462"/>
                </a:lnTo>
                <a:lnTo>
                  <a:pt x="0" y="7494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249823" y="9169566"/>
            <a:ext cx="3389235" cy="1206169"/>
          </a:xfrm>
          <a:custGeom>
            <a:avLst/>
            <a:gdLst/>
            <a:ahLst/>
            <a:cxnLst/>
            <a:rect l="l" t="t" r="r" b="b"/>
            <a:pathLst>
              <a:path w="3389235" h="1206169">
                <a:moveTo>
                  <a:pt x="0" y="0"/>
                </a:moveTo>
                <a:lnTo>
                  <a:pt x="3389235" y="0"/>
                </a:lnTo>
                <a:lnTo>
                  <a:pt x="3389235" y="1206168"/>
                </a:lnTo>
                <a:lnTo>
                  <a:pt x="0" y="1206168"/>
                </a:lnTo>
                <a:lnTo>
                  <a:pt x="0" y="0"/>
                </a:lnTo>
                <a:close/>
              </a:path>
            </a:pathLst>
          </a:custGeom>
          <a:blipFill>
            <a:blip r:embed="rId13"/>
            <a:stretch>
              <a:fillRect/>
            </a:stretch>
          </a:blipFill>
        </p:spPr>
        <p:txBody>
          <a:bodyPr/>
          <a:lstStyle/>
          <a:p>
            <a:endParaRPr lang="en-US"/>
          </a:p>
        </p:txBody>
      </p:sp>
      <p:sp>
        <p:nvSpPr>
          <p:cNvPr id="16" name="TextBox 16"/>
          <p:cNvSpPr txBox="1"/>
          <p:nvPr/>
        </p:nvSpPr>
        <p:spPr>
          <a:xfrm>
            <a:off x="631914" y="263471"/>
            <a:ext cx="12627597" cy="1285875"/>
          </a:xfrm>
          <a:prstGeom prst="rect">
            <a:avLst/>
          </a:prstGeom>
        </p:spPr>
        <p:txBody>
          <a:bodyPr lIns="0" tIns="0" rIns="0" bIns="0" rtlCol="0" anchor="t">
            <a:spAutoFit/>
          </a:bodyPr>
          <a:lstStyle/>
          <a:p>
            <a:pPr>
              <a:lnSpc>
                <a:spcPts val="10199"/>
              </a:lnSpc>
            </a:pPr>
            <a:r>
              <a:rPr lang="en-US" sz="8499">
                <a:solidFill>
                  <a:srgbClr val="A20E20"/>
                </a:solidFill>
                <a:latin typeface="TT Hoves Bold"/>
              </a:rPr>
              <a:t>About Bitfocus</a:t>
            </a:r>
          </a:p>
        </p:txBody>
      </p:sp>
      <p:sp>
        <p:nvSpPr>
          <p:cNvPr id="17" name="TextBox 17"/>
          <p:cNvSpPr txBox="1"/>
          <p:nvPr/>
        </p:nvSpPr>
        <p:spPr>
          <a:xfrm>
            <a:off x="543739" y="1530338"/>
            <a:ext cx="12627597" cy="589915"/>
          </a:xfrm>
          <a:prstGeom prst="rect">
            <a:avLst/>
          </a:prstGeom>
        </p:spPr>
        <p:txBody>
          <a:bodyPr lIns="0" tIns="0" rIns="0" bIns="0" rtlCol="0" anchor="t">
            <a:spAutoFit/>
          </a:bodyPr>
          <a:lstStyle/>
          <a:p>
            <a:pPr>
              <a:lnSpc>
                <a:spcPts val="4759"/>
              </a:lnSpc>
            </a:pPr>
            <a:r>
              <a:rPr lang="en-US" sz="3399">
                <a:solidFill>
                  <a:srgbClr val="2A2E3A"/>
                </a:solidFill>
                <a:latin typeface="Helios"/>
              </a:rPr>
              <a:t>Bitfocus is leading the charge on ending homelessness...</a:t>
            </a:r>
          </a:p>
        </p:txBody>
      </p:sp>
      <p:sp>
        <p:nvSpPr>
          <p:cNvPr id="18" name="TextBox 18"/>
          <p:cNvSpPr txBox="1"/>
          <p:nvPr/>
        </p:nvSpPr>
        <p:spPr>
          <a:xfrm>
            <a:off x="4464954" y="4024392"/>
            <a:ext cx="5943434" cy="476250"/>
          </a:xfrm>
          <a:prstGeom prst="rect">
            <a:avLst/>
          </a:prstGeom>
        </p:spPr>
        <p:txBody>
          <a:bodyPr lIns="0" tIns="0" rIns="0" bIns="0" rtlCol="0" anchor="t">
            <a:spAutoFit/>
          </a:bodyPr>
          <a:lstStyle/>
          <a:p>
            <a:pPr marL="0" lvl="0" indent="0">
              <a:lnSpc>
                <a:spcPts val="3600"/>
              </a:lnSpc>
              <a:spcBef>
                <a:spcPct val="0"/>
              </a:spcBef>
            </a:pPr>
            <a:r>
              <a:rPr lang="en-US" sz="3000" dirty="0">
                <a:solidFill>
                  <a:srgbClr val="2A2E3A"/>
                </a:solidFill>
                <a:latin typeface="Helios"/>
              </a:rPr>
              <a:t>Largest &amp; fastest growing HMIS</a:t>
            </a:r>
          </a:p>
        </p:txBody>
      </p:sp>
      <p:sp>
        <p:nvSpPr>
          <p:cNvPr id="19" name="TextBox 19"/>
          <p:cNvSpPr txBox="1"/>
          <p:nvPr/>
        </p:nvSpPr>
        <p:spPr>
          <a:xfrm>
            <a:off x="4464954" y="5148744"/>
            <a:ext cx="5943434" cy="923330"/>
          </a:xfrm>
          <a:prstGeom prst="rect">
            <a:avLst/>
          </a:prstGeom>
        </p:spPr>
        <p:txBody>
          <a:bodyPr wrap="square" lIns="0" tIns="0" rIns="0" bIns="0" rtlCol="0" anchor="t">
            <a:spAutoFit/>
          </a:bodyPr>
          <a:lstStyle/>
          <a:p>
            <a:pPr marL="0" lvl="0" indent="0">
              <a:lnSpc>
                <a:spcPts val="3600"/>
              </a:lnSpc>
              <a:spcBef>
                <a:spcPct val="0"/>
              </a:spcBef>
            </a:pPr>
            <a:r>
              <a:rPr lang="en-US" sz="3000" dirty="0">
                <a:solidFill>
                  <a:srgbClr val="2A2E3A"/>
                </a:solidFill>
                <a:latin typeface="Helios"/>
              </a:rPr>
              <a:t>Trusted industry partner by communities large &amp; small</a:t>
            </a:r>
          </a:p>
        </p:txBody>
      </p:sp>
      <p:sp>
        <p:nvSpPr>
          <p:cNvPr id="20" name="TextBox 20"/>
          <p:cNvSpPr txBox="1"/>
          <p:nvPr/>
        </p:nvSpPr>
        <p:spPr>
          <a:xfrm>
            <a:off x="4464954" y="6662016"/>
            <a:ext cx="5943434" cy="923330"/>
          </a:xfrm>
          <a:prstGeom prst="rect">
            <a:avLst/>
          </a:prstGeom>
        </p:spPr>
        <p:txBody>
          <a:bodyPr wrap="square" lIns="0" tIns="0" rIns="0" bIns="0" rtlCol="0" anchor="t">
            <a:spAutoFit/>
          </a:bodyPr>
          <a:lstStyle/>
          <a:p>
            <a:pPr marL="0" lvl="0" indent="0">
              <a:lnSpc>
                <a:spcPts val="3600"/>
              </a:lnSpc>
              <a:spcBef>
                <a:spcPct val="0"/>
              </a:spcBef>
            </a:pPr>
            <a:r>
              <a:rPr lang="en-US" sz="3000">
                <a:solidFill>
                  <a:srgbClr val="2A2E3A"/>
                </a:solidFill>
                <a:latin typeface="Helios"/>
              </a:rPr>
              <a:t>Solutions oriented approach to ending homelessness</a:t>
            </a:r>
          </a:p>
        </p:txBody>
      </p:sp>
      <p:sp>
        <p:nvSpPr>
          <p:cNvPr id="21" name="TextBox 21"/>
          <p:cNvSpPr txBox="1"/>
          <p:nvPr/>
        </p:nvSpPr>
        <p:spPr>
          <a:xfrm>
            <a:off x="4464954" y="8175288"/>
            <a:ext cx="5943434" cy="923330"/>
          </a:xfrm>
          <a:prstGeom prst="rect">
            <a:avLst/>
          </a:prstGeom>
        </p:spPr>
        <p:txBody>
          <a:bodyPr wrap="square" lIns="0" tIns="0" rIns="0" bIns="0" rtlCol="0" anchor="t">
            <a:spAutoFit/>
          </a:bodyPr>
          <a:lstStyle/>
          <a:p>
            <a:pPr marL="0" lvl="0" indent="0">
              <a:lnSpc>
                <a:spcPts val="3600"/>
              </a:lnSpc>
              <a:spcBef>
                <a:spcPct val="0"/>
              </a:spcBef>
            </a:pPr>
            <a:r>
              <a:rPr lang="en-US" sz="3000">
                <a:solidFill>
                  <a:srgbClr val="2A2E3A"/>
                </a:solidFill>
                <a:latin typeface="Helios"/>
              </a:rPr>
              <a:t>Award winning tools to optimize system efficiency</a:t>
            </a:r>
          </a:p>
        </p:txBody>
      </p:sp>
      <p:sp>
        <p:nvSpPr>
          <p:cNvPr id="22" name="TextBox 22"/>
          <p:cNvSpPr txBox="1"/>
          <p:nvPr/>
        </p:nvSpPr>
        <p:spPr>
          <a:xfrm>
            <a:off x="4387057" y="9394899"/>
            <a:ext cx="5017599" cy="320601"/>
          </a:xfrm>
          <a:prstGeom prst="rect">
            <a:avLst/>
          </a:prstGeom>
        </p:spPr>
        <p:txBody>
          <a:bodyPr wrap="square" lIns="0" tIns="0" rIns="0" bIns="0" rtlCol="0" anchor="t">
            <a:spAutoFit/>
          </a:bodyPr>
          <a:lstStyle/>
          <a:p>
            <a:pPr marL="0" lvl="0" indent="0">
              <a:lnSpc>
                <a:spcPts val="2520"/>
              </a:lnSpc>
              <a:spcBef>
                <a:spcPct val="0"/>
              </a:spcBef>
            </a:pPr>
            <a:r>
              <a:rPr lang="en-US" sz="2100">
                <a:solidFill>
                  <a:srgbClr val="2A2E3A"/>
                </a:solidFill>
                <a:latin typeface="Helios Italics"/>
              </a:rPr>
              <a:t>Learn more at Bitfocus.com</a:t>
            </a:r>
          </a:p>
        </p:txBody>
      </p:sp>
      <p:grpSp>
        <p:nvGrpSpPr>
          <p:cNvPr id="27" name="Group 26">
            <a:extLst>
              <a:ext uri="{FF2B5EF4-FFF2-40B4-BE49-F238E27FC236}">
                <a16:creationId xmlns:a16="http://schemas.microsoft.com/office/drawing/2014/main" id="{8A0E3F4F-AA26-9FFD-8CCF-768DF2D4FD01}"/>
              </a:ext>
            </a:extLst>
          </p:cNvPr>
          <p:cNvGrpSpPr/>
          <p:nvPr/>
        </p:nvGrpSpPr>
        <p:grpSpPr>
          <a:xfrm>
            <a:off x="3113743" y="2509064"/>
            <a:ext cx="985661" cy="985661"/>
            <a:chOff x="2068776" y="3653384"/>
            <a:chExt cx="985661" cy="985661"/>
          </a:xfrm>
        </p:grpSpPr>
        <p:pic>
          <p:nvPicPr>
            <p:cNvPr id="24" name="Graphic 23" descr="Monitor with solid fill">
              <a:extLst>
                <a:ext uri="{FF2B5EF4-FFF2-40B4-BE49-F238E27FC236}">
                  <a16:creationId xmlns:a16="http://schemas.microsoft.com/office/drawing/2014/main" id="{8098D9EB-DB9D-B870-ED12-8E4C8A5FF2A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68776" y="3653384"/>
              <a:ext cx="985661" cy="985661"/>
            </a:xfrm>
            <a:prstGeom prst="rect">
              <a:avLst/>
            </a:prstGeom>
          </p:spPr>
        </p:pic>
        <p:pic>
          <p:nvPicPr>
            <p:cNvPr id="26" name="Graphic 25" descr="Single gear with solid fill">
              <a:extLst>
                <a:ext uri="{FF2B5EF4-FFF2-40B4-BE49-F238E27FC236}">
                  <a16:creationId xmlns:a16="http://schemas.microsoft.com/office/drawing/2014/main" id="{E26E687E-D55B-3416-5E63-15A144817DC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28294" y="3858632"/>
              <a:ext cx="466624" cy="466624"/>
            </a:xfrm>
            <a:prstGeom prst="rect">
              <a:avLst/>
            </a:prstGeom>
          </p:spPr>
        </p:pic>
      </p:grpSp>
      <p:sp>
        <p:nvSpPr>
          <p:cNvPr id="32" name="TextBox 18">
            <a:extLst>
              <a:ext uri="{FF2B5EF4-FFF2-40B4-BE49-F238E27FC236}">
                <a16:creationId xmlns:a16="http://schemas.microsoft.com/office/drawing/2014/main" id="{61575B62-26FD-3B49-92AB-995724FB2686}"/>
              </a:ext>
            </a:extLst>
          </p:cNvPr>
          <p:cNvSpPr txBox="1"/>
          <p:nvPr/>
        </p:nvSpPr>
        <p:spPr>
          <a:xfrm>
            <a:off x="4522863" y="2764667"/>
            <a:ext cx="8019418" cy="461665"/>
          </a:xfrm>
          <a:prstGeom prst="rect">
            <a:avLst/>
          </a:prstGeom>
        </p:spPr>
        <p:txBody>
          <a:bodyPr wrap="square" lIns="0" tIns="0" rIns="0" bIns="0" rtlCol="0" anchor="t">
            <a:spAutoFit/>
          </a:bodyPr>
          <a:lstStyle/>
          <a:p>
            <a:pPr marL="0" lvl="0" indent="0">
              <a:lnSpc>
                <a:spcPts val="3600"/>
              </a:lnSpc>
              <a:spcBef>
                <a:spcPct val="0"/>
              </a:spcBef>
            </a:pPr>
            <a:r>
              <a:rPr lang="en-US" sz="3000" dirty="0">
                <a:solidFill>
                  <a:srgbClr val="2A2E3A"/>
                </a:solidFill>
                <a:latin typeface="Helios"/>
              </a:rPr>
              <a:t>Founded &amp; fueled by system administrators</a:t>
            </a:r>
          </a:p>
        </p:txBody>
      </p:sp>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594198" y="-1321890"/>
            <a:ext cx="21853498" cy="5455740"/>
            <a:chOff x="0" y="0"/>
            <a:chExt cx="1012092" cy="252670"/>
          </a:xfrm>
        </p:grpSpPr>
        <p:sp>
          <p:nvSpPr>
            <p:cNvPr id="3" name="Freeform 3"/>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A20E20"/>
            </a:solidFill>
          </p:spPr>
          <p:txBody>
            <a:bodyPr/>
            <a:lstStyle/>
            <a:p>
              <a:endParaRPr lang="en-US"/>
            </a:p>
          </p:txBody>
        </p:sp>
        <p:sp>
          <p:nvSpPr>
            <p:cNvPr id="4" name="TextBox 4"/>
            <p:cNvSpPr txBox="1"/>
            <p:nvPr/>
          </p:nvSpPr>
          <p:spPr>
            <a:xfrm>
              <a:off x="127000" y="-38100"/>
              <a:ext cx="758092" cy="29077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3814230" y="9258300"/>
            <a:ext cx="5765006" cy="1028700"/>
            <a:chOff x="0" y="0"/>
            <a:chExt cx="1049690" cy="187305"/>
          </a:xfrm>
        </p:grpSpPr>
        <p:sp>
          <p:nvSpPr>
            <p:cNvPr id="6" name="Freeform 6"/>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7" name="TextBox 7"/>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grpSp>
        <p:nvGrpSpPr>
          <p:cNvPr id="12" name="Group 12"/>
          <p:cNvGrpSpPr/>
          <p:nvPr/>
        </p:nvGrpSpPr>
        <p:grpSpPr>
          <a:xfrm>
            <a:off x="1028700" y="1028700"/>
            <a:ext cx="11988230" cy="2069533"/>
            <a:chOff x="0" y="0"/>
            <a:chExt cx="15984307" cy="2759377"/>
          </a:xfrm>
        </p:grpSpPr>
        <p:sp>
          <p:nvSpPr>
            <p:cNvPr id="13" name="TextBox 13"/>
            <p:cNvSpPr txBox="1"/>
            <p:nvPr/>
          </p:nvSpPr>
          <p:spPr>
            <a:xfrm>
              <a:off x="0" y="0"/>
              <a:ext cx="15984307" cy="1714500"/>
            </a:xfrm>
            <a:prstGeom prst="rect">
              <a:avLst/>
            </a:prstGeom>
          </p:spPr>
          <p:txBody>
            <a:bodyPr lIns="0" tIns="0" rIns="0" bIns="0" rtlCol="0" anchor="t">
              <a:spAutoFit/>
            </a:bodyPr>
            <a:lstStyle/>
            <a:p>
              <a:pPr>
                <a:lnSpc>
                  <a:spcPts val="10199"/>
                </a:lnSpc>
              </a:pPr>
              <a:r>
                <a:rPr lang="en-US" sz="8499">
                  <a:solidFill>
                    <a:srgbClr val="FFFFFF"/>
                  </a:solidFill>
                  <a:latin typeface="TT Hoves Bold"/>
                </a:rPr>
                <a:t>Onboarding Process</a:t>
              </a:r>
            </a:p>
          </p:txBody>
        </p:sp>
        <p:sp>
          <p:nvSpPr>
            <p:cNvPr id="14" name="TextBox 14"/>
            <p:cNvSpPr txBox="1"/>
            <p:nvPr/>
          </p:nvSpPr>
          <p:spPr>
            <a:xfrm>
              <a:off x="0" y="1998223"/>
              <a:ext cx="12908144" cy="761154"/>
            </a:xfrm>
            <a:prstGeom prst="rect">
              <a:avLst/>
            </a:prstGeom>
          </p:spPr>
          <p:txBody>
            <a:bodyPr lIns="0" tIns="0" rIns="0" bIns="0" rtlCol="0" anchor="t">
              <a:spAutoFit/>
            </a:bodyPr>
            <a:lstStyle/>
            <a:p>
              <a:pPr algn="l">
                <a:lnSpc>
                  <a:spcPts val="4759"/>
                </a:lnSpc>
              </a:pPr>
              <a:r>
                <a:rPr lang="en-US" sz="3399" dirty="0">
                  <a:solidFill>
                    <a:srgbClr val="FFFFFF"/>
                  </a:solidFill>
                  <a:latin typeface="Helios"/>
                </a:rPr>
                <a:t>What’s important to know:</a:t>
              </a:r>
            </a:p>
          </p:txBody>
        </p:sp>
      </p:grpSp>
      <p:cxnSp>
        <p:nvCxnSpPr>
          <p:cNvPr id="23" name="Straight Connector 22">
            <a:extLst>
              <a:ext uri="{FF2B5EF4-FFF2-40B4-BE49-F238E27FC236}">
                <a16:creationId xmlns:a16="http://schemas.microsoft.com/office/drawing/2014/main" id="{CD7B3E88-1F9A-2CC5-D9AB-B6792FA643C0}"/>
              </a:ext>
            </a:extLst>
          </p:cNvPr>
          <p:cNvCxnSpPr>
            <a:cxnSpLocks/>
            <a:endCxn id="29" idx="2"/>
          </p:cNvCxnSpPr>
          <p:nvPr/>
        </p:nvCxnSpPr>
        <p:spPr>
          <a:xfrm flipV="1">
            <a:off x="3542057" y="6465368"/>
            <a:ext cx="10894269" cy="3662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90DE502-FC2B-E41F-72C6-C82BABB92523}"/>
              </a:ext>
            </a:extLst>
          </p:cNvPr>
          <p:cNvSpPr/>
          <p:nvPr/>
        </p:nvSpPr>
        <p:spPr>
          <a:xfrm>
            <a:off x="2442062" y="5797265"/>
            <a:ext cx="1371600" cy="1371600"/>
          </a:xfrm>
          <a:prstGeom prst="ellipse">
            <a:avLst/>
          </a:prstGeom>
          <a:solidFill>
            <a:srgbClr val="E92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D920850-76A4-5280-D19F-ECB0B5990EC0}"/>
              </a:ext>
            </a:extLst>
          </p:cNvPr>
          <p:cNvSpPr/>
          <p:nvPr/>
        </p:nvSpPr>
        <p:spPr>
          <a:xfrm>
            <a:off x="11364327" y="5797265"/>
            <a:ext cx="1371600" cy="1371600"/>
          </a:xfrm>
          <a:prstGeom prst="ellipse">
            <a:avLst/>
          </a:prstGeom>
          <a:solidFill>
            <a:srgbClr val="E92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9">
            <a:extLst>
              <a:ext uri="{FF2B5EF4-FFF2-40B4-BE49-F238E27FC236}">
                <a16:creationId xmlns:a16="http://schemas.microsoft.com/office/drawing/2014/main" id="{FE9EE984-1E4B-7E23-1EB4-3090D49AE9D8}"/>
              </a:ext>
            </a:extLst>
          </p:cNvPr>
          <p:cNvSpPr/>
          <p:nvPr/>
        </p:nvSpPr>
        <p:spPr>
          <a:xfrm>
            <a:off x="11576675" y="5958401"/>
            <a:ext cx="946904" cy="1047750"/>
          </a:xfrm>
          <a:custGeom>
            <a:avLst/>
            <a:gdLst/>
            <a:ahLst/>
            <a:cxnLst/>
            <a:rect l="l" t="t" r="r" b="b"/>
            <a:pathLst>
              <a:path w="946904" h="1047750">
                <a:moveTo>
                  <a:pt x="0" y="0"/>
                </a:moveTo>
                <a:lnTo>
                  <a:pt x="946904" y="0"/>
                </a:lnTo>
                <a:lnTo>
                  <a:pt x="946904" y="1047750"/>
                </a:lnTo>
                <a:lnTo>
                  <a:pt x="0" y="1047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Oval 26">
            <a:extLst>
              <a:ext uri="{FF2B5EF4-FFF2-40B4-BE49-F238E27FC236}">
                <a16:creationId xmlns:a16="http://schemas.microsoft.com/office/drawing/2014/main" id="{F781BF9D-B6FC-2BEB-B198-91162CE166A5}"/>
              </a:ext>
            </a:extLst>
          </p:cNvPr>
          <p:cNvSpPr/>
          <p:nvPr/>
        </p:nvSpPr>
        <p:spPr>
          <a:xfrm>
            <a:off x="8396189" y="5797265"/>
            <a:ext cx="1371600" cy="1371600"/>
          </a:xfrm>
          <a:prstGeom prst="ellipse">
            <a:avLst/>
          </a:prstGeom>
          <a:solidFill>
            <a:srgbClr val="E92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11">
            <a:extLst>
              <a:ext uri="{FF2B5EF4-FFF2-40B4-BE49-F238E27FC236}">
                <a16:creationId xmlns:a16="http://schemas.microsoft.com/office/drawing/2014/main" id="{5565A980-D14C-0AA5-33F0-55904CBB8778}"/>
              </a:ext>
            </a:extLst>
          </p:cNvPr>
          <p:cNvSpPr/>
          <p:nvPr/>
        </p:nvSpPr>
        <p:spPr>
          <a:xfrm>
            <a:off x="8544995" y="5997037"/>
            <a:ext cx="1037474" cy="1009903"/>
          </a:xfrm>
          <a:custGeom>
            <a:avLst/>
            <a:gdLst/>
            <a:ahLst/>
            <a:cxnLst/>
            <a:rect l="l" t="t" r="r" b="b"/>
            <a:pathLst>
              <a:path w="1305307" h="1305307">
                <a:moveTo>
                  <a:pt x="0" y="0"/>
                </a:moveTo>
                <a:lnTo>
                  <a:pt x="1305307" y="0"/>
                </a:lnTo>
                <a:lnTo>
                  <a:pt x="1305307" y="1305307"/>
                </a:lnTo>
                <a:lnTo>
                  <a:pt x="0" y="130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Oval 28">
            <a:extLst>
              <a:ext uri="{FF2B5EF4-FFF2-40B4-BE49-F238E27FC236}">
                <a16:creationId xmlns:a16="http://schemas.microsoft.com/office/drawing/2014/main" id="{CF8CF5E9-DBB8-7F9E-94C8-1D09791D7B39}"/>
              </a:ext>
            </a:extLst>
          </p:cNvPr>
          <p:cNvSpPr/>
          <p:nvPr/>
        </p:nvSpPr>
        <p:spPr>
          <a:xfrm>
            <a:off x="14436326" y="5779568"/>
            <a:ext cx="1371600" cy="1371600"/>
          </a:xfrm>
          <a:prstGeom prst="ellipse">
            <a:avLst/>
          </a:prstGeom>
          <a:solidFill>
            <a:srgbClr val="E92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10">
            <a:extLst>
              <a:ext uri="{FF2B5EF4-FFF2-40B4-BE49-F238E27FC236}">
                <a16:creationId xmlns:a16="http://schemas.microsoft.com/office/drawing/2014/main" id="{25507F7F-81CC-BB13-CB95-30FBF8177845}"/>
              </a:ext>
            </a:extLst>
          </p:cNvPr>
          <p:cNvSpPr/>
          <p:nvPr/>
        </p:nvSpPr>
        <p:spPr>
          <a:xfrm>
            <a:off x="14691629" y="5960417"/>
            <a:ext cx="860994" cy="1028700"/>
          </a:xfrm>
          <a:custGeom>
            <a:avLst/>
            <a:gdLst/>
            <a:ahLst/>
            <a:cxnLst/>
            <a:rect l="l" t="t" r="r" b="b"/>
            <a:pathLst>
              <a:path w="1328669" h="1337026">
                <a:moveTo>
                  <a:pt x="0" y="0"/>
                </a:moveTo>
                <a:lnTo>
                  <a:pt x="1328669" y="0"/>
                </a:lnTo>
                <a:lnTo>
                  <a:pt x="1328669" y="1337026"/>
                </a:lnTo>
                <a:lnTo>
                  <a:pt x="0" y="13370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Oval 30">
            <a:extLst>
              <a:ext uri="{FF2B5EF4-FFF2-40B4-BE49-F238E27FC236}">
                <a16:creationId xmlns:a16="http://schemas.microsoft.com/office/drawing/2014/main" id="{FD35B4E8-DEBF-A447-68D7-ABD1A601F699}"/>
              </a:ext>
            </a:extLst>
          </p:cNvPr>
          <p:cNvSpPr/>
          <p:nvPr/>
        </p:nvSpPr>
        <p:spPr>
          <a:xfrm>
            <a:off x="5410200" y="5819164"/>
            <a:ext cx="1371600" cy="1371600"/>
          </a:xfrm>
          <a:prstGeom prst="ellipse">
            <a:avLst/>
          </a:prstGeom>
          <a:solidFill>
            <a:srgbClr val="E92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8">
            <a:extLst>
              <a:ext uri="{FF2B5EF4-FFF2-40B4-BE49-F238E27FC236}">
                <a16:creationId xmlns:a16="http://schemas.microsoft.com/office/drawing/2014/main" id="{7866D8F6-AF4C-C1C4-A673-F17E0AAC4CA8}"/>
              </a:ext>
            </a:extLst>
          </p:cNvPr>
          <p:cNvSpPr/>
          <p:nvPr/>
        </p:nvSpPr>
        <p:spPr>
          <a:xfrm>
            <a:off x="5728259" y="6031451"/>
            <a:ext cx="776732" cy="886631"/>
          </a:xfrm>
          <a:custGeom>
            <a:avLst/>
            <a:gdLst/>
            <a:ahLst/>
            <a:cxnLst/>
            <a:rect l="l" t="t" r="r" b="b"/>
            <a:pathLst>
              <a:path w="791463" h="997119">
                <a:moveTo>
                  <a:pt x="0" y="0"/>
                </a:moveTo>
                <a:lnTo>
                  <a:pt x="791464" y="0"/>
                </a:lnTo>
                <a:lnTo>
                  <a:pt x="791464" y="997119"/>
                </a:lnTo>
                <a:lnTo>
                  <a:pt x="0" y="9971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3" name="Graphic 32" descr="Tools with solid fill">
            <a:extLst>
              <a:ext uri="{FF2B5EF4-FFF2-40B4-BE49-F238E27FC236}">
                <a16:creationId xmlns:a16="http://schemas.microsoft.com/office/drawing/2014/main" id="{C43FC2B0-A108-98E0-888C-0804E5E5D5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27657" y="6025076"/>
            <a:ext cx="914400" cy="914400"/>
          </a:xfrm>
          <a:prstGeom prst="rect">
            <a:avLst/>
          </a:prstGeom>
        </p:spPr>
      </p:pic>
      <p:sp>
        <p:nvSpPr>
          <p:cNvPr id="34" name="TextBox 15">
            <a:extLst>
              <a:ext uri="{FF2B5EF4-FFF2-40B4-BE49-F238E27FC236}">
                <a16:creationId xmlns:a16="http://schemas.microsoft.com/office/drawing/2014/main" id="{DBD4CF51-F2F6-D7C4-EF17-26AC90E84678}"/>
              </a:ext>
            </a:extLst>
          </p:cNvPr>
          <p:cNvSpPr txBox="1"/>
          <p:nvPr/>
        </p:nvSpPr>
        <p:spPr>
          <a:xfrm>
            <a:off x="5106077" y="7554812"/>
            <a:ext cx="2021095" cy="615553"/>
          </a:xfrm>
          <a:prstGeom prst="rect">
            <a:avLst/>
          </a:prstGeom>
        </p:spPr>
        <p:txBody>
          <a:bodyPr lIns="0" tIns="0" rIns="0" bIns="0" rtlCol="0" anchor="t">
            <a:spAutoFit/>
          </a:bodyPr>
          <a:lstStyle/>
          <a:p>
            <a:pPr marL="0" lvl="0" indent="0" algn="ctr">
              <a:lnSpc>
                <a:spcPts val="2400"/>
              </a:lnSpc>
              <a:spcBef>
                <a:spcPct val="0"/>
              </a:spcBef>
            </a:pPr>
            <a:r>
              <a:rPr lang="en-US" sz="2000" dirty="0">
                <a:solidFill>
                  <a:srgbClr val="2A2E3A"/>
                </a:solidFill>
                <a:latin typeface="Helios Bold"/>
              </a:rPr>
              <a:t>Learn how to use Clarity</a:t>
            </a:r>
          </a:p>
        </p:txBody>
      </p:sp>
      <p:sp>
        <p:nvSpPr>
          <p:cNvPr id="35" name="TextBox 16">
            <a:extLst>
              <a:ext uri="{FF2B5EF4-FFF2-40B4-BE49-F238E27FC236}">
                <a16:creationId xmlns:a16="http://schemas.microsoft.com/office/drawing/2014/main" id="{D0B9299D-8CC7-5819-341D-AF70824A2F8F}"/>
              </a:ext>
            </a:extLst>
          </p:cNvPr>
          <p:cNvSpPr txBox="1"/>
          <p:nvPr/>
        </p:nvSpPr>
        <p:spPr>
          <a:xfrm>
            <a:off x="8118481" y="7554813"/>
            <a:ext cx="2021095" cy="615553"/>
          </a:xfrm>
          <a:prstGeom prst="rect">
            <a:avLst/>
          </a:prstGeom>
        </p:spPr>
        <p:txBody>
          <a:bodyPr lIns="0" tIns="0" rIns="0" bIns="0" rtlCol="0" anchor="t">
            <a:spAutoFit/>
          </a:bodyPr>
          <a:lstStyle/>
          <a:p>
            <a:pPr marL="0" lvl="0" indent="0" algn="ctr">
              <a:lnSpc>
                <a:spcPts val="2400"/>
              </a:lnSpc>
              <a:spcBef>
                <a:spcPct val="0"/>
              </a:spcBef>
            </a:pPr>
            <a:r>
              <a:rPr lang="en-US" sz="2000" dirty="0">
                <a:solidFill>
                  <a:srgbClr val="2A2E3A"/>
                </a:solidFill>
                <a:latin typeface="Helios Bold"/>
              </a:rPr>
              <a:t>Stop using legacy system</a:t>
            </a:r>
          </a:p>
        </p:txBody>
      </p:sp>
      <p:sp>
        <p:nvSpPr>
          <p:cNvPr id="36" name="TextBox 17">
            <a:extLst>
              <a:ext uri="{FF2B5EF4-FFF2-40B4-BE49-F238E27FC236}">
                <a16:creationId xmlns:a16="http://schemas.microsoft.com/office/drawing/2014/main" id="{40FF4AA8-F9C6-6726-C5D9-ACE19EEB8F11}"/>
              </a:ext>
            </a:extLst>
          </p:cNvPr>
          <p:cNvSpPr txBox="1"/>
          <p:nvPr/>
        </p:nvSpPr>
        <p:spPr>
          <a:xfrm>
            <a:off x="11067468" y="7679805"/>
            <a:ext cx="2021095" cy="615553"/>
          </a:xfrm>
          <a:prstGeom prst="rect">
            <a:avLst/>
          </a:prstGeom>
        </p:spPr>
        <p:txBody>
          <a:bodyPr lIns="0" tIns="0" rIns="0" bIns="0" rtlCol="0" anchor="t">
            <a:spAutoFit/>
          </a:bodyPr>
          <a:lstStyle/>
          <a:p>
            <a:pPr marL="0" lvl="0" indent="0">
              <a:lnSpc>
                <a:spcPts val="2400"/>
              </a:lnSpc>
              <a:spcBef>
                <a:spcPct val="0"/>
              </a:spcBef>
            </a:pPr>
            <a:r>
              <a:rPr lang="en-US" sz="2000" dirty="0">
                <a:solidFill>
                  <a:srgbClr val="2A2E3A"/>
                </a:solidFill>
                <a:latin typeface="Helios Bold"/>
              </a:rPr>
              <a:t>Blackout period &amp; data transfer</a:t>
            </a:r>
          </a:p>
        </p:txBody>
      </p:sp>
      <p:sp>
        <p:nvSpPr>
          <p:cNvPr id="37" name="TextBox 18">
            <a:extLst>
              <a:ext uri="{FF2B5EF4-FFF2-40B4-BE49-F238E27FC236}">
                <a16:creationId xmlns:a16="http://schemas.microsoft.com/office/drawing/2014/main" id="{7E3F2867-82DE-4042-E986-0DD7CDF78B05}"/>
              </a:ext>
            </a:extLst>
          </p:cNvPr>
          <p:cNvSpPr txBox="1"/>
          <p:nvPr/>
        </p:nvSpPr>
        <p:spPr>
          <a:xfrm>
            <a:off x="14624491" y="7654623"/>
            <a:ext cx="1183435" cy="314325"/>
          </a:xfrm>
          <a:prstGeom prst="rect">
            <a:avLst/>
          </a:prstGeom>
        </p:spPr>
        <p:txBody>
          <a:bodyPr lIns="0" tIns="0" rIns="0" bIns="0" rtlCol="0" anchor="t">
            <a:spAutoFit/>
          </a:bodyPr>
          <a:lstStyle/>
          <a:p>
            <a:pPr marL="0" lvl="0" indent="0">
              <a:lnSpc>
                <a:spcPts val="2400"/>
              </a:lnSpc>
              <a:spcBef>
                <a:spcPct val="0"/>
              </a:spcBef>
            </a:pPr>
            <a:r>
              <a:rPr lang="en-US" sz="2000" dirty="0">
                <a:solidFill>
                  <a:srgbClr val="2A2E3A"/>
                </a:solidFill>
                <a:latin typeface="Helios Bold"/>
              </a:rPr>
              <a:t>Go-Live</a:t>
            </a:r>
          </a:p>
        </p:txBody>
      </p:sp>
      <p:sp>
        <p:nvSpPr>
          <p:cNvPr id="38" name="TextBox 15">
            <a:extLst>
              <a:ext uri="{FF2B5EF4-FFF2-40B4-BE49-F238E27FC236}">
                <a16:creationId xmlns:a16="http://schemas.microsoft.com/office/drawing/2014/main" id="{2162BC99-3E6A-2223-3C33-DA07F28307F9}"/>
              </a:ext>
            </a:extLst>
          </p:cNvPr>
          <p:cNvSpPr txBox="1"/>
          <p:nvPr/>
        </p:nvSpPr>
        <p:spPr>
          <a:xfrm>
            <a:off x="2074309" y="7560313"/>
            <a:ext cx="2021095" cy="615553"/>
          </a:xfrm>
          <a:prstGeom prst="rect">
            <a:avLst/>
          </a:prstGeom>
        </p:spPr>
        <p:txBody>
          <a:bodyPr lIns="0" tIns="0" rIns="0" bIns="0" rtlCol="0" anchor="t">
            <a:spAutoFit/>
          </a:bodyPr>
          <a:lstStyle/>
          <a:p>
            <a:pPr marL="0" lvl="0" indent="0" algn="ctr">
              <a:lnSpc>
                <a:spcPts val="2400"/>
              </a:lnSpc>
              <a:spcBef>
                <a:spcPct val="0"/>
              </a:spcBef>
            </a:pPr>
            <a:r>
              <a:rPr lang="en-US" sz="2000" dirty="0">
                <a:solidFill>
                  <a:srgbClr val="2A2E3A"/>
                </a:solidFill>
                <a:latin typeface="Helios Bold"/>
              </a:rPr>
              <a:t>Build out of new system</a:t>
            </a:r>
          </a:p>
        </p:txBody>
      </p:sp>
      <p:sp>
        <p:nvSpPr>
          <p:cNvPr id="39" name="TextBox 20">
            <a:extLst>
              <a:ext uri="{FF2B5EF4-FFF2-40B4-BE49-F238E27FC236}">
                <a16:creationId xmlns:a16="http://schemas.microsoft.com/office/drawing/2014/main" id="{106C2425-BCA5-5CF3-D343-992F4861420F}"/>
              </a:ext>
            </a:extLst>
          </p:cNvPr>
          <p:cNvSpPr txBox="1"/>
          <p:nvPr/>
        </p:nvSpPr>
        <p:spPr>
          <a:xfrm>
            <a:off x="1437138" y="5048600"/>
            <a:ext cx="3295436" cy="405765"/>
          </a:xfrm>
          <a:prstGeom prst="rect">
            <a:avLst/>
          </a:prstGeom>
        </p:spPr>
        <p:txBody>
          <a:bodyPr lIns="0" tIns="0" rIns="0" bIns="0" rtlCol="0" anchor="t">
            <a:spAutoFit/>
          </a:bodyPr>
          <a:lstStyle/>
          <a:p>
            <a:pPr algn="ctr">
              <a:lnSpc>
                <a:spcPts val="3359"/>
              </a:lnSpc>
            </a:pPr>
            <a:r>
              <a:rPr lang="en-US" sz="2400">
                <a:solidFill>
                  <a:srgbClr val="2A2E3A"/>
                </a:solidFill>
                <a:latin typeface="Helios Italics"/>
              </a:rPr>
              <a:t>DATE</a:t>
            </a:r>
          </a:p>
        </p:txBody>
      </p:sp>
      <p:sp>
        <p:nvSpPr>
          <p:cNvPr id="40" name="TextBox 20">
            <a:extLst>
              <a:ext uri="{FF2B5EF4-FFF2-40B4-BE49-F238E27FC236}">
                <a16:creationId xmlns:a16="http://schemas.microsoft.com/office/drawing/2014/main" id="{E865FA8A-3C65-EF43-B61D-DE85A2E83EE0}"/>
              </a:ext>
            </a:extLst>
          </p:cNvPr>
          <p:cNvSpPr txBox="1"/>
          <p:nvPr/>
        </p:nvSpPr>
        <p:spPr>
          <a:xfrm>
            <a:off x="4448282" y="5039629"/>
            <a:ext cx="3295436" cy="405765"/>
          </a:xfrm>
          <a:prstGeom prst="rect">
            <a:avLst/>
          </a:prstGeom>
        </p:spPr>
        <p:txBody>
          <a:bodyPr lIns="0" tIns="0" rIns="0" bIns="0" rtlCol="0" anchor="t">
            <a:spAutoFit/>
          </a:bodyPr>
          <a:lstStyle/>
          <a:p>
            <a:pPr algn="ctr">
              <a:lnSpc>
                <a:spcPts val="3359"/>
              </a:lnSpc>
            </a:pPr>
            <a:r>
              <a:rPr lang="en-US" sz="2400">
                <a:solidFill>
                  <a:srgbClr val="2A2E3A"/>
                </a:solidFill>
                <a:latin typeface="Helios Italics"/>
              </a:rPr>
              <a:t>DATE</a:t>
            </a:r>
          </a:p>
        </p:txBody>
      </p:sp>
      <p:sp>
        <p:nvSpPr>
          <p:cNvPr id="41" name="TextBox 20">
            <a:extLst>
              <a:ext uri="{FF2B5EF4-FFF2-40B4-BE49-F238E27FC236}">
                <a16:creationId xmlns:a16="http://schemas.microsoft.com/office/drawing/2014/main" id="{72DE83A1-B142-C5D0-D125-2381C819FBA3}"/>
              </a:ext>
            </a:extLst>
          </p:cNvPr>
          <p:cNvSpPr txBox="1"/>
          <p:nvPr/>
        </p:nvSpPr>
        <p:spPr>
          <a:xfrm>
            <a:off x="7341473" y="5057448"/>
            <a:ext cx="3295436" cy="405765"/>
          </a:xfrm>
          <a:prstGeom prst="rect">
            <a:avLst/>
          </a:prstGeom>
        </p:spPr>
        <p:txBody>
          <a:bodyPr lIns="0" tIns="0" rIns="0" bIns="0" rtlCol="0" anchor="t">
            <a:spAutoFit/>
          </a:bodyPr>
          <a:lstStyle/>
          <a:p>
            <a:pPr algn="ctr">
              <a:lnSpc>
                <a:spcPts val="3359"/>
              </a:lnSpc>
            </a:pPr>
            <a:r>
              <a:rPr lang="en-US" sz="2400">
                <a:solidFill>
                  <a:srgbClr val="2A2E3A"/>
                </a:solidFill>
                <a:latin typeface="Helios Italics"/>
              </a:rPr>
              <a:t>DATE</a:t>
            </a:r>
          </a:p>
        </p:txBody>
      </p:sp>
      <p:sp>
        <p:nvSpPr>
          <p:cNvPr id="42" name="TextBox 20">
            <a:extLst>
              <a:ext uri="{FF2B5EF4-FFF2-40B4-BE49-F238E27FC236}">
                <a16:creationId xmlns:a16="http://schemas.microsoft.com/office/drawing/2014/main" id="{B49DE78B-582D-F57B-FB8C-C2B39DD99DD8}"/>
              </a:ext>
            </a:extLst>
          </p:cNvPr>
          <p:cNvSpPr txBox="1"/>
          <p:nvPr/>
        </p:nvSpPr>
        <p:spPr>
          <a:xfrm>
            <a:off x="10255711" y="5047684"/>
            <a:ext cx="3295436" cy="405765"/>
          </a:xfrm>
          <a:prstGeom prst="rect">
            <a:avLst/>
          </a:prstGeom>
        </p:spPr>
        <p:txBody>
          <a:bodyPr lIns="0" tIns="0" rIns="0" bIns="0" rtlCol="0" anchor="t">
            <a:spAutoFit/>
          </a:bodyPr>
          <a:lstStyle/>
          <a:p>
            <a:pPr algn="ctr">
              <a:lnSpc>
                <a:spcPts val="3359"/>
              </a:lnSpc>
            </a:pPr>
            <a:r>
              <a:rPr lang="en-US" sz="2400">
                <a:solidFill>
                  <a:srgbClr val="2A2E3A"/>
                </a:solidFill>
                <a:latin typeface="Helios Italics"/>
              </a:rPr>
              <a:t>DATE</a:t>
            </a:r>
          </a:p>
        </p:txBody>
      </p:sp>
      <p:sp>
        <p:nvSpPr>
          <p:cNvPr id="43" name="TextBox 20">
            <a:extLst>
              <a:ext uri="{FF2B5EF4-FFF2-40B4-BE49-F238E27FC236}">
                <a16:creationId xmlns:a16="http://schemas.microsoft.com/office/drawing/2014/main" id="{4530795B-3FAB-99C1-F996-4FE31C837173}"/>
              </a:ext>
            </a:extLst>
          </p:cNvPr>
          <p:cNvSpPr txBox="1"/>
          <p:nvPr/>
        </p:nvSpPr>
        <p:spPr>
          <a:xfrm>
            <a:off x="13276541" y="4984212"/>
            <a:ext cx="3295436" cy="405765"/>
          </a:xfrm>
          <a:prstGeom prst="rect">
            <a:avLst/>
          </a:prstGeom>
        </p:spPr>
        <p:txBody>
          <a:bodyPr lIns="0" tIns="0" rIns="0" bIns="0" rtlCol="0" anchor="t">
            <a:spAutoFit/>
          </a:bodyPr>
          <a:lstStyle/>
          <a:p>
            <a:pPr algn="ctr">
              <a:lnSpc>
                <a:spcPts val="3359"/>
              </a:lnSpc>
            </a:pPr>
            <a:r>
              <a:rPr lang="en-US" sz="2400">
                <a:solidFill>
                  <a:srgbClr val="2A2E3A"/>
                </a:solidFill>
                <a:latin typeface="Helios Italics"/>
              </a:rPr>
              <a:t>DATE</a:t>
            </a: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59045" y="4076700"/>
            <a:ext cx="7463019" cy="1113790"/>
            <a:chOff x="0" y="0"/>
            <a:chExt cx="9950693" cy="1485054"/>
          </a:xfrm>
        </p:grpSpPr>
        <p:grpSp>
          <p:nvGrpSpPr>
            <p:cNvPr id="3" name="Group 3"/>
            <p:cNvGrpSpPr/>
            <p:nvPr/>
          </p:nvGrpSpPr>
          <p:grpSpPr>
            <a:xfrm rot="-5400000">
              <a:off x="-160710" y="535288"/>
              <a:ext cx="735898" cy="414478"/>
              <a:chOff x="0" y="0"/>
              <a:chExt cx="812800" cy="457791"/>
            </a:xfrm>
          </p:grpSpPr>
          <p:sp>
            <p:nvSpPr>
              <p:cNvPr id="4" name="Freeform 4"/>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txBody>
              <a:bodyPr/>
              <a:lstStyle/>
              <a:p>
                <a:endParaRPr lang="en-US"/>
              </a:p>
            </p:txBody>
          </p:sp>
          <p:sp>
            <p:nvSpPr>
              <p:cNvPr id="5" name="TextBox 5"/>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sp>
          <p:nvSpPr>
            <p:cNvPr id="6" name="TextBox 6"/>
            <p:cNvSpPr txBox="1"/>
            <p:nvPr/>
          </p:nvSpPr>
          <p:spPr>
            <a:xfrm>
              <a:off x="1180404" y="-76200"/>
              <a:ext cx="8770288" cy="1561254"/>
            </a:xfrm>
            <a:prstGeom prst="rect">
              <a:avLst/>
            </a:prstGeom>
          </p:spPr>
          <p:txBody>
            <a:bodyPr lIns="0" tIns="0" rIns="0" bIns="0" rtlCol="0" anchor="t">
              <a:spAutoFit/>
            </a:bodyPr>
            <a:lstStyle/>
            <a:p>
              <a:pPr>
                <a:lnSpc>
                  <a:spcPts val="4759"/>
                </a:lnSpc>
              </a:pPr>
              <a:r>
                <a:rPr lang="en-US" sz="3399" dirty="0">
                  <a:solidFill>
                    <a:srgbClr val="2A2E3A"/>
                  </a:solidFill>
                  <a:latin typeface="Helios"/>
                </a:rPr>
                <a:t>There is a process to how information is imported</a:t>
              </a:r>
            </a:p>
          </p:txBody>
        </p:sp>
      </p:grpSp>
      <p:grpSp>
        <p:nvGrpSpPr>
          <p:cNvPr id="7" name="Group 7"/>
          <p:cNvGrpSpPr/>
          <p:nvPr/>
        </p:nvGrpSpPr>
        <p:grpSpPr>
          <a:xfrm>
            <a:off x="7759045" y="5741939"/>
            <a:ext cx="7463019" cy="1113790"/>
            <a:chOff x="0" y="0"/>
            <a:chExt cx="9950693" cy="1485054"/>
          </a:xfrm>
        </p:grpSpPr>
        <p:sp>
          <p:nvSpPr>
            <p:cNvPr id="8" name="TextBox 8"/>
            <p:cNvSpPr txBox="1"/>
            <p:nvPr/>
          </p:nvSpPr>
          <p:spPr>
            <a:xfrm>
              <a:off x="1180404" y="-76200"/>
              <a:ext cx="8770288" cy="1561254"/>
            </a:xfrm>
            <a:prstGeom prst="rect">
              <a:avLst/>
            </a:prstGeom>
          </p:spPr>
          <p:txBody>
            <a:bodyPr lIns="0" tIns="0" rIns="0" bIns="0" rtlCol="0" anchor="t">
              <a:spAutoFit/>
            </a:bodyPr>
            <a:lstStyle/>
            <a:p>
              <a:pPr>
                <a:lnSpc>
                  <a:spcPts val="4759"/>
                </a:lnSpc>
              </a:pPr>
              <a:r>
                <a:rPr lang="en-US" sz="3399" dirty="0">
                  <a:solidFill>
                    <a:srgbClr val="2A2E3A"/>
                  </a:solidFill>
                  <a:latin typeface="Helios"/>
                </a:rPr>
                <a:t>HUD required data will be available at Go-Live</a:t>
              </a:r>
            </a:p>
          </p:txBody>
        </p:sp>
        <p:grpSp>
          <p:nvGrpSpPr>
            <p:cNvPr id="9" name="Group 9"/>
            <p:cNvGrpSpPr/>
            <p:nvPr/>
          </p:nvGrpSpPr>
          <p:grpSpPr>
            <a:xfrm rot="-5400000">
              <a:off x="-160710" y="535288"/>
              <a:ext cx="735898" cy="414478"/>
              <a:chOff x="0" y="0"/>
              <a:chExt cx="812800" cy="457791"/>
            </a:xfrm>
          </p:grpSpPr>
          <p:sp>
            <p:nvSpPr>
              <p:cNvPr id="10" name="Freeform 10"/>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txBody>
              <a:bodyPr/>
              <a:lstStyle/>
              <a:p>
                <a:endParaRPr lang="en-US"/>
              </a:p>
            </p:txBody>
          </p:sp>
          <p:sp>
            <p:nvSpPr>
              <p:cNvPr id="11" name="TextBox 11"/>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grpSp>
      <p:grpSp>
        <p:nvGrpSpPr>
          <p:cNvPr id="12" name="Group 12"/>
          <p:cNvGrpSpPr/>
          <p:nvPr/>
        </p:nvGrpSpPr>
        <p:grpSpPr>
          <a:xfrm>
            <a:off x="13814230" y="9258300"/>
            <a:ext cx="5765006" cy="1028700"/>
            <a:chOff x="0" y="0"/>
            <a:chExt cx="1049690" cy="187305"/>
          </a:xfrm>
        </p:grpSpPr>
        <p:sp>
          <p:nvSpPr>
            <p:cNvPr id="13" name="Freeform 13"/>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txBody>
            <a:bodyPr/>
            <a:lstStyle/>
            <a:p>
              <a:endParaRPr lang="en-US"/>
            </a:p>
          </p:txBody>
        </p:sp>
        <p:sp>
          <p:nvSpPr>
            <p:cNvPr id="14" name="TextBox 14"/>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sp>
        <p:nvSpPr>
          <p:cNvPr id="15" name="Freeform 15"/>
          <p:cNvSpPr/>
          <p:nvPr/>
        </p:nvSpPr>
        <p:spPr>
          <a:xfrm>
            <a:off x="-12291457" y="-1014010"/>
            <a:ext cx="17652927" cy="11768618"/>
          </a:xfrm>
          <a:custGeom>
            <a:avLst/>
            <a:gdLst/>
            <a:ahLst/>
            <a:cxnLst/>
            <a:rect l="l" t="t" r="r" b="b"/>
            <a:pathLst>
              <a:path w="17652927" h="11768618">
                <a:moveTo>
                  <a:pt x="0" y="0"/>
                </a:moveTo>
                <a:lnTo>
                  <a:pt x="17652928" y="0"/>
                </a:lnTo>
                <a:lnTo>
                  <a:pt x="17652928" y="11768618"/>
                </a:lnTo>
                <a:lnTo>
                  <a:pt x="0" y="11768618"/>
                </a:lnTo>
                <a:lnTo>
                  <a:pt x="0" y="0"/>
                </a:lnTo>
                <a:close/>
              </a:path>
            </a:pathLst>
          </a:custGeom>
          <a:blipFill>
            <a:blip r:embed="rId3"/>
            <a:stretch>
              <a:fillRect/>
            </a:stretch>
          </a:blipFill>
        </p:spPr>
        <p:txBody>
          <a:bodyPr/>
          <a:lstStyle/>
          <a:p>
            <a:endParaRPr lang="en-US"/>
          </a:p>
        </p:txBody>
      </p:sp>
      <p:sp>
        <p:nvSpPr>
          <p:cNvPr id="16" name="TextBox 16"/>
          <p:cNvSpPr txBox="1"/>
          <p:nvPr/>
        </p:nvSpPr>
        <p:spPr>
          <a:xfrm>
            <a:off x="6534738" y="385762"/>
            <a:ext cx="11753262" cy="1285875"/>
          </a:xfrm>
          <a:prstGeom prst="rect">
            <a:avLst/>
          </a:prstGeom>
        </p:spPr>
        <p:txBody>
          <a:bodyPr lIns="0" tIns="0" rIns="0" bIns="0" rtlCol="0" anchor="t">
            <a:spAutoFit/>
          </a:bodyPr>
          <a:lstStyle/>
          <a:p>
            <a:pPr>
              <a:lnSpc>
                <a:spcPts val="10199"/>
              </a:lnSpc>
            </a:pPr>
            <a:r>
              <a:rPr lang="en-US" sz="8499">
                <a:solidFill>
                  <a:srgbClr val="A20E20"/>
                </a:solidFill>
                <a:latin typeface="TT Hoves Bold"/>
              </a:rPr>
              <a:t>What about our data?</a:t>
            </a:r>
          </a:p>
        </p:txBody>
      </p:sp>
      <p:sp>
        <p:nvSpPr>
          <p:cNvPr id="17" name="TextBox 17"/>
          <p:cNvSpPr txBox="1"/>
          <p:nvPr/>
        </p:nvSpPr>
        <p:spPr>
          <a:xfrm>
            <a:off x="6595698" y="1925638"/>
            <a:ext cx="10168302" cy="1199515"/>
          </a:xfrm>
          <a:prstGeom prst="rect">
            <a:avLst/>
          </a:prstGeom>
        </p:spPr>
        <p:txBody>
          <a:bodyPr wrap="square" lIns="0" tIns="0" rIns="0" bIns="0" rtlCol="0" anchor="t">
            <a:spAutoFit/>
          </a:bodyPr>
          <a:lstStyle/>
          <a:p>
            <a:pPr algn="l">
              <a:lnSpc>
                <a:spcPts val="4759"/>
              </a:lnSpc>
            </a:pPr>
            <a:r>
              <a:rPr lang="en-US" sz="3399" dirty="0">
                <a:solidFill>
                  <a:srgbClr val="A20E20"/>
                </a:solidFill>
                <a:latin typeface="Helios Bold"/>
              </a:rPr>
              <a:t>Historical client data</a:t>
            </a:r>
            <a:r>
              <a:rPr lang="en-US" sz="3399" dirty="0">
                <a:solidFill>
                  <a:srgbClr val="2A2E3A"/>
                </a:solidFill>
                <a:latin typeface="Helios"/>
              </a:rPr>
              <a:t> is transferred to Clarity during the </a:t>
            </a:r>
            <a:r>
              <a:rPr lang="en-US" sz="3399" b="1" dirty="0">
                <a:solidFill>
                  <a:srgbClr val="A3141A"/>
                </a:solidFill>
                <a:latin typeface="Helios"/>
              </a:rPr>
              <a:t>blackout period</a:t>
            </a:r>
            <a:r>
              <a:rPr lang="en-US" sz="3399" dirty="0">
                <a:solidFill>
                  <a:srgbClr val="2A2E3A"/>
                </a:solidFill>
                <a:latin typeface="Helios"/>
              </a:rPr>
              <a:t>.</a:t>
            </a:r>
          </a:p>
        </p:txBody>
      </p:sp>
      <p:grpSp>
        <p:nvGrpSpPr>
          <p:cNvPr id="18" name="Group 18"/>
          <p:cNvGrpSpPr/>
          <p:nvPr/>
        </p:nvGrpSpPr>
        <p:grpSpPr>
          <a:xfrm>
            <a:off x="7759045" y="7408179"/>
            <a:ext cx="7463019" cy="1113790"/>
            <a:chOff x="0" y="0"/>
            <a:chExt cx="9950693" cy="1485054"/>
          </a:xfrm>
        </p:grpSpPr>
        <p:grpSp>
          <p:nvGrpSpPr>
            <p:cNvPr id="19" name="Group 19"/>
            <p:cNvGrpSpPr/>
            <p:nvPr/>
          </p:nvGrpSpPr>
          <p:grpSpPr>
            <a:xfrm rot="-5400000">
              <a:off x="-160710" y="535288"/>
              <a:ext cx="735898" cy="414478"/>
              <a:chOff x="0" y="0"/>
              <a:chExt cx="812800" cy="457791"/>
            </a:xfrm>
          </p:grpSpPr>
          <p:sp>
            <p:nvSpPr>
              <p:cNvPr id="20" name="Freeform 20"/>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E8223B"/>
              </a:solidFill>
            </p:spPr>
            <p:txBody>
              <a:bodyPr/>
              <a:lstStyle/>
              <a:p>
                <a:endParaRPr lang="en-US"/>
              </a:p>
            </p:txBody>
          </p:sp>
          <p:sp>
            <p:nvSpPr>
              <p:cNvPr id="21" name="TextBox 21"/>
              <p:cNvSpPr txBox="1"/>
              <p:nvPr/>
            </p:nvSpPr>
            <p:spPr>
              <a:xfrm>
                <a:off x="127000" y="23174"/>
                <a:ext cx="558800" cy="222071"/>
              </a:xfrm>
              <a:prstGeom prst="rect">
                <a:avLst/>
              </a:prstGeom>
            </p:spPr>
            <p:txBody>
              <a:bodyPr lIns="50800" tIns="50800" rIns="50800" bIns="50800" rtlCol="0" anchor="ctr"/>
              <a:lstStyle/>
              <a:p>
                <a:pPr algn="ctr">
                  <a:lnSpc>
                    <a:spcPts val="139"/>
                  </a:lnSpc>
                </a:pPr>
                <a:endParaRPr/>
              </a:p>
            </p:txBody>
          </p:sp>
        </p:grpSp>
        <p:sp>
          <p:nvSpPr>
            <p:cNvPr id="22" name="TextBox 22"/>
            <p:cNvSpPr txBox="1"/>
            <p:nvPr/>
          </p:nvSpPr>
          <p:spPr>
            <a:xfrm>
              <a:off x="1180404" y="-76200"/>
              <a:ext cx="8770288" cy="1561254"/>
            </a:xfrm>
            <a:prstGeom prst="rect">
              <a:avLst/>
            </a:prstGeom>
          </p:spPr>
          <p:txBody>
            <a:bodyPr lIns="0" tIns="0" rIns="0" bIns="0" rtlCol="0" anchor="t">
              <a:spAutoFit/>
            </a:bodyPr>
            <a:lstStyle/>
            <a:p>
              <a:pPr>
                <a:lnSpc>
                  <a:spcPts val="4759"/>
                </a:lnSpc>
              </a:pPr>
              <a:r>
                <a:rPr lang="en-US" sz="3399" dirty="0">
                  <a:solidFill>
                    <a:srgbClr val="2A2E3A"/>
                  </a:solidFill>
                  <a:latin typeface="Helios"/>
                </a:rPr>
                <a:t>Additional data will be imported in the months following</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01000" y="0"/>
            <a:ext cx="10287000" cy="10287000"/>
            <a:chOff x="0" y="0"/>
            <a:chExt cx="6350000" cy="6350000"/>
          </a:xfrm>
        </p:grpSpPr>
        <p:sp>
          <p:nvSpPr>
            <p:cNvPr id="3" name="Freeform 3"/>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4"/>
              <a:stretch>
                <a:fillRect l="-45434" r="-4659"/>
              </a:stretch>
            </a:blipFill>
          </p:spPr>
          <p:txBody>
            <a:bodyPr/>
            <a:lstStyle/>
            <a:p>
              <a:endParaRPr lang="en-US"/>
            </a:p>
          </p:txBody>
        </p:sp>
      </p:grpSp>
      <p:grpSp>
        <p:nvGrpSpPr>
          <p:cNvPr id="4" name="Group 4"/>
          <p:cNvGrpSpPr/>
          <p:nvPr/>
        </p:nvGrpSpPr>
        <p:grpSpPr>
          <a:xfrm rot="-10800000">
            <a:off x="14447117" y="0"/>
            <a:ext cx="7681766" cy="3540443"/>
            <a:chOff x="0" y="0"/>
            <a:chExt cx="406400" cy="187305"/>
          </a:xfrm>
        </p:grpSpPr>
        <p:sp>
          <p:nvSpPr>
            <p:cNvPr id="5" name="Freeform 5"/>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E8223B">
                <a:alpha val="80000"/>
              </a:srgbClr>
            </a:solidFill>
          </p:spPr>
          <p:txBody>
            <a:bodyPr/>
            <a:lstStyle/>
            <a:p>
              <a:endParaRPr lang="en-US"/>
            </a:p>
          </p:txBody>
        </p:sp>
        <p:sp>
          <p:nvSpPr>
            <p:cNvPr id="6" name="TextBox 6"/>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866407" y="4905470"/>
            <a:ext cx="324586" cy="476059"/>
          </a:xfrm>
          <a:custGeom>
            <a:avLst/>
            <a:gdLst/>
            <a:ahLst/>
            <a:cxnLst/>
            <a:rect l="l" t="t" r="r" b="b"/>
            <a:pathLst>
              <a:path w="324586" h="476059">
                <a:moveTo>
                  <a:pt x="0" y="0"/>
                </a:moveTo>
                <a:lnTo>
                  <a:pt x="324586" y="0"/>
                </a:lnTo>
                <a:lnTo>
                  <a:pt x="324586" y="476060"/>
                </a:lnTo>
                <a:lnTo>
                  <a:pt x="0" y="4760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66407" y="5743480"/>
            <a:ext cx="429330" cy="429330"/>
          </a:xfrm>
          <a:custGeom>
            <a:avLst/>
            <a:gdLst/>
            <a:ahLst/>
            <a:cxnLst/>
            <a:rect l="l" t="t" r="r" b="b"/>
            <a:pathLst>
              <a:path w="429330" h="429330">
                <a:moveTo>
                  <a:pt x="0" y="0"/>
                </a:moveTo>
                <a:lnTo>
                  <a:pt x="429330" y="0"/>
                </a:lnTo>
                <a:lnTo>
                  <a:pt x="429330" y="429330"/>
                </a:lnTo>
                <a:lnTo>
                  <a:pt x="0" y="4293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26172" y="242502"/>
            <a:ext cx="11476870" cy="2571750"/>
          </a:xfrm>
          <a:prstGeom prst="rect">
            <a:avLst/>
          </a:prstGeom>
        </p:spPr>
        <p:txBody>
          <a:bodyPr lIns="0" tIns="0" rIns="0" bIns="0" rtlCol="0" anchor="t">
            <a:spAutoFit/>
          </a:bodyPr>
          <a:lstStyle/>
          <a:p>
            <a:pPr>
              <a:lnSpc>
                <a:spcPts val="10199"/>
              </a:lnSpc>
            </a:pPr>
            <a:r>
              <a:rPr lang="en-US" sz="8499">
                <a:solidFill>
                  <a:srgbClr val="A20E20"/>
                </a:solidFill>
                <a:latin typeface="TT Hoves Bold"/>
              </a:rPr>
              <a:t>WHAT IS A BLACKOUT PERIOD?</a:t>
            </a:r>
          </a:p>
        </p:txBody>
      </p:sp>
      <p:sp>
        <p:nvSpPr>
          <p:cNvPr id="10" name="TextBox 10"/>
          <p:cNvSpPr txBox="1"/>
          <p:nvPr/>
        </p:nvSpPr>
        <p:spPr>
          <a:xfrm>
            <a:off x="543739" y="3095561"/>
            <a:ext cx="12907923" cy="1809115"/>
          </a:xfrm>
          <a:prstGeom prst="rect">
            <a:avLst/>
          </a:prstGeom>
        </p:spPr>
        <p:txBody>
          <a:bodyPr lIns="0" tIns="0" rIns="0" bIns="0" rtlCol="0" anchor="t">
            <a:spAutoFit/>
          </a:bodyPr>
          <a:lstStyle/>
          <a:p>
            <a:pPr>
              <a:lnSpc>
                <a:spcPts val="4759"/>
              </a:lnSpc>
            </a:pPr>
            <a:r>
              <a:rPr lang="en-US" sz="3399" dirty="0">
                <a:solidFill>
                  <a:srgbClr val="2A2E3A"/>
                </a:solidFill>
                <a:latin typeface="Helios"/>
              </a:rPr>
              <a:t>The blackout period is a brief window where we will </a:t>
            </a:r>
            <a:r>
              <a:rPr lang="en-US" sz="3399" dirty="0">
                <a:solidFill>
                  <a:srgbClr val="A20E20"/>
                </a:solidFill>
                <a:latin typeface="Helios Bold"/>
              </a:rPr>
              <a:t>stop entry into the legacy system</a:t>
            </a:r>
            <a:r>
              <a:rPr lang="en-US" sz="3399" dirty="0">
                <a:solidFill>
                  <a:srgbClr val="2A2E3A"/>
                </a:solidFill>
                <a:latin typeface="Helios"/>
              </a:rPr>
              <a:t> and won’t yet have access to Clarity.</a:t>
            </a:r>
          </a:p>
          <a:p>
            <a:pPr algn="l">
              <a:lnSpc>
                <a:spcPts val="4759"/>
              </a:lnSpc>
            </a:pPr>
            <a:endParaRPr lang="en-US" sz="3399" dirty="0">
              <a:solidFill>
                <a:srgbClr val="2A2E3A"/>
              </a:solidFill>
              <a:latin typeface="Helios"/>
            </a:endParaRPr>
          </a:p>
        </p:txBody>
      </p:sp>
      <p:sp>
        <p:nvSpPr>
          <p:cNvPr id="11" name="TextBox 11"/>
          <p:cNvSpPr txBox="1"/>
          <p:nvPr/>
        </p:nvSpPr>
        <p:spPr>
          <a:xfrm>
            <a:off x="1513770" y="4609402"/>
            <a:ext cx="5943434" cy="2407919"/>
          </a:xfrm>
          <a:prstGeom prst="rect">
            <a:avLst/>
          </a:prstGeom>
        </p:spPr>
        <p:txBody>
          <a:bodyPr lIns="0" tIns="0" rIns="0" bIns="0" rtlCol="0" anchor="t">
            <a:spAutoFit/>
          </a:bodyPr>
          <a:lstStyle/>
          <a:p>
            <a:pPr>
              <a:lnSpc>
                <a:spcPts val="6540"/>
              </a:lnSpc>
            </a:pPr>
            <a:r>
              <a:rPr lang="en-US" sz="3000">
                <a:solidFill>
                  <a:srgbClr val="2A2E3A"/>
                </a:solidFill>
                <a:latin typeface="Helios"/>
              </a:rPr>
              <a:t>Follow downtime procedures</a:t>
            </a:r>
          </a:p>
          <a:p>
            <a:pPr>
              <a:lnSpc>
                <a:spcPts val="6540"/>
              </a:lnSpc>
            </a:pPr>
            <a:r>
              <a:rPr lang="en-US" sz="3000">
                <a:solidFill>
                  <a:srgbClr val="2A2E3A"/>
                </a:solidFill>
                <a:latin typeface="Helios"/>
              </a:rPr>
              <a:t>Revert to paper documentation</a:t>
            </a:r>
          </a:p>
          <a:p>
            <a:pPr marL="0" lvl="0" indent="0">
              <a:lnSpc>
                <a:spcPts val="6540"/>
              </a:lnSpc>
            </a:pPr>
            <a:r>
              <a:rPr lang="en-US" sz="3000">
                <a:solidFill>
                  <a:srgbClr val="2A2E3A"/>
                </a:solidFill>
                <a:latin typeface="Helios Italics"/>
              </a:rPr>
              <a:t>Add any other process notes</a:t>
            </a: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1783</TotalTime>
  <Words>1647</Words>
  <Application>Microsoft Macintosh PowerPoint</Application>
  <PresentationFormat>Custom</PresentationFormat>
  <Paragraphs>168</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vt:lpstr>
      <vt:lpstr>TT Hoves Bold</vt:lpstr>
      <vt:lpstr>Helios Italics</vt:lpstr>
      <vt:lpstr>MV Boli</vt:lpstr>
      <vt:lpstr>Helios</vt:lpstr>
      <vt:lpstr>Arial</vt:lpstr>
      <vt:lpstr>Helios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Blank Company Profile Business Presentation in Red Maroon White Geometric Style</dc:title>
  <cp:lastModifiedBy>Sarah Dougherty</cp:lastModifiedBy>
  <cp:revision>8</cp:revision>
  <dcterms:created xsi:type="dcterms:W3CDTF">2006-08-16T00:00:00Z</dcterms:created>
  <dcterms:modified xsi:type="dcterms:W3CDTF">2023-12-06T23:34:21Z</dcterms:modified>
  <dc:identifier>DAF1jjTW9nQ</dc:identifier>
</cp:coreProperties>
</file>